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7.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8.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9.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10.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14.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15.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16.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19.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22.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23.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24.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25.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26.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27.xml" ContentType="application/vnd.openxmlformats-officedocument.presentationml.notesSl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28.xml" ContentType="application/vnd.openxmlformats-officedocument.presentationml.notesSl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32.xml" ContentType="application/vnd.openxmlformats-officedocument.presentationml.notesSlid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16.jpg" ContentType="image/jp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55"/>
  </p:notesMasterIdLst>
  <p:sldIdLst>
    <p:sldId id="2528" r:id="rId2"/>
    <p:sldId id="7493" r:id="rId3"/>
    <p:sldId id="7489" r:id="rId4"/>
    <p:sldId id="7473" r:id="rId5"/>
    <p:sldId id="7260" r:id="rId6"/>
    <p:sldId id="7380" r:id="rId7"/>
    <p:sldId id="7264" r:id="rId8"/>
    <p:sldId id="7400" r:id="rId9"/>
    <p:sldId id="7475" r:id="rId10"/>
    <p:sldId id="7281" r:id="rId11"/>
    <p:sldId id="7268" r:id="rId12"/>
    <p:sldId id="7474" r:id="rId13"/>
    <p:sldId id="7476" r:id="rId14"/>
    <p:sldId id="2530" r:id="rId15"/>
    <p:sldId id="7500" r:id="rId16"/>
    <p:sldId id="7502" r:id="rId17"/>
    <p:sldId id="7484" r:id="rId18"/>
    <p:sldId id="7367" r:id="rId19"/>
    <p:sldId id="7478" r:id="rId20"/>
    <p:sldId id="2499" r:id="rId21"/>
    <p:sldId id="7499" r:id="rId22"/>
    <p:sldId id="7496" r:id="rId23"/>
    <p:sldId id="7490" r:id="rId24"/>
    <p:sldId id="7481" r:id="rId25"/>
    <p:sldId id="7384" r:id="rId26"/>
    <p:sldId id="7339" r:id="rId27"/>
    <p:sldId id="7483" r:id="rId28"/>
    <p:sldId id="7472" r:id="rId29"/>
    <p:sldId id="7348" r:id="rId30"/>
    <p:sldId id="7350" r:id="rId31"/>
    <p:sldId id="7308" r:id="rId32"/>
    <p:sldId id="7309" r:id="rId33"/>
    <p:sldId id="7311" r:id="rId34"/>
    <p:sldId id="7324" r:id="rId35"/>
    <p:sldId id="7507" r:id="rId36"/>
    <p:sldId id="7508" r:id="rId37"/>
    <p:sldId id="7492" r:id="rId38"/>
    <p:sldId id="7394" r:id="rId39"/>
    <p:sldId id="7494" r:id="rId40"/>
    <p:sldId id="7375" r:id="rId41"/>
    <p:sldId id="7488" r:id="rId42"/>
    <p:sldId id="7491" r:id="rId43"/>
    <p:sldId id="7497" r:id="rId44"/>
    <p:sldId id="7402" r:id="rId45"/>
    <p:sldId id="7503" r:id="rId46"/>
    <p:sldId id="7404" r:id="rId47"/>
    <p:sldId id="7487" r:id="rId48"/>
    <p:sldId id="7403" r:id="rId49"/>
    <p:sldId id="7509" r:id="rId50"/>
    <p:sldId id="7504" r:id="rId51"/>
    <p:sldId id="7505" r:id="rId52"/>
    <p:sldId id="7506" r:id="rId53"/>
    <p:sldId id="226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616D27-C2E1-D822-A553-4B6C2450FD50}" name="Sidhi Mishra" initials="SM" userId="S-1-5-21-1964979238-429942662-834490965-149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E9EBF5"/>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3" autoAdjust="0"/>
    <p:restoredTop sz="94249" autoAdjust="0"/>
  </p:normalViewPr>
  <p:slideViewPr>
    <p:cSldViewPr snapToGrid="0">
      <p:cViewPr varScale="1">
        <p:scale>
          <a:sx n="66" d="100"/>
          <a:sy n="66" d="100"/>
        </p:scale>
        <p:origin x="876" y="54"/>
      </p:cViewPr>
      <p:guideLst/>
    </p:cSldViewPr>
  </p:slideViewPr>
  <p:notesTextViewPr>
    <p:cViewPr>
      <p:scale>
        <a:sx n="1" d="1"/>
        <a:sy n="1" d="1"/>
      </p:scale>
      <p:origin x="0" y="0"/>
    </p:cViewPr>
  </p:notesTextViewPr>
  <p:sorterViewPr>
    <p:cViewPr varScale="1">
      <p:scale>
        <a:sx n="100" d="100"/>
        <a:sy n="100" d="100"/>
      </p:scale>
      <p:origin x="0" y="-6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5.xml"/><Relationship Id="rId1" Type="http://schemas.microsoft.com/office/2011/relationships/chartStyle" Target="style35.xml"/><Relationship Id="rId5" Type="http://schemas.openxmlformats.org/officeDocument/2006/relationships/chartUserShapes" Target="../drawings/drawing1.xml"/><Relationship Id="rId4"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6.xml"/><Relationship Id="rId1" Type="http://schemas.microsoft.com/office/2011/relationships/chartStyle" Target="style36.xml"/><Relationship Id="rId5" Type="http://schemas.openxmlformats.org/officeDocument/2006/relationships/chartUserShapes" Target="../drawings/drawing2.xml"/><Relationship Id="rId4"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3.xml"/><Relationship Id="rId1" Type="http://schemas.microsoft.com/office/2011/relationships/chartStyle" Target="style6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123790753908721"/>
          <c:w val="1"/>
          <c:h val="0.69521533216406861"/>
        </c:manualLayout>
      </c:layout>
      <c:barChart>
        <c:barDir val="col"/>
        <c:grouping val="clustered"/>
        <c:varyColors val="0"/>
        <c:ser>
          <c:idx val="0"/>
          <c:order val="0"/>
          <c:tx>
            <c:strRef>
              <c:f>Sheet1!$B$1</c:f>
              <c:strCache>
                <c:ptCount val="1"/>
                <c:pt idx="0">
                  <c:v>Capacity</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spPr>
              <a:solidFill>
                <a:schemeClr val="accent5">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Sheet1!$B$2:$B$10</c:f>
              <c:numCache>
                <c:formatCode>0</c:formatCode>
                <c:ptCount val="9"/>
                <c:pt idx="0">
                  <c:v>1327</c:v>
                </c:pt>
                <c:pt idx="1">
                  <c:v>1501</c:v>
                </c:pt>
                <c:pt idx="2">
                  <c:v>1553</c:v>
                </c:pt>
                <c:pt idx="3">
                  <c:v>1553</c:v>
                </c:pt>
                <c:pt idx="4">
                  <c:v>1553</c:v>
                </c:pt>
                <c:pt idx="5">
                  <c:v>1807</c:v>
                </c:pt>
                <c:pt idx="6">
                  <c:v>4157</c:v>
                </c:pt>
                <c:pt idx="7">
                  <c:v>4157</c:v>
                </c:pt>
                <c:pt idx="8">
                  <c:v>4157</c:v>
                </c:pt>
              </c:numCache>
            </c:numRef>
          </c:val>
          <c:extLst>
            <c:ext xmlns:c16="http://schemas.microsoft.com/office/drawing/2014/chart" uri="{C3380CC4-5D6E-409C-BE32-E72D297353CC}">
              <c16:uniqueId val="{00000000-FABE-4EBA-A477-2BAA4118009C}"/>
            </c:ext>
          </c:extLst>
        </c:ser>
        <c:ser>
          <c:idx val="1"/>
          <c:order val="1"/>
          <c:tx>
            <c:strRef>
              <c:f>Sheet1!$C$1</c:f>
              <c:strCache>
                <c:ptCount val="1"/>
                <c:pt idx="0">
                  <c:v>Production</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spPr>
              <a:solidFill>
                <a:schemeClr val="accent6">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Sheet1!$C$2:$C$10</c:f>
              <c:numCache>
                <c:formatCode>0</c:formatCode>
                <c:ptCount val="9"/>
                <c:pt idx="0">
                  <c:v>1191</c:v>
                </c:pt>
                <c:pt idx="1">
                  <c:v>1354</c:v>
                </c:pt>
                <c:pt idx="2">
                  <c:v>1475</c:v>
                </c:pt>
                <c:pt idx="3">
                  <c:v>1376</c:v>
                </c:pt>
                <c:pt idx="4">
                  <c:v>1388</c:v>
                </c:pt>
                <c:pt idx="5">
                  <c:v>1580</c:v>
                </c:pt>
                <c:pt idx="6">
                  <c:v>3350</c:v>
                </c:pt>
                <c:pt idx="7">
                  <c:v>4050</c:v>
                </c:pt>
                <c:pt idx="8">
                  <c:v>4050</c:v>
                </c:pt>
              </c:numCache>
            </c:numRef>
          </c:val>
          <c:extLst>
            <c:ext xmlns:c16="http://schemas.microsoft.com/office/drawing/2014/chart" uri="{C3380CC4-5D6E-409C-BE32-E72D297353CC}">
              <c16:uniqueId val="{00000001-FABE-4EBA-A477-2BAA4118009C}"/>
            </c:ext>
          </c:extLst>
        </c:ser>
        <c:dLbls>
          <c:showLegendKey val="0"/>
          <c:showVal val="1"/>
          <c:showCatName val="0"/>
          <c:showSerName val="0"/>
          <c:showPercent val="0"/>
          <c:showBubbleSize val="0"/>
        </c:dLbls>
        <c:gapWidth val="100"/>
        <c:overlap val="-24"/>
        <c:axId val="687099352"/>
        <c:axId val="687099744"/>
      </c:barChart>
      <c:catAx>
        <c:axId val="6870993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87099744"/>
        <c:crosses val="autoZero"/>
        <c:auto val="1"/>
        <c:lblAlgn val="ctr"/>
        <c:lblOffset val="100"/>
        <c:noMultiLvlLbl val="0"/>
      </c:catAx>
      <c:valAx>
        <c:axId val="687099744"/>
        <c:scaling>
          <c:orientation val="minMax"/>
        </c:scaling>
        <c:delete val="1"/>
        <c:axPos val="l"/>
        <c:numFmt formatCode="0" sourceLinked="1"/>
        <c:majorTickMark val="none"/>
        <c:minorTickMark val="none"/>
        <c:tickLblPos val="nextTo"/>
        <c:crossAx val="687099352"/>
        <c:crosses val="autoZero"/>
        <c:crossBetween val="between"/>
      </c:valAx>
      <c:spPr>
        <a:noFill/>
        <a:ln>
          <a:noFill/>
        </a:ln>
        <a:effectLst/>
      </c:spPr>
    </c:plotArea>
    <c:legend>
      <c:legendPos val="b"/>
      <c:layout>
        <c:manualLayout>
          <c:xMode val="edge"/>
          <c:yMode val="edge"/>
          <c:x val="0.31168427486854627"/>
          <c:y val="0.90955162200025053"/>
          <c:w val="0.33476300573913575"/>
          <c:h val="8.1605706455227675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74366410461685617"/>
        </c:manualLayout>
      </c:layout>
      <c:barChart>
        <c:barDir val="col"/>
        <c:grouping val="clustered"/>
        <c:varyColors val="0"/>
        <c:ser>
          <c:idx val="0"/>
          <c:order val="0"/>
          <c:tx>
            <c:strRef>
              <c:f>Sheet1!$B$1</c:f>
              <c:strCache>
                <c:ptCount val="1"/>
                <c:pt idx="0">
                  <c:v>By Volume (Thousand Tonnes)</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495-42FF-8EC8-0B2C47FDD93D}"/>
                </c:ext>
              </c:extLst>
            </c:dLbl>
            <c:dLbl>
              <c:idx val="2"/>
              <c:layout>
                <c:manualLayout>
                  <c:x val="6.1226034466882739E-3"/>
                  <c:y val="-4.66501689140171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495-42FF-8EC8-0B2C47FDD93D}"/>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2015</c:v>
                </c:pt>
                <c:pt idx="1">
                  <c:v>2020</c:v>
                </c:pt>
                <c:pt idx="2">
                  <c:v>2021E</c:v>
                </c:pt>
                <c:pt idx="3">
                  <c:v>2022F</c:v>
                </c:pt>
                <c:pt idx="4">
                  <c:v>2025F</c:v>
                </c:pt>
                <c:pt idx="5">
                  <c:v>2030F</c:v>
                </c:pt>
              </c:strCache>
            </c:strRef>
          </c:cat>
          <c:val>
            <c:numRef>
              <c:f>Sheet1!$B$2:$B$7</c:f>
              <c:numCache>
                <c:formatCode>0</c:formatCode>
                <c:ptCount val="6"/>
                <c:pt idx="0">
                  <c:v>40986.85</c:v>
                </c:pt>
                <c:pt idx="1">
                  <c:v>43090.140000000007</c:v>
                </c:pt>
                <c:pt idx="2">
                  <c:v>44908.54</c:v>
                </c:pt>
                <c:pt idx="3">
                  <c:v>46633.03</c:v>
                </c:pt>
                <c:pt idx="4">
                  <c:v>51632.61</c:v>
                </c:pt>
                <c:pt idx="5">
                  <c:v>60176.62</c:v>
                </c:pt>
              </c:numCache>
            </c:numRef>
          </c:val>
          <c:extLst>
            <c:ext xmlns:c16="http://schemas.microsoft.com/office/drawing/2014/chart" uri="{C3380CC4-5D6E-409C-BE32-E72D297353CC}">
              <c16:uniqueId val="{00000002-6495-42FF-8EC8-0B2C47FDD93D}"/>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58931093652937"/>
          <c:y val="0"/>
          <c:w val="0.86241068906347051"/>
          <c:h val="0.55391485667200036"/>
        </c:manualLayout>
      </c:layout>
      <c:barChart>
        <c:barDir val="col"/>
        <c:grouping val="stacked"/>
        <c:varyColors val="0"/>
        <c:ser>
          <c:idx val="5"/>
          <c:order val="0"/>
          <c:tx>
            <c:strRef>
              <c:f>Sheet1!$G$1</c:f>
              <c:strCache>
                <c:ptCount val="1"/>
                <c:pt idx="0">
                  <c:v>Others</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Sheet1!$G$2:$G$7</c:f>
              <c:numCache>
                <c:formatCode>0.00%</c:formatCode>
                <c:ptCount val="6"/>
                <c:pt idx="0">
                  <c:v>0.15970000000000006</c:v>
                </c:pt>
                <c:pt idx="1">
                  <c:v>0.14723542724632777</c:v>
                </c:pt>
                <c:pt idx="2">
                  <c:v>0.14447371645820417</c:v>
                </c:pt>
                <c:pt idx="3">
                  <c:v>0.14160859717540275</c:v>
                </c:pt>
                <c:pt idx="4">
                  <c:v>0.1323160699480439</c:v>
                </c:pt>
                <c:pt idx="5">
                  <c:v>0.11390000000000033</c:v>
                </c:pt>
              </c:numCache>
            </c:numRef>
          </c:val>
          <c:extLst>
            <c:ext xmlns:c16="http://schemas.microsoft.com/office/drawing/2014/chart" uri="{C3380CC4-5D6E-409C-BE32-E72D297353CC}">
              <c16:uniqueId val="{00000000-04A5-411B-8918-5987BE61E074}"/>
            </c:ext>
          </c:extLst>
        </c:ser>
        <c:ser>
          <c:idx val="0"/>
          <c:order val="1"/>
          <c:tx>
            <c:strRef>
              <c:f>Sheet1!$E$1</c:f>
              <c:strCache>
                <c:ptCount val="1"/>
                <c:pt idx="0">
                  <c:v>Bottles</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Sheet1!$A$2:$A$7</c:f>
              <c:strCache>
                <c:ptCount val="6"/>
                <c:pt idx="0">
                  <c:v>2015</c:v>
                </c:pt>
                <c:pt idx="1">
                  <c:v>2020</c:v>
                </c:pt>
                <c:pt idx="2">
                  <c:v>2021E</c:v>
                </c:pt>
                <c:pt idx="3">
                  <c:v>2022F</c:v>
                </c:pt>
                <c:pt idx="4">
                  <c:v>2025F</c:v>
                </c:pt>
                <c:pt idx="5">
                  <c:v>2030F</c:v>
                </c:pt>
              </c:strCache>
            </c:strRef>
          </c:cat>
          <c:val>
            <c:numRef>
              <c:f>Sheet1!$E$2:$E$7</c:f>
              <c:numCache>
                <c:formatCode>0.00%</c:formatCode>
                <c:ptCount val="6"/>
                <c:pt idx="0">
                  <c:v>3.2000000000000019E-3</c:v>
                </c:pt>
                <c:pt idx="1">
                  <c:v>5.4026507333550574E-3</c:v>
                </c:pt>
                <c:pt idx="2">
                  <c:v>5.9992681671743571E-3</c:v>
                </c:pt>
                <c:pt idx="3">
                  <c:v>6.6617703638452604E-3</c:v>
                </c:pt>
                <c:pt idx="4">
                  <c:v>9.1214484208193489E-3</c:v>
                </c:pt>
                <c:pt idx="5">
                  <c:v>1.5399999999999987E-2</c:v>
                </c:pt>
              </c:numCache>
            </c:numRef>
          </c:val>
          <c:extLst>
            <c:ext xmlns:c16="http://schemas.microsoft.com/office/drawing/2014/chart" uri="{C3380CC4-5D6E-409C-BE32-E72D297353CC}">
              <c16:uniqueId val="{00000001-04A5-411B-8918-5987BE61E074}"/>
            </c:ext>
          </c:extLst>
        </c:ser>
        <c:ser>
          <c:idx val="4"/>
          <c:order val="2"/>
          <c:tx>
            <c:strRef>
              <c:f>Sheet1!$F$1</c:f>
              <c:strCache>
                <c:ptCount val="1"/>
                <c:pt idx="0">
                  <c:v>Wires and Cables</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Sheet1!$F$2:$F$7</c:f>
              <c:numCache>
                <c:formatCode>0.00%</c:formatCode>
                <c:ptCount val="6"/>
                <c:pt idx="0">
                  <c:v>7.4499999999999983E-2</c:v>
                </c:pt>
                <c:pt idx="1">
                  <c:v>7.6669540114944798E-2</c:v>
                </c:pt>
                <c:pt idx="2">
                  <c:v>7.7110971611668036E-2</c:v>
                </c:pt>
                <c:pt idx="3">
                  <c:v>7.7554944688346047E-2</c:v>
                </c:pt>
                <c:pt idx="4">
                  <c:v>7.8902260153518561E-2</c:v>
                </c:pt>
                <c:pt idx="5">
                  <c:v>8.120000000000005E-2</c:v>
                </c:pt>
              </c:numCache>
            </c:numRef>
          </c:val>
          <c:extLst>
            <c:ext xmlns:c16="http://schemas.microsoft.com/office/drawing/2014/chart" uri="{C3380CC4-5D6E-409C-BE32-E72D297353CC}">
              <c16:uniqueId val="{00000002-04A5-411B-8918-5987BE61E074}"/>
            </c:ext>
          </c:extLst>
        </c:ser>
        <c:ser>
          <c:idx val="2"/>
          <c:order val="3"/>
          <c:tx>
            <c:strRef>
              <c:f>Sheet1!$C$1</c:f>
              <c:strCache>
                <c:ptCount val="1"/>
                <c:pt idx="0">
                  <c:v>Profiles and Tubes</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Sheet1!$C$2:$C$7</c:f>
              <c:numCache>
                <c:formatCode>0.00%</c:formatCode>
                <c:ptCount val="6"/>
                <c:pt idx="0">
                  <c:v>0.15200000000000002</c:v>
                </c:pt>
                <c:pt idx="1">
                  <c:v>0.15574052856082665</c:v>
                </c:pt>
                <c:pt idx="2">
                  <c:v>0.15649960854116776</c:v>
                </c:pt>
                <c:pt idx="3">
                  <c:v>0.15726238828047256</c:v>
                </c:pt>
                <c:pt idx="4">
                  <c:v>0.15957310681845832</c:v>
                </c:pt>
                <c:pt idx="5">
                  <c:v>0.16349999999999962</c:v>
                </c:pt>
              </c:numCache>
            </c:numRef>
          </c:val>
          <c:extLst>
            <c:ext xmlns:c16="http://schemas.microsoft.com/office/drawing/2014/chart" uri="{C3380CC4-5D6E-409C-BE32-E72D297353CC}">
              <c16:uniqueId val="{00000003-04A5-411B-8918-5987BE61E074}"/>
            </c:ext>
          </c:extLst>
        </c:ser>
        <c:ser>
          <c:idx val="1"/>
          <c:order val="4"/>
          <c:tx>
            <c:strRef>
              <c:f>Sheet1!$D$1</c:f>
              <c:strCache>
                <c:ptCount val="1"/>
                <c:pt idx="0">
                  <c:v>Films and Sheets</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Sheet1!$D$2:$D$7</c:f>
              <c:numCache>
                <c:formatCode>0.00%</c:formatCode>
                <c:ptCount val="6"/>
                <c:pt idx="0">
                  <c:v>0.1875</c:v>
                </c:pt>
                <c:pt idx="1">
                  <c:v>0.17894931879779485</c:v>
                </c:pt>
                <c:pt idx="2">
                  <c:v>0.17728655664654921</c:v>
                </c:pt>
                <c:pt idx="3">
                  <c:v>0.17563924455675214</c:v>
                </c:pt>
                <c:pt idx="4">
                  <c:v>0.1707885797237057</c:v>
                </c:pt>
                <c:pt idx="5">
                  <c:v>0.16300000000000009</c:v>
                </c:pt>
              </c:numCache>
            </c:numRef>
          </c:val>
          <c:extLst>
            <c:ext xmlns:c16="http://schemas.microsoft.com/office/drawing/2014/chart" uri="{C3380CC4-5D6E-409C-BE32-E72D297353CC}">
              <c16:uniqueId val="{00000004-04A5-411B-8918-5987BE61E074}"/>
            </c:ext>
          </c:extLst>
        </c:ser>
        <c:ser>
          <c:idx val="3"/>
          <c:order val="5"/>
          <c:tx>
            <c:strRef>
              <c:f>Sheet1!$B$1</c:f>
              <c:strCache>
                <c:ptCount val="1"/>
                <c:pt idx="0">
                  <c:v>Pipe and Fittings</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Sheet1!$B$2:$B$7</c:f>
              <c:numCache>
                <c:formatCode>0.00%</c:formatCode>
                <c:ptCount val="6"/>
                <c:pt idx="0">
                  <c:v>0.42309999999999998</c:v>
                </c:pt>
                <c:pt idx="1">
                  <c:v>0.43600253454675086</c:v>
                </c:pt>
                <c:pt idx="2">
                  <c:v>0.43862987857523644</c:v>
                </c:pt>
                <c:pt idx="3">
                  <c:v>0.44127305493518121</c:v>
                </c:pt>
                <c:pt idx="4">
                  <c:v>0.44929853493545435</c:v>
                </c:pt>
                <c:pt idx="5">
                  <c:v>0.46300000000000002</c:v>
                </c:pt>
              </c:numCache>
            </c:numRef>
          </c:val>
          <c:extLst>
            <c:ext xmlns:c16="http://schemas.microsoft.com/office/drawing/2014/chart" uri="{C3380CC4-5D6E-409C-BE32-E72D297353CC}">
              <c16:uniqueId val="{00000005-04A5-411B-8918-5987BE61E074}"/>
            </c:ext>
          </c:extLst>
        </c:ser>
        <c:dLbls>
          <c:showLegendKey val="0"/>
          <c:showVal val="0"/>
          <c:showCatName val="0"/>
          <c:showSerName val="0"/>
          <c:showPercent val="0"/>
          <c:showBubbleSize val="0"/>
        </c:dLbls>
        <c:gapWidth val="150"/>
        <c:overlap val="100"/>
        <c:axId val="569432424"/>
        <c:axId val="569432816"/>
      </c:barChart>
      <c:catAx>
        <c:axId val="5694324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2816"/>
        <c:crosses val="autoZero"/>
        <c:auto val="0"/>
        <c:lblAlgn val="ctr"/>
        <c:lblOffset val="100"/>
        <c:noMultiLvlLbl val="0"/>
      </c:catAx>
      <c:valAx>
        <c:axId val="569432816"/>
        <c:scaling>
          <c:orientation val="minMax"/>
        </c:scaling>
        <c:delete val="1"/>
        <c:axPos val="l"/>
        <c:numFmt formatCode="0.00%" sourceLinked="1"/>
        <c:majorTickMark val="none"/>
        <c:minorTickMark val="none"/>
        <c:tickLblPos val="nextTo"/>
        <c:crossAx val="56943242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61364358516037"/>
          <c:y val="0"/>
          <c:w val="0.85803474945827962"/>
          <c:h val="0.46027571553202695"/>
        </c:manualLayout>
      </c:layout>
      <c:barChart>
        <c:barDir val="col"/>
        <c:grouping val="stacked"/>
        <c:varyColors val="0"/>
        <c:ser>
          <c:idx val="4"/>
          <c:order val="1"/>
          <c:tx>
            <c:strRef>
              <c:f>Sheet1!$F$1</c:f>
              <c:strCache>
                <c:ptCount val="1"/>
                <c:pt idx="0">
                  <c:v>South America</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Sheet1!$F$2:$F$7</c:f>
              <c:numCache>
                <c:formatCode>0.00%</c:formatCode>
                <c:ptCount val="6"/>
                <c:pt idx="0">
                  <c:v>7.5499999999999998E-2</c:v>
                </c:pt>
                <c:pt idx="1">
                  <c:v>7.8E-2</c:v>
                </c:pt>
                <c:pt idx="2">
                  <c:v>6.2E-2</c:v>
                </c:pt>
                <c:pt idx="3">
                  <c:v>6.1199999999999997E-2</c:v>
                </c:pt>
                <c:pt idx="4">
                  <c:v>5.8599999999999999E-2</c:v>
                </c:pt>
                <c:pt idx="5">
                  <c:v>5.4399999999999997E-2</c:v>
                </c:pt>
              </c:numCache>
            </c:numRef>
          </c:val>
          <c:extLst>
            <c:ext xmlns:c16="http://schemas.microsoft.com/office/drawing/2014/chart" uri="{C3380CC4-5D6E-409C-BE32-E72D297353CC}">
              <c16:uniqueId val="{00000000-D943-42EA-8872-90D79E31C05B}"/>
            </c:ext>
          </c:extLst>
        </c:ser>
        <c:ser>
          <c:idx val="1"/>
          <c:order val="2"/>
          <c:tx>
            <c:strRef>
              <c:f>Sheet1!$D$1</c:f>
              <c:strCache>
                <c:ptCount val="1"/>
                <c:pt idx="0">
                  <c:v>Middle East &amp; Africa</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Sheet1!$D$2:$D$7</c:f>
              <c:numCache>
                <c:formatCode>0.00%</c:formatCode>
                <c:ptCount val="6"/>
                <c:pt idx="0">
                  <c:v>8.4400000000000003E-2</c:v>
                </c:pt>
                <c:pt idx="1">
                  <c:v>8.6199999999999999E-2</c:v>
                </c:pt>
                <c:pt idx="2">
                  <c:v>8.72E-2</c:v>
                </c:pt>
                <c:pt idx="3">
                  <c:v>8.6400000000000005E-2</c:v>
                </c:pt>
                <c:pt idx="4">
                  <c:v>8.72E-2</c:v>
                </c:pt>
                <c:pt idx="5">
                  <c:v>8.9800000000000005E-2</c:v>
                </c:pt>
              </c:numCache>
            </c:numRef>
          </c:val>
          <c:extLst>
            <c:ext xmlns:c16="http://schemas.microsoft.com/office/drawing/2014/chart" uri="{C3380CC4-5D6E-409C-BE32-E72D297353CC}">
              <c16:uniqueId val="{00000001-D943-42EA-8872-90D79E31C05B}"/>
            </c:ext>
          </c:extLst>
        </c:ser>
        <c:ser>
          <c:idx val="0"/>
          <c:order val="3"/>
          <c:tx>
            <c:strRef>
              <c:f>Sheet1!$E$1</c:f>
              <c:strCache>
                <c:ptCount val="1"/>
                <c:pt idx="0">
                  <c:v>Europe</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Sheet1!$E$2:$E$7</c:f>
              <c:numCache>
                <c:formatCode>0.00%</c:formatCode>
                <c:ptCount val="6"/>
                <c:pt idx="0">
                  <c:v>0.10120000000000001</c:v>
                </c:pt>
                <c:pt idx="1">
                  <c:v>0.10524</c:v>
                </c:pt>
                <c:pt idx="2">
                  <c:v>0.10544000000000001</c:v>
                </c:pt>
                <c:pt idx="3">
                  <c:v>0.10560000000000001</c:v>
                </c:pt>
                <c:pt idx="4">
                  <c:v>0.1032</c:v>
                </c:pt>
                <c:pt idx="5">
                  <c:v>9.7100000000000006E-2</c:v>
                </c:pt>
              </c:numCache>
            </c:numRef>
          </c:val>
          <c:extLst>
            <c:ext xmlns:c16="http://schemas.microsoft.com/office/drawing/2014/chart" uri="{C3380CC4-5D6E-409C-BE32-E72D297353CC}">
              <c16:uniqueId val="{00000002-D943-42EA-8872-90D79E31C05B}"/>
            </c:ext>
          </c:extLst>
        </c:ser>
        <c:ser>
          <c:idx val="2"/>
          <c:order val="4"/>
          <c:tx>
            <c:strRef>
              <c:f>Sheet1!$C$1</c:f>
              <c:strCache>
                <c:ptCount val="1"/>
                <c:pt idx="0">
                  <c:v>North America</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Sheet1!$C$2:$C$7</c:f>
              <c:numCache>
                <c:formatCode>0.00%</c:formatCode>
                <c:ptCount val="6"/>
                <c:pt idx="0">
                  <c:v>0.1114848</c:v>
                </c:pt>
                <c:pt idx="1">
                  <c:v>0.11007359999999999</c:v>
                </c:pt>
                <c:pt idx="2">
                  <c:v>0.11035584</c:v>
                </c:pt>
                <c:pt idx="3">
                  <c:v>0.10962</c:v>
                </c:pt>
                <c:pt idx="4">
                  <c:v>0.10600800000000001</c:v>
                </c:pt>
                <c:pt idx="5">
                  <c:v>0.10121999999999999</c:v>
                </c:pt>
              </c:numCache>
            </c:numRef>
          </c:val>
          <c:extLst>
            <c:ext xmlns:c16="http://schemas.microsoft.com/office/drawing/2014/chart" uri="{C3380CC4-5D6E-409C-BE32-E72D297353CC}">
              <c16:uniqueId val="{00000003-D943-42EA-8872-90D79E31C05B}"/>
            </c:ext>
          </c:extLst>
        </c:ser>
        <c:ser>
          <c:idx val="3"/>
          <c:order val="5"/>
          <c:tx>
            <c:strRef>
              <c:f>Sheet1!$B$1</c:f>
              <c:strCache>
                <c:ptCount val="1"/>
                <c:pt idx="0">
                  <c:v>Asia-Pacific</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Sheet1!$A$2:$A$7</c:f>
              <c:strCache>
                <c:ptCount val="6"/>
                <c:pt idx="0">
                  <c:v>2015</c:v>
                </c:pt>
                <c:pt idx="1">
                  <c:v>2020</c:v>
                </c:pt>
                <c:pt idx="2">
                  <c:v>2021E</c:v>
                </c:pt>
                <c:pt idx="3">
                  <c:v>2022F</c:v>
                </c:pt>
                <c:pt idx="4">
                  <c:v>2025F</c:v>
                </c:pt>
                <c:pt idx="5">
                  <c:v>2030F</c:v>
                </c:pt>
              </c:strCache>
            </c:strRef>
          </c:cat>
          <c:val>
            <c:numRef>
              <c:f>Sheet1!$B$2:$B$7</c:f>
              <c:numCache>
                <c:formatCode>0.00%</c:formatCode>
                <c:ptCount val="6"/>
                <c:pt idx="0">
                  <c:v>0.62739999999999996</c:v>
                </c:pt>
                <c:pt idx="1">
                  <c:v>0.62050000000000005</c:v>
                </c:pt>
                <c:pt idx="2">
                  <c:v>0.63500000000000001</c:v>
                </c:pt>
                <c:pt idx="3">
                  <c:v>0.63719999999999999</c:v>
                </c:pt>
                <c:pt idx="4">
                  <c:v>0.64500000000000002</c:v>
                </c:pt>
                <c:pt idx="5">
                  <c:v>0.65749999999999997</c:v>
                </c:pt>
              </c:numCache>
            </c:numRef>
          </c:val>
          <c:extLst>
            <c:ext xmlns:c16="http://schemas.microsoft.com/office/drawing/2014/chart" uri="{C3380CC4-5D6E-409C-BE32-E72D297353CC}">
              <c16:uniqueId val="{00000004-D943-42EA-8872-90D79E31C05B}"/>
            </c:ext>
          </c:extLst>
        </c:ser>
        <c:dLbls>
          <c:showLegendKey val="0"/>
          <c:showVal val="0"/>
          <c:showCatName val="0"/>
          <c:showSerName val="0"/>
          <c:showPercent val="0"/>
          <c:showBubbleSize val="0"/>
        </c:dLbls>
        <c:gapWidth val="150"/>
        <c:overlap val="100"/>
        <c:axId val="569161344"/>
        <c:axId val="569161736"/>
        <c:extLst>
          <c:ext xmlns:c15="http://schemas.microsoft.com/office/drawing/2012/chart" uri="{02D57815-91ED-43cb-92C2-25804820EDAC}">
            <c15:filteredBarSeries>
              <c15:ser>
                <c:idx val="5"/>
                <c:order val="0"/>
                <c:tx>
                  <c:strRef>
                    <c:extLst>
                      <c:ext uri="{02D57815-91ED-43cb-92C2-25804820EDAC}">
                        <c15:formulaRef>
                          <c15:sqref>Sheet1!$G$1</c15:sqref>
                        </c15:formulaRef>
                      </c:ext>
                    </c:extLst>
                    <c:strCache>
                      <c:ptCount val="1"/>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extLst>
                      <c:ext uri="{02D57815-91ED-43cb-92C2-25804820EDAC}">
                        <c15:formulaRef>
                          <c15:sqref>Sheet1!$A$2:$A$7</c15:sqref>
                        </c15:formulaRef>
                      </c:ext>
                    </c:extLst>
                    <c:strCache>
                      <c:ptCount val="6"/>
                      <c:pt idx="0">
                        <c:v>2015</c:v>
                      </c:pt>
                      <c:pt idx="1">
                        <c:v>2020</c:v>
                      </c:pt>
                      <c:pt idx="2">
                        <c:v>2021E</c:v>
                      </c:pt>
                      <c:pt idx="3">
                        <c:v>2022F</c:v>
                      </c:pt>
                      <c:pt idx="4">
                        <c:v>2025F</c:v>
                      </c:pt>
                      <c:pt idx="5">
                        <c:v>2030F</c:v>
                      </c:pt>
                    </c:strCache>
                  </c:strRef>
                </c:cat>
                <c:val>
                  <c:numRef>
                    <c:extLst>
                      <c:ext uri="{02D57815-91ED-43cb-92C2-25804820EDAC}">
                        <c15:formulaRef>
                          <c15:sqref>Sheet1!$G$2:$G$7</c15:sqref>
                        </c15:formulaRef>
                      </c:ext>
                    </c:extLst>
                    <c:numCache>
                      <c:formatCode>General</c:formatCode>
                      <c:ptCount val="6"/>
                    </c:numCache>
                  </c:numRef>
                </c:val>
                <c:extLst>
                  <c:ext xmlns:c16="http://schemas.microsoft.com/office/drawing/2014/chart" uri="{C3380CC4-5D6E-409C-BE32-E72D297353CC}">
                    <c16:uniqueId val="{00000005-D943-42EA-8872-90D79E31C05B}"/>
                  </c:ext>
                </c:extLst>
              </c15:ser>
            </c15:filteredBarSeries>
          </c:ext>
        </c:extLst>
      </c:barChart>
      <c:catAx>
        <c:axId val="5691613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161736"/>
        <c:crosses val="autoZero"/>
        <c:auto val="0"/>
        <c:lblAlgn val="ctr"/>
        <c:lblOffset val="100"/>
        <c:noMultiLvlLbl val="0"/>
      </c:catAx>
      <c:valAx>
        <c:axId val="569161736"/>
        <c:scaling>
          <c:orientation val="minMax"/>
        </c:scaling>
        <c:delete val="1"/>
        <c:axPos val="l"/>
        <c:numFmt formatCode="0.00%" sourceLinked="1"/>
        <c:majorTickMark val="none"/>
        <c:minorTickMark val="none"/>
        <c:tickLblPos val="nextTo"/>
        <c:crossAx val="56916134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2899592533392"/>
          <c:y val="2.873015062782144E-2"/>
          <c:w val="0.71816270287480133"/>
          <c:h val="0.78020084091882802"/>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91-44C5-873A-45D6B13DE606}"/>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Total Direct Plant Cost</c:v>
                </c:pt>
                <c:pt idx="1">
                  <c:v>Total indirect Plant Cost</c:v>
                </c:pt>
              </c:strCache>
            </c:strRef>
          </c:cat>
          <c:val>
            <c:numRef>
              <c:f>Sheet1!$B$2:$B$3</c:f>
              <c:numCache>
                <c:formatCode>0</c:formatCode>
                <c:ptCount val="2"/>
                <c:pt idx="0">
                  <c:v>3004</c:v>
                </c:pt>
                <c:pt idx="1">
                  <c:v>1054</c:v>
                </c:pt>
              </c:numCache>
            </c:numRef>
          </c:val>
          <c:extLst>
            <c:ext xmlns:c16="http://schemas.microsoft.com/office/drawing/2014/chart" uri="{C3380CC4-5D6E-409C-BE32-E72D297353CC}">
              <c16:uniqueId val="{00000002-A391-44C5-873A-45D6B13DE606}"/>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681701598246089E-2"/>
          <c:y val="5.1152408567373631E-2"/>
          <c:w val="0.80829049017758103"/>
          <c:h val="0.74507416759713674"/>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BC-4460-B98B-5E4C0715A077}"/>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Total Fixed Capital Investment</c:v>
                </c:pt>
                <c:pt idx="1">
                  <c:v>Working Capital</c:v>
                </c:pt>
              </c:strCache>
            </c:strRef>
          </c:cat>
          <c:val>
            <c:numRef>
              <c:f>Sheet1!$B$2:$B$3</c:f>
              <c:numCache>
                <c:formatCode>0</c:formatCode>
                <c:ptCount val="2"/>
                <c:pt idx="0">
                  <c:v>4058</c:v>
                </c:pt>
                <c:pt idx="1">
                  <c:v>101</c:v>
                </c:pt>
              </c:numCache>
            </c:numRef>
          </c:val>
          <c:extLst>
            <c:ext xmlns:c16="http://schemas.microsoft.com/office/drawing/2014/chart" uri="{C3380CC4-5D6E-409C-BE32-E72D297353CC}">
              <c16:uniqueId val="{00000001-8FBC-4460-B98B-5E4C0715A077}"/>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45949042225"/>
          <c:y val="4.2626221187656577E-3"/>
          <c:w val="0.71816270287480133"/>
          <c:h val="0.85531294554228876"/>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8E5-4AF4-8163-63428D9351D5}"/>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Total Direct Plant Cost</c:v>
                </c:pt>
                <c:pt idx="1">
                  <c:v>Total indirect Plant Cost</c:v>
                </c:pt>
              </c:strCache>
            </c:strRef>
          </c:cat>
          <c:val>
            <c:numRef>
              <c:f>Sheet1!$B$2:$B$3</c:f>
              <c:numCache>
                <c:formatCode>0</c:formatCode>
                <c:ptCount val="2"/>
                <c:pt idx="0">
                  <c:v>3288.6</c:v>
                </c:pt>
                <c:pt idx="1">
                  <c:v>1154</c:v>
                </c:pt>
              </c:numCache>
            </c:numRef>
          </c:val>
          <c:extLst>
            <c:ext xmlns:c16="http://schemas.microsoft.com/office/drawing/2014/chart" uri="{C3380CC4-5D6E-409C-BE32-E72D297353CC}">
              <c16:uniqueId val="{00000001-08E5-4AF4-8163-63428D9351D5}"/>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16922265915349E-3"/>
          <c:y val="0"/>
          <c:w val="0.77677548811196195"/>
          <c:h val="0.71830233760589657"/>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F8-4E00-B9BD-A431EE445B0F}"/>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Total Fixed Capital Investment</c:v>
                </c:pt>
                <c:pt idx="1">
                  <c:v>Working Capital</c:v>
                </c:pt>
                <c:pt idx="2">
                  <c:v>Open Jetty Facility for Ethylene, EDC and VCM Import</c:v>
                </c:pt>
              </c:strCache>
            </c:strRef>
          </c:cat>
          <c:val>
            <c:numRef>
              <c:f>Sheet1!$B$2:$B$4</c:f>
              <c:numCache>
                <c:formatCode>0</c:formatCode>
                <c:ptCount val="3"/>
                <c:pt idx="0">
                  <c:v>4442.5</c:v>
                </c:pt>
                <c:pt idx="1">
                  <c:v>111</c:v>
                </c:pt>
                <c:pt idx="2" formatCode="#,##0">
                  <c:v>1500</c:v>
                </c:pt>
              </c:numCache>
            </c:numRef>
          </c:val>
          <c:extLst>
            <c:ext xmlns:c16="http://schemas.microsoft.com/office/drawing/2014/chart" uri="{C3380CC4-5D6E-409C-BE32-E72D297353CC}">
              <c16:uniqueId val="{00000001-B5F8-4E00-B9BD-A431EE445B0F}"/>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45949042225"/>
          <c:y val="4.2626221187656577E-3"/>
          <c:w val="0.71816270287480133"/>
          <c:h val="0.85531294554228876"/>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42-460F-B783-816225223890}"/>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Total Direct Plant Cost</c:v>
                </c:pt>
                <c:pt idx="1">
                  <c:v>Total indirect Plant Cost</c:v>
                </c:pt>
              </c:strCache>
            </c:strRef>
          </c:cat>
          <c:val>
            <c:numRef>
              <c:f>Sheet1!$B$2:$B$3</c:f>
              <c:numCache>
                <c:formatCode>0</c:formatCode>
                <c:ptCount val="2"/>
                <c:pt idx="0">
                  <c:v>1852</c:v>
                </c:pt>
                <c:pt idx="1">
                  <c:v>563</c:v>
                </c:pt>
              </c:numCache>
            </c:numRef>
          </c:val>
          <c:extLst>
            <c:ext xmlns:c16="http://schemas.microsoft.com/office/drawing/2014/chart" uri="{C3380CC4-5D6E-409C-BE32-E72D297353CC}">
              <c16:uniqueId val="{00000001-E542-460F-B783-816225223890}"/>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42278217344272"/>
          <c:y val="9.7819492349632432E-3"/>
          <c:w val="0.78654426550972889"/>
          <c:h val="0.84217777062985233"/>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EF-4097-89C7-B041AAD5BCEA}"/>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Total Fixed Capital Investment</c:v>
                </c:pt>
                <c:pt idx="1">
                  <c:v>Working Capital</c:v>
                </c:pt>
                <c:pt idx="2">
                  <c:v>Open Jetty Facility for EDC and VCM Import</c:v>
                </c:pt>
              </c:strCache>
            </c:strRef>
          </c:cat>
          <c:val>
            <c:numRef>
              <c:f>Sheet1!$B$2:$B$4</c:f>
              <c:numCache>
                <c:formatCode>0</c:formatCode>
                <c:ptCount val="3"/>
                <c:pt idx="0">
                  <c:v>2415</c:v>
                </c:pt>
                <c:pt idx="1">
                  <c:v>63</c:v>
                </c:pt>
                <c:pt idx="2" formatCode="#,##0">
                  <c:v>1950</c:v>
                </c:pt>
              </c:numCache>
            </c:numRef>
          </c:val>
          <c:extLst>
            <c:ext xmlns:c16="http://schemas.microsoft.com/office/drawing/2014/chart" uri="{C3380CC4-5D6E-409C-BE32-E72D297353CC}">
              <c16:uniqueId val="{00000001-24EF-4097-89C7-B041AAD5BCEA}"/>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1423889322022"/>
          <c:y val="2.873015062782144E-2"/>
          <c:w val="0.71816270287480133"/>
          <c:h val="0.78020084091882802"/>
        </c:manualLayout>
      </c:layout>
      <c:barChart>
        <c:barDir val="col"/>
        <c:grouping val="clustered"/>
        <c:varyColors val="0"/>
        <c:ser>
          <c:idx val="0"/>
          <c:order val="0"/>
          <c:tx>
            <c:strRef>
              <c:f>Sheet1!$B$1</c:f>
              <c:strCache>
                <c:ptCount val="1"/>
                <c:pt idx="0">
                  <c:v>Column1</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91-44C5-873A-45D6B13DE606}"/>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Variable</c:v>
                </c:pt>
                <c:pt idx="1">
                  <c:v>Fixed</c:v>
                </c:pt>
              </c:strCache>
            </c:strRef>
          </c:cat>
          <c:val>
            <c:numRef>
              <c:f>Sheet1!$B$2:$B$3</c:f>
              <c:numCache>
                <c:formatCode>0</c:formatCode>
                <c:ptCount val="2"/>
                <c:pt idx="0">
                  <c:v>1160</c:v>
                </c:pt>
                <c:pt idx="1">
                  <c:v>96</c:v>
                </c:pt>
              </c:numCache>
            </c:numRef>
          </c:val>
          <c:extLst>
            <c:ext xmlns:c16="http://schemas.microsoft.com/office/drawing/2014/chart" uri="{C3380CC4-5D6E-409C-BE32-E72D297353CC}">
              <c16:uniqueId val="{00000002-A391-44C5-873A-45D6B13DE606}"/>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836994503565083"/>
          <c:w val="1"/>
          <c:h val="0.76253843798222976"/>
        </c:manualLayout>
      </c:layout>
      <c:barChart>
        <c:barDir val="col"/>
        <c:grouping val="clustered"/>
        <c:varyColors val="0"/>
        <c:ser>
          <c:idx val="0"/>
          <c:order val="0"/>
          <c:tx>
            <c:strRef>
              <c:f>Sheet1!$B$1</c:f>
              <c:strCache>
                <c:ptCount val="1"/>
                <c:pt idx="0">
                  <c:v>By Volume (Thousand Tonnes)</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Pt>
            <c:idx val="7"/>
            <c:invertIfNegative val="0"/>
            <c:bubble3D val="0"/>
            <c:extLst>
              <c:ext xmlns:c16="http://schemas.microsoft.com/office/drawing/2014/chart" uri="{C3380CC4-5D6E-409C-BE32-E72D297353CC}">
                <c16:uniqueId val="{00000001-C091-429C-BB21-AB5E5E89BE97}"/>
              </c:ext>
            </c:extLst>
          </c:dPt>
          <c:dLbls>
            <c:dLbl>
              <c:idx val="1"/>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091-429C-BB21-AB5E5E89BE97}"/>
                </c:ext>
              </c:extLst>
            </c:dLbl>
            <c:dLbl>
              <c:idx val="3"/>
              <c:layout>
                <c:manualLayout>
                  <c:x val="6.1226034466882739E-3"/>
                  <c:y val="-4.66501689140171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091-429C-BB21-AB5E5E89BE97}"/>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2010</c:v>
                </c:pt>
                <c:pt idx="1">
                  <c:v>2015</c:v>
                </c:pt>
                <c:pt idx="2">
                  <c:v>2020</c:v>
                </c:pt>
                <c:pt idx="3">
                  <c:v>2021</c:v>
                </c:pt>
                <c:pt idx="4">
                  <c:v>2022E</c:v>
                </c:pt>
                <c:pt idx="5">
                  <c:v>2025F</c:v>
                </c:pt>
                <c:pt idx="6">
                  <c:v>2030F</c:v>
                </c:pt>
                <c:pt idx="7">
                  <c:v>2040F</c:v>
                </c:pt>
              </c:strCache>
            </c:strRef>
          </c:cat>
          <c:val>
            <c:numRef>
              <c:f>Sheet1!$B$2:$B$9</c:f>
              <c:numCache>
                <c:formatCode>0</c:formatCode>
                <c:ptCount val="8"/>
                <c:pt idx="0">
                  <c:v>1829.7824900000003</c:v>
                </c:pt>
                <c:pt idx="1">
                  <c:v>2622.00846</c:v>
                </c:pt>
                <c:pt idx="2">
                  <c:v>3500.6471999999999</c:v>
                </c:pt>
                <c:pt idx="3">
                  <c:v>2870.1545439999995</c:v>
                </c:pt>
                <c:pt idx="4">
                  <c:v>3121.016936</c:v>
                </c:pt>
                <c:pt idx="5">
                  <c:v>3790.95</c:v>
                </c:pt>
                <c:pt idx="6">
                  <c:v>5350.86</c:v>
                </c:pt>
                <c:pt idx="7">
                  <c:v>10801.51</c:v>
                </c:pt>
              </c:numCache>
            </c:numRef>
          </c:val>
          <c:extLst>
            <c:ext xmlns:c16="http://schemas.microsoft.com/office/drawing/2014/chart" uri="{C3380CC4-5D6E-409C-BE32-E72D297353CC}">
              <c16:uniqueId val="{00000004-C091-429C-BB21-AB5E5E89BE97}"/>
            </c:ext>
          </c:extLst>
        </c:ser>
        <c:dLbls>
          <c:showLegendKey val="0"/>
          <c:showVal val="1"/>
          <c:showCatName val="0"/>
          <c:showSerName val="0"/>
          <c:showPercent val="0"/>
          <c:showBubbleSize val="0"/>
        </c:dLbls>
        <c:gapWidth val="181"/>
        <c:axId val="320477456"/>
        <c:axId val="320477848"/>
      </c:barChart>
      <c:catAx>
        <c:axId val="320477456"/>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320477848"/>
        <c:crosses val="autoZero"/>
        <c:auto val="1"/>
        <c:lblAlgn val="ctr"/>
        <c:lblOffset val="100"/>
        <c:noMultiLvlLbl val="0"/>
      </c:catAx>
      <c:valAx>
        <c:axId val="320477848"/>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0477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681701598246089E-2"/>
          <c:y val="5.1152408567373631E-2"/>
          <c:w val="0.80829049017758103"/>
          <c:h val="0.74507416759713674"/>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BC-4460-B98B-5E4C0715A077}"/>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Raw Materials</c:v>
                </c:pt>
                <c:pt idx="1">
                  <c:v>Cat-Chem</c:v>
                </c:pt>
                <c:pt idx="2">
                  <c:v>Others </c:v>
                </c:pt>
              </c:strCache>
            </c:strRef>
          </c:cat>
          <c:val>
            <c:numRef>
              <c:f>Sheet1!$B$2:$B$4</c:f>
              <c:numCache>
                <c:formatCode>0</c:formatCode>
                <c:ptCount val="3"/>
                <c:pt idx="0">
                  <c:v>822</c:v>
                </c:pt>
                <c:pt idx="1">
                  <c:v>102</c:v>
                </c:pt>
                <c:pt idx="2">
                  <c:v>157</c:v>
                </c:pt>
              </c:numCache>
            </c:numRef>
          </c:val>
          <c:extLst>
            <c:ext xmlns:c16="http://schemas.microsoft.com/office/drawing/2014/chart" uri="{C3380CC4-5D6E-409C-BE32-E72D297353CC}">
              <c16:uniqueId val="{00000001-8FBC-4460-B98B-5E4C0715A077}"/>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45949042225"/>
          <c:y val="4.2626221187656577E-3"/>
          <c:w val="0.71816270287480133"/>
          <c:h val="0.85531294554228876"/>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8E5-4AF4-8163-63428D9351D5}"/>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Variable</c:v>
                </c:pt>
                <c:pt idx="1">
                  <c:v>Fixed</c:v>
                </c:pt>
              </c:strCache>
            </c:strRef>
          </c:cat>
          <c:val>
            <c:numRef>
              <c:f>Sheet1!$B$2:$B$3</c:f>
              <c:numCache>
                <c:formatCode>0</c:formatCode>
                <c:ptCount val="2"/>
                <c:pt idx="0">
                  <c:v>1807</c:v>
                </c:pt>
                <c:pt idx="1">
                  <c:v>131</c:v>
                </c:pt>
              </c:numCache>
            </c:numRef>
          </c:val>
          <c:extLst>
            <c:ext xmlns:c16="http://schemas.microsoft.com/office/drawing/2014/chart" uri="{C3380CC4-5D6E-409C-BE32-E72D297353CC}">
              <c16:uniqueId val="{00000001-08E5-4AF4-8163-63428D9351D5}"/>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55957120963"/>
          <c:y val="2.908498129284745E-3"/>
          <c:w val="0.77677548811196195"/>
          <c:h val="0.84217777062985233"/>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F8-4E00-B9BD-A431EE445B0F}"/>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Raw Material</c:v>
                </c:pt>
                <c:pt idx="1">
                  <c:v>Cat-Chem</c:v>
                </c:pt>
                <c:pt idx="2">
                  <c:v>Others</c:v>
                </c:pt>
              </c:strCache>
            </c:strRef>
          </c:cat>
          <c:val>
            <c:numRef>
              <c:f>Sheet1!$B$2:$B$4</c:f>
              <c:numCache>
                <c:formatCode>0</c:formatCode>
                <c:ptCount val="3"/>
                <c:pt idx="0">
                  <c:v>1378</c:v>
                </c:pt>
                <c:pt idx="1">
                  <c:v>111</c:v>
                </c:pt>
                <c:pt idx="2">
                  <c:v>197</c:v>
                </c:pt>
              </c:numCache>
            </c:numRef>
          </c:val>
          <c:extLst>
            <c:ext xmlns:c16="http://schemas.microsoft.com/office/drawing/2014/chart" uri="{C3380CC4-5D6E-409C-BE32-E72D297353CC}">
              <c16:uniqueId val="{00000001-B5F8-4E00-B9BD-A431EE445B0F}"/>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45949042225"/>
          <c:y val="4.2626221187656577E-3"/>
          <c:w val="0.71816270287480133"/>
          <c:h val="0.85531294554228876"/>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42-460F-B783-816225223890}"/>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Variable</c:v>
                </c:pt>
                <c:pt idx="1">
                  <c:v>Fixed</c:v>
                </c:pt>
              </c:strCache>
            </c:strRef>
          </c:cat>
          <c:val>
            <c:numRef>
              <c:f>Sheet1!$B$2:$B$3</c:f>
              <c:numCache>
                <c:formatCode>0</c:formatCode>
                <c:ptCount val="2"/>
                <c:pt idx="0">
                  <c:v>2779</c:v>
                </c:pt>
                <c:pt idx="1">
                  <c:v>98</c:v>
                </c:pt>
              </c:numCache>
            </c:numRef>
          </c:val>
          <c:extLst>
            <c:ext xmlns:c16="http://schemas.microsoft.com/office/drawing/2014/chart" uri="{C3380CC4-5D6E-409C-BE32-E72D297353CC}">
              <c16:uniqueId val="{00000001-E542-460F-B783-816225223890}"/>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52999102838"/>
          <c:y val="2.908498129284745E-3"/>
          <c:w val="0.78654426550972889"/>
          <c:h val="0.84217777062985233"/>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EF-4097-89C7-B041AAD5BCEA}"/>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Raw Material</c:v>
                </c:pt>
                <c:pt idx="1">
                  <c:v>Cat-Chem</c:v>
                </c:pt>
                <c:pt idx="2">
                  <c:v>Others</c:v>
                </c:pt>
              </c:strCache>
            </c:strRef>
          </c:cat>
          <c:val>
            <c:numRef>
              <c:f>Sheet1!$B$2:$B$4</c:f>
              <c:numCache>
                <c:formatCode>0</c:formatCode>
                <c:ptCount val="3"/>
                <c:pt idx="0">
                  <c:v>2417.6</c:v>
                </c:pt>
                <c:pt idx="1">
                  <c:v>110.7</c:v>
                </c:pt>
                <c:pt idx="2">
                  <c:v>144</c:v>
                </c:pt>
              </c:numCache>
            </c:numRef>
          </c:val>
          <c:extLst>
            <c:ext xmlns:c16="http://schemas.microsoft.com/office/drawing/2014/chart" uri="{C3380CC4-5D6E-409C-BE32-E72D297353CC}">
              <c16:uniqueId val="{00000001-24EF-4097-89C7-B041AAD5BCEA}"/>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01260121442374"/>
          <c:w val="1"/>
          <c:h val="0.54296460153821913"/>
        </c:manualLayout>
      </c:layout>
      <c:barChart>
        <c:barDir val="col"/>
        <c:grouping val="clustered"/>
        <c:varyColors val="0"/>
        <c:ser>
          <c:idx val="0"/>
          <c:order val="0"/>
          <c:tx>
            <c:strRef>
              <c:f>Sheet1!$B$1</c:f>
              <c:strCache>
                <c:ptCount val="1"/>
                <c:pt idx="0">
                  <c:v>Option-1</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dLbl>
              <c:idx val="0"/>
              <c:layout>
                <c:manualLayout>
                  <c:x val="5.1242447791208408E-3"/>
                  <c:y val="-2.00933140443829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A5-49BB-AF57-0060389C18F8}"/>
                </c:ext>
              </c:extLst>
            </c:dLbl>
            <c:spPr>
              <a:solidFill>
                <a:schemeClr val="accent1">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2027</c:v>
                </c:pt>
                <c:pt idx="1">
                  <c:v>2030</c:v>
                </c:pt>
                <c:pt idx="2">
                  <c:v>2035</c:v>
                </c:pt>
                <c:pt idx="3">
                  <c:v>2040</c:v>
                </c:pt>
                <c:pt idx="4">
                  <c:v>2045</c:v>
                </c:pt>
              </c:numCache>
            </c:numRef>
          </c:cat>
          <c:val>
            <c:numRef>
              <c:f>Sheet1!$B$2:$B$6</c:f>
              <c:numCache>
                <c:formatCode>0</c:formatCode>
                <c:ptCount val="5"/>
                <c:pt idx="0">
                  <c:v>1831.362974583333</c:v>
                </c:pt>
                <c:pt idx="1">
                  <c:v>3094.3312153271104</c:v>
                </c:pt>
                <c:pt idx="2">
                  <c:v>4039</c:v>
                </c:pt>
                <c:pt idx="3">
                  <c:v>5414</c:v>
                </c:pt>
                <c:pt idx="4">
                  <c:v>7161.7448219482994</c:v>
                </c:pt>
              </c:numCache>
            </c:numRef>
          </c:val>
          <c:extLst>
            <c:ext xmlns:c16="http://schemas.microsoft.com/office/drawing/2014/chart" uri="{C3380CC4-5D6E-409C-BE32-E72D297353CC}">
              <c16:uniqueId val="{00000000-A625-4E48-93C9-D786C74D9943}"/>
            </c:ext>
          </c:extLst>
        </c:ser>
        <c:ser>
          <c:idx val="1"/>
          <c:order val="1"/>
          <c:tx>
            <c:strRef>
              <c:f>Sheet1!$C$1</c:f>
              <c:strCache>
                <c:ptCount val="1"/>
                <c:pt idx="0">
                  <c:v>Option-2</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6">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Sheet1!$C$2:$C$6</c:f>
              <c:numCache>
                <c:formatCode>0</c:formatCode>
                <c:ptCount val="5"/>
                <c:pt idx="0">
                  <c:v>2616.2328208333329</c:v>
                </c:pt>
                <c:pt idx="1">
                  <c:v>4420.4731647530152</c:v>
                </c:pt>
                <c:pt idx="2">
                  <c:v>5847.2649536040435</c:v>
                </c:pt>
                <c:pt idx="3">
                  <c:v>7734.5809290884881</c:v>
                </c:pt>
                <c:pt idx="4">
                  <c:v>10231.064031354716</c:v>
                </c:pt>
              </c:numCache>
            </c:numRef>
          </c:val>
          <c:extLst>
            <c:ext xmlns:c16="http://schemas.microsoft.com/office/drawing/2014/chart" uri="{C3380CC4-5D6E-409C-BE32-E72D297353CC}">
              <c16:uniqueId val="{00000001-A625-4E48-93C9-D786C74D9943}"/>
            </c:ext>
          </c:extLst>
        </c:ser>
        <c:ser>
          <c:idx val="2"/>
          <c:order val="2"/>
          <c:tx>
            <c:strRef>
              <c:f>Sheet1!$D$1</c:f>
              <c:strCache>
                <c:ptCount val="1"/>
                <c:pt idx="0">
                  <c:v>Option-3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Sheet1!$D$2:$D$6</c:f>
              <c:numCache>
                <c:formatCode>0</c:formatCode>
                <c:ptCount val="5"/>
                <c:pt idx="0">
                  <c:v>2616.2328208333329</c:v>
                </c:pt>
                <c:pt idx="1">
                  <c:v>4420.4731647530152</c:v>
                </c:pt>
                <c:pt idx="2">
                  <c:v>5847.2649536040435</c:v>
                </c:pt>
                <c:pt idx="3">
                  <c:v>7734.5809290884881</c:v>
                </c:pt>
                <c:pt idx="4">
                  <c:v>10231.064031354716</c:v>
                </c:pt>
              </c:numCache>
            </c:numRef>
          </c:val>
          <c:extLst>
            <c:ext xmlns:c16="http://schemas.microsoft.com/office/drawing/2014/chart" uri="{C3380CC4-5D6E-409C-BE32-E72D297353CC}">
              <c16:uniqueId val="{00000003-A625-4E48-93C9-D786C74D9943}"/>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out"/>
        <c:minorTickMark val="none"/>
        <c:tickLblPos val="nextTo"/>
        <c:crossAx val="567131728"/>
        <c:crosses val="autoZero"/>
        <c:crossBetween val="between"/>
      </c:valAx>
      <c:spPr>
        <a:noFill/>
        <a:ln>
          <a:noFill/>
        </a:ln>
        <a:effectLst/>
      </c:spPr>
    </c:plotArea>
    <c:legend>
      <c:legendPos val="b"/>
      <c:layout>
        <c:manualLayout>
          <c:xMode val="edge"/>
          <c:yMode val="edge"/>
          <c:x val="0.13271298547274121"/>
          <c:y val="0.75631188042655573"/>
          <c:w val="0.75311343528128571"/>
          <c:h val="0.1086934605187037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01227257881524"/>
          <c:w val="1"/>
          <c:h val="0.42850593144604904"/>
        </c:manualLayout>
      </c:layout>
      <c:barChart>
        <c:barDir val="col"/>
        <c:grouping val="clustered"/>
        <c:varyColors val="0"/>
        <c:ser>
          <c:idx val="0"/>
          <c:order val="0"/>
          <c:tx>
            <c:strRef>
              <c:f>Sheet1!$B$1</c:f>
              <c:strCache>
                <c:ptCount val="1"/>
                <c:pt idx="0">
                  <c:v>Option-1</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dLbl>
              <c:idx val="0"/>
              <c:layout>
                <c:manualLayout>
                  <c:x val="5.1242447791208408E-3"/>
                  <c:y val="-2.00933140443829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A93-42BD-AFDE-2E90C8856965}"/>
                </c:ext>
              </c:extLst>
            </c:dLbl>
            <c:spPr>
              <a:solidFill>
                <a:schemeClr val="accent1">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2027</c:v>
                </c:pt>
                <c:pt idx="1">
                  <c:v>2030</c:v>
                </c:pt>
                <c:pt idx="2">
                  <c:v>2035</c:v>
                </c:pt>
                <c:pt idx="3">
                  <c:v>2040</c:v>
                </c:pt>
                <c:pt idx="4">
                  <c:v>2045</c:v>
                </c:pt>
              </c:numCache>
            </c:numRef>
          </c:cat>
          <c:val>
            <c:numRef>
              <c:f>Sheet1!$B$2:$B$6</c:f>
              <c:numCache>
                <c:formatCode>0</c:formatCode>
                <c:ptCount val="5"/>
                <c:pt idx="0">
                  <c:v>978</c:v>
                </c:pt>
                <c:pt idx="1">
                  <c:v>1481</c:v>
                </c:pt>
                <c:pt idx="2">
                  <c:v>1940</c:v>
                </c:pt>
                <c:pt idx="3">
                  <c:v>2521</c:v>
                </c:pt>
                <c:pt idx="4">
                  <c:v>3286</c:v>
                </c:pt>
              </c:numCache>
            </c:numRef>
          </c:val>
          <c:extLst>
            <c:ext xmlns:c16="http://schemas.microsoft.com/office/drawing/2014/chart" uri="{C3380CC4-5D6E-409C-BE32-E72D297353CC}">
              <c16:uniqueId val="{00000001-DA93-42BD-AFDE-2E90C8856965}"/>
            </c:ext>
          </c:extLst>
        </c:ser>
        <c:ser>
          <c:idx val="1"/>
          <c:order val="1"/>
          <c:tx>
            <c:strRef>
              <c:f>Sheet1!$C$1</c:f>
              <c:strCache>
                <c:ptCount val="1"/>
                <c:pt idx="0">
                  <c:v>Option-2</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6">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Sheet1!$C$2:$C$6</c:f>
              <c:numCache>
                <c:formatCode>0</c:formatCode>
                <c:ptCount val="5"/>
                <c:pt idx="0">
                  <c:v>1569</c:v>
                </c:pt>
                <c:pt idx="1">
                  <c:v>2408</c:v>
                </c:pt>
                <c:pt idx="2">
                  <c:v>3149</c:v>
                </c:pt>
                <c:pt idx="3">
                  <c:v>4135</c:v>
                </c:pt>
                <c:pt idx="4">
                  <c:v>5405</c:v>
                </c:pt>
              </c:numCache>
            </c:numRef>
          </c:val>
          <c:extLst>
            <c:ext xmlns:c16="http://schemas.microsoft.com/office/drawing/2014/chart" uri="{C3380CC4-5D6E-409C-BE32-E72D297353CC}">
              <c16:uniqueId val="{00000002-DA93-42BD-AFDE-2E90C8856965}"/>
            </c:ext>
          </c:extLst>
        </c:ser>
        <c:ser>
          <c:idx val="2"/>
          <c:order val="2"/>
          <c:tx>
            <c:strRef>
              <c:f>Sheet1!$D$1</c:f>
              <c:strCache>
                <c:ptCount val="1"/>
                <c:pt idx="0">
                  <c:v>Option-3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Sheet1!$D$2:$D$6</c:f>
              <c:numCache>
                <c:formatCode>0</c:formatCode>
                <c:ptCount val="5"/>
                <c:pt idx="0">
                  <c:v>2118.5681042333331</c:v>
                </c:pt>
                <c:pt idx="1">
                  <c:v>3393.8448080549679</c:v>
                </c:pt>
                <c:pt idx="2">
                  <c:v>4470.5870069023467</c:v>
                </c:pt>
                <c:pt idx="3">
                  <c:v>5891.2152132842557</c:v>
                </c:pt>
                <c:pt idx="4">
                  <c:v>7766.1352765780375</c:v>
                </c:pt>
              </c:numCache>
            </c:numRef>
          </c:val>
          <c:extLst>
            <c:ext xmlns:c16="http://schemas.microsoft.com/office/drawing/2014/chart" uri="{C3380CC4-5D6E-409C-BE32-E72D297353CC}">
              <c16:uniqueId val="{00000003-DA93-42BD-AFDE-2E90C8856965}"/>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out"/>
        <c:minorTickMark val="none"/>
        <c:tickLblPos val="nextTo"/>
        <c:crossAx val="567131728"/>
        <c:crosses val="autoZero"/>
        <c:crossBetween val="between"/>
      </c:valAx>
      <c:spPr>
        <a:noFill/>
        <a:ln>
          <a:noFill/>
        </a:ln>
        <a:effectLst/>
      </c:spPr>
    </c:plotArea>
    <c:legend>
      <c:legendPos val="b"/>
      <c:layout>
        <c:manualLayout>
          <c:xMode val="edge"/>
          <c:yMode val="edge"/>
          <c:x val="0.12532911709076605"/>
          <c:y val="0.66698975651333758"/>
          <c:w val="0.75311343528128571"/>
          <c:h val="0.1086934605187037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01227257881524"/>
          <c:w val="1"/>
          <c:h val="0.42850593144604904"/>
        </c:manualLayout>
      </c:layout>
      <c:barChart>
        <c:barDir val="col"/>
        <c:grouping val="clustered"/>
        <c:varyColors val="0"/>
        <c:ser>
          <c:idx val="0"/>
          <c:order val="0"/>
          <c:tx>
            <c:strRef>
              <c:f>Sheet1!$B$1</c:f>
              <c:strCache>
                <c:ptCount val="1"/>
                <c:pt idx="0">
                  <c:v>Option-1</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dLbl>
              <c:idx val="0"/>
              <c:layout>
                <c:manualLayout>
                  <c:x val="5.1242447791208408E-3"/>
                  <c:y val="-2.00933140443829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1D4-45EC-91BE-313C4E72E9FD}"/>
                </c:ext>
              </c:extLst>
            </c:dLbl>
            <c:spPr>
              <a:solidFill>
                <a:schemeClr val="accent1">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2027</c:v>
                </c:pt>
                <c:pt idx="1">
                  <c:v>2030</c:v>
                </c:pt>
                <c:pt idx="2">
                  <c:v>2035</c:v>
                </c:pt>
                <c:pt idx="3">
                  <c:v>2040</c:v>
                </c:pt>
                <c:pt idx="4">
                  <c:v>2045</c:v>
                </c:pt>
              </c:numCache>
            </c:numRef>
          </c:cat>
          <c:val>
            <c:numRef>
              <c:f>Sheet1!$B$2:$B$6</c:f>
              <c:numCache>
                <c:formatCode>0</c:formatCode>
                <c:ptCount val="5"/>
                <c:pt idx="0">
                  <c:v>853</c:v>
                </c:pt>
                <c:pt idx="1">
                  <c:v>1614</c:v>
                </c:pt>
                <c:pt idx="2">
                  <c:v>2153</c:v>
                </c:pt>
                <c:pt idx="3">
                  <c:v>2893</c:v>
                </c:pt>
                <c:pt idx="4">
                  <c:v>3875</c:v>
                </c:pt>
              </c:numCache>
            </c:numRef>
          </c:val>
          <c:extLst>
            <c:ext xmlns:c16="http://schemas.microsoft.com/office/drawing/2014/chart" uri="{C3380CC4-5D6E-409C-BE32-E72D297353CC}">
              <c16:uniqueId val="{00000001-71D4-45EC-91BE-313C4E72E9FD}"/>
            </c:ext>
          </c:extLst>
        </c:ser>
        <c:ser>
          <c:idx val="1"/>
          <c:order val="1"/>
          <c:tx>
            <c:strRef>
              <c:f>Sheet1!$C$1</c:f>
              <c:strCache>
                <c:ptCount val="1"/>
                <c:pt idx="0">
                  <c:v>Option-2</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6">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Sheet1!$C$2:$C$6</c:f>
              <c:numCache>
                <c:formatCode>0</c:formatCode>
                <c:ptCount val="5"/>
                <c:pt idx="0">
                  <c:v>1048</c:v>
                </c:pt>
                <c:pt idx="1">
                  <c:v>2012</c:v>
                </c:pt>
                <c:pt idx="2">
                  <c:v>2698</c:v>
                </c:pt>
                <c:pt idx="3">
                  <c:v>3600</c:v>
                </c:pt>
                <c:pt idx="4">
                  <c:v>4826</c:v>
                </c:pt>
              </c:numCache>
            </c:numRef>
          </c:val>
          <c:extLst>
            <c:ext xmlns:c16="http://schemas.microsoft.com/office/drawing/2014/chart" uri="{C3380CC4-5D6E-409C-BE32-E72D297353CC}">
              <c16:uniqueId val="{00000002-71D4-45EC-91BE-313C4E72E9FD}"/>
            </c:ext>
          </c:extLst>
        </c:ser>
        <c:ser>
          <c:idx val="2"/>
          <c:order val="2"/>
          <c:tx>
            <c:strRef>
              <c:f>Sheet1!$D$1</c:f>
              <c:strCache>
                <c:ptCount val="1"/>
                <c:pt idx="0">
                  <c:v>Option-3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Sheet1!$D$2:$D$6</c:f>
              <c:numCache>
                <c:formatCode>0</c:formatCode>
                <c:ptCount val="5"/>
                <c:pt idx="0">
                  <c:v>497.66471659999979</c:v>
                </c:pt>
                <c:pt idx="1">
                  <c:v>1026.6283566980474</c:v>
                </c:pt>
                <c:pt idx="2">
                  <c:v>1376.6779467016968</c:v>
                </c:pt>
                <c:pt idx="3">
                  <c:v>1843.3657158042324</c:v>
                </c:pt>
                <c:pt idx="4">
                  <c:v>2464.928754776678</c:v>
                </c:pt>
              </c:numCache>
            </c:numRef>
          </c:val>
          <c:extLst>
            <c:ext xmlns:c16="http://schemas.microsoft.com/office/drawing/2014/chart" uri="{C3380CC4-5D6E-409C-BE32-E72D297353CC}">
              <c16:uniqueId val="{00000003-71D4-45EC-91BE-313C4E72E9FD}"/>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out"/>
        <c:minorTickMark val="none"/>
        <c:tickLblPos val="nextTo"/>
        <c:crossAx val="567131728"/>
        <c:crosses val="autoZero"/>
        <c:crossBetween val="between"/>
      </c:valAx>
      <c:spPr>
        <a:noFill/>
        <a:ln>
          <a:noFill/>
        </a:ln>
        <a:effectLst/>
      </c:spPr>
    </c:plotArea>
    <c:legend>
      <c:legendPos val="b"/>
      <c:layout>
        <c:manualLayout>
          <c:xMode val="edge"/>
          <c:yMode val="edge"/>
          <c:x val="0.12395033956848125"/>
          <c:y val="0.66698957317019303"/>
          <c:w val="0.74724353120577702"/>
          <c:h val="0.1214672303206410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7.3665110818543711E-2"/>
          <c:w val="1"/>
          <c:h val="0.66152204449328245"/>
        </c:manualLayout>
      </c:layout>
      <c:barChart>
        <c:barDir val="col"/>
        <c:grouping val="clustered"/>
        <c:varyColors val="0"/>
        <c:ser>
          <c:idx val="0"/>
          <c:order val="0"/>
          <c:tx>
            <c:strRef>
              <c:f>Sheet1!$B$1</c:f>
              <c:strCache>
                <c:ptCount val="1"/>
                <c:pt idx="0">
                  <c:v>Option-1</c:v>
                </c:pt>
              </c:strCache>
            </c:strRef>
          </c:tx>
          <c:spPr>
            <a:solidFill>
              <a:schemeClr val="accent1">
                <a:lumMod val="50000"/>
              </a:schemeClr>
            </a:solidFill>
            <a:ln>
              <a:noFill/>
            </a:ln>
            <a:effectLst>
              <a:outerShdw blurRad="57150" dist="19050" dir="5400000" algn="ctr" rotWithShape="0">
                <a:srgbClr val="000000">
                  <a:alpha val="63000"/>
                </a:srgbClr>
              </a:outerShdw>
            </a:effectLst>
          </c:spPr>
          <c:invertIfNegative val="0"/>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Total CAPEX</c:v>
                </c:pt>
                <c:pt idx="1">
                  <c:v>NPV</c:v>
                </c:pt>
                <c:pt idx="2">
                  <c:v>Gross Revenue</c:v>
                </c:pt>
                <c:pt idx="3">
                  <c:v>OPEX</c:v>
                </c:pt>
              </c:strCache>
            </c:strRef>
          </c:cat>
          <c:val>
            <c:numRef>
              <c:f>Sheet1!$B$2:$B$5</c:f>
              <c:numCache>
                <c:formatCode>0</c:formatCode>
                <c:ptCount val="4"/>
                <c:pt idx="0">
                  <c:v>4159.45</c:v>
                </c:pt>
                <c:pt idx="1">
                  <c:v>12736</c:v>
                </c:pt>
                <c:pt idx="2">
                  <c:v>3094.33</c:v>
                </c:pt>
                <c:pt idx="3">
                  <c:v>1481</c:v>
                </c:pt>
              </c:numCache>
            </c:numRef>
          </c:val>
          <c:extLst>
            <c:ext xmlns:c16="http://schemas.microsoft.com/office/drawing/2014/chart" uri="{C3380CC4-5D6E-409C-BE32-E72D297353CC}">
              <c16:uniqueId val="{00000002-6273-4659-835D-BB994DC40368}"/>
            </c:ext>
          </c:extLst>
        </c:ser>
        <c:ser>
          <c:idx val="1"/>
          <c:order val="1"/>
          <c:tx>
            <c:strRef>
              <c:f>Sheet1!$C$1</c:f>
              <c:strCache>
                <c:ptCount val="1"/>
                <c:pt idx="0">
                  <c:v>Option-2</c:v>
                </c:pt>
              </c:strCache>
            </c:strRef>
          </c:tx>
          <c:spPr>
            <a:solidFill>
              <a:schemeClr val="accent6">
                <a:lumMod val="75000"/>
              </a:schemeClr>
            </a:solidFill>
            <a:ln>
              <a:noFill/>
            </a:ln>
            <a:effectLst>
              <a:outerShdw blurRad="57150" dist="19050" dir="5400000" algn="ctr" rotWithShape="0">
                <a:srgbClr val="000000">
                  <a:alpha val="63000"/>
                </a:srgbClr>
              </a:outerShdw>
            </a:effectLst>
          </c:spPr>
          <c:invertIfNegative val="0"/>
          <c:dLbls>
            <c:spPr>
              <a:solidFill>
                <a:schemeClr val="accent6">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CAPEX</c:v>
                </c:pt>
                <c:pt idx="1">
                  <c:v>NPV</c:v>
                </c:pt>
                <c:pt idx="2">
                  <c:v>Gross Revenue</c:v>
                </c:pt>
                <c:pt idx="3">
                  <c:v>OPEX</c:v>
                </c:pt>
              </c:strCache>
            </c:strRef>
          </c:cat>
          <c:val>
            <c:numRef>
              <c:f>Sheet1!$C$2:$C$5</c:f>
              <c:numCache>
                <c:formatCode>0</c:formatCode>
                <c:ptCount val="4"/>
                <c:pt idx="0">
                  <c:v>6053.45</c:v>
                </c:pt>
                <c:pt idx="1">
                  <c:v>15080</c:v>
                </c:pt>
                <c:pt idx="2">
                  <c:v>4420.47</c:v>
                </c:pt>
                <c:pt idx="3">
                  <c:v>2408</c:v>
                </c:pt>
              </c:numCache>
            </c:numRef>
          </c:val>
          <c:extLst>
            <c:ext xmlns:c16="http://schemas.microsoft.com/office/drawing/2014/chart" uri="{C3380CC4-5D6E-409C-BE32-E72D297353CC}">
              <c16:uniqueId val="{00000003-6273-4659-835D-BB994DC40368}"/>
            </c:ext>
          </c:extLst>
        </c:ser>
        <c:ser>
          <c:idx val="2"/>
          <c:order val="2"/>
          <c:tx>
            <c:strRef>
              <c:f>Sheet1!$D$1</c:f>
              <c:strCache>
                <c:ptCount val="1"/>
                <c:pt idx="0">
                  <c:v>Option-3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5">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CAPEX</c:v>
                </c:pt>
                <c:pt idx="1">
                  <c:v>NPV</c:v>
                </c:pt>
                <c:pt idx="2">
                  <c:v>Gross Revenue</c:v>
                </c:pt>
                <c:pt idx="3">
                  <c:v>OPEX</c:v>
                </c:pt>
              </c:strCache>
            </c:strRef>
          </c:cat>
          <c:val>
            <c:numRef>
              <c:f>Sheet1!$D$2:$D$5</c:f>
              <c:numCache>
                <c:formatCode>0</c:formatCode>
                <c:ptCount val="4"/>
                <c:pt idx="0" formatCode="General">
                  <c:v>4420</c:v>
                </c:pt>
                <c:pt idx="1">
                  <c:v>6440</c:v>
                </c:pt>
                <c:pt idx="2" formatCode="General">
                  <c:v>4420</c:v>
                </c:pt>
                <c:pt idx="3">
                  <c:v>3394</c:v>
                </c:pt>
              </c:numCache>
            </c:numRef>
          </c:val>
          <c:extLst>
            <c:ext xmlns:c16="http://schemas.microsoft.com/office/drawing/2014/chart" uri="{C3380CC4-5D6E-409C-BE32-E72D297353CC}">
              <c16:uniqueId val="{00000000-CE0F-419F-90FF-A023409B99AE}"/>
            </c:ext>
          </c:extLst>
        </c:ser>
        <c:dLbls>
          <c:showLegendKey val="0"/>
          <c:showVal val="1"/>
          <c:showCatName val="0"/>
          <c:showSerName val="0"/>
          <c:showPercent val="0"/>
          <c:showBubbleSize val="0"/>
        </c:dLbls>
        <c:gapWidth val="100"/>
        <c:overlap val="-24"/>
        <c:axId val="620922048"/>
        <c:axId val="620921656"/>
      </c:barChart>
      <c:catAx>
        <c:axId val="6209220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620921656"/>
        <c:crosses val="autoZero"/>
        <c:auto val="1"/>
        <c:lblAlgn val="ctr"/>
        <c:lblOffset val="100"/>
        <c:noMultiLvlLbl val="0"/>
      </c:catAx>
      <c:valAx>
        <c:axId val="620921656"/>
        <c:scaling>
          <c:orientation val="minMax"/>
        </c:scaling>
        <c:delete val="1"/>
        <c:axPos val="l"/>
        <c:numFmt formatCode="0" sourceLinked="1"/>
        <c:majorTickMark val="none"/>
        <c:minorTickMark val="none"/>
        <c:tickLblPos val="nextTo"/>
        <c:crossAx val="620922048"/>
        <c:crosses val="autoZero"/>
        <c:crossBetween val="between"/>
      </c:valAx>
      <c:spPr>
        <a:noFill/>
        <a:ln>
          <a:noFill/>
        </a:ln>
        <a:effectLst/>
      </c:spPr>
    </c:plotArea>
    <c:legend>
      <c:legendPos val="b"/>
      <c:layout>
        <c:manualLayout>
          <c:xMode val="edge"/>
          <c:yMode val="edge"/>
          <c:x val="0.24923153726994826"/>
          <c:y val="0.89812261569082785"/>
          <c:w val="0.4843864976453387"/>
          <c:h val="7.4743233226903294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Imports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Saudi Arabia</c:v>
                </c:pt>
                <c:pt idx="1">
                  <c:v>USA</c:v>
                </c:pt>
                <c:pt idx="2">
                  <c:v>Qatar</c:v>
                </c:pt>
                <c:pt idx="3">
                  <c:v>South Korea</c:v>
                </c:pt>
              </c:strCache>
            </c:strRef>
          </c:cat>
          <c:val>
            <c:numRef>
              <c:f>Sheet1!$B$2:$B$5</c:f>
              <c:numCache>
                <c:formatCode>General</c:formatCode>
                <c:ptCount val="4"/>
                <c:pt idx="0">
                  <c:v>336</c:v>
                </c:pt>
                <c:pt idx="1">
                  <c:v>172</c:v>
                </c:pt>
                <c:pt idx="2">
                  <c:v>122</c:v>
                </c:pt>
                <c:pt idx="3">
                  <c:v>61</c:v>
                </c:pt>
              </c:numCache>
            </c:numRef>
          </c:val>
          <c:extLst>
            <c:ext xmlns:c16="http://schemas.microsoft.com/office/drawing/2014/chart" uri="{C3380CC4-5D6E-409C-BE32-E72D297353CC}">
              <c16:uniqueId val="{00000000-8E55-4630-9392-913A74B21122}"/>
            </c:ext>
          </c:extLst>
        </c:ser>
        <c:dLbls>
          <c:showLegendKey val="0"/>
          <c:showVal val="0"/>
          <c:showCatName val="0"/>
          <c:showSerName val="0"/>
          <c:showPercent val="0"/>
          <c:showBubbleSize val="0"/>
        </c:dLbls>
        <c:gapWidth val="219"/>
        <c:overlap val="-27"/>
        <c:axId val="1939684687"/>
        <c:axId val="1939697167"/>
      </c:barChart>
      <c:catAx>
        <c:axId val="193968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39697167"/>
        <c:crosses val="autoZero"/>
        <c:auto val="1"/>
        <c:lblAlgn val="ctr"/>
        <c:lblOffset val="100"/>
        <c:noMultiLvlLbl val="0"/>
      </c:catAx>
      <c:valAx>
        <c:axId val="1939697167"/>
        <c:scaling>
          <c:orientation val="minMax"/>
        </c:scaling>
        <c:delete val="1"/>
        <c:axPos val="l"/>
        <c:numFmt formatCode="General" sourceLinked="1"/>
        <c:majorTickMark val="none"/>
        <c:minorTickMark val="none"/>
        <c:tickLblPos val="nextTo"/>
        <c:crossAx val="1939684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68313771287451"/>
          <c:y val="0"/>
          <c:w val="0.78131686228712549"/>
          <c:h val="0.70926850705670885"/>
        </c:manualLayout>
      </c:layout>
      <c:barChart>
        <c:barDir val="col"/>
        <c:grouping val="stacked"/>
        <c:varyColors val="0"/>
        <c:ser>
          <c:idx val="3"/>
          <c:order val="0"/>
          <c:tx>
            <c:strRef>
              <c:f>Sheet1!$C$1</c:f>
              <c:strCache>
                <c:ptCount val="1"/>
                <c:pt idx="0">
                  <c:v>Flexible PVC</c:v>
                </c:pt>
              </c:strCache>
            </c:strRef>
          </c:tx>
          <c:spPr>
            <a:solidFill>
              <a:schemeClr val="accent4">
                <a:lumMod val="7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Sheet1!$C$2:$C$9</c:f>
              <c:numCache>
                <c:formatCode>0.00%</c:formatCode>
                <c:ptCount val="8"/>
                <c:pt idx="0">
                  <c:v>0.14880000000000004</c:v>
                </c:pt>
                <c:pt idx="1">
                  <c:v>0.1421</c:v>
                </c:pt>
                <c:pt idx="2">
                  <c:v>0.13629999999999998</c:v>
                </c:pt>
                <c:pt idx="3">
                  <c:v>0.15329999999999999</c:v>
                </c:pt>
                <c:pt idx="4">
                  <c:v>0.15300000000000002</c:v>
                </c:pt>
                <c:pt idx="5">
                  <c:v>0.15149999999999997</c:v>
                </c:pt>
                <c:pt idx="6">
                  <c:v>0.14849999999999997</c:v>
                </c:pt>
                <c:pt idx="7">
                  <c:v>0.15410000000000001</c:v>
                </c:pt>
              </c:numCache>
            </c:numRef>
          </c:val>
          <c:extLst>
            <c:ext xmlns:c16="http://schemas.microsoft.com/office/drawing/2014/chart" uri="{C3380CC4-5D6E-409C-BE32-E72D297353CC}">
              <c16:uniqueId val="{00000000-300D-4BDC-8560-EE337B296ED0}"/>
            </c:ext>
          </c:extLst>
        </c:ser>
        <c:ser>
          <c:idx val="5"/>
          <c:order val="1"/>
          <c:tx>
            <c:strRef>
              <c:f>Sheet1!$B$1</c:f>
              <c:strCache>
                <c:ptCount val="1"/>
                <c:pt idx="0">
                  <c:v>Rigid PVC</c:v>
                </c:pt>
              </c:strCache>
            </c:strRef>
          </c:tx>
          <c:spPr>
            <a:solidFill>
              <a:schemeClr val="accent2">
                <a:lumMod val="75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Sheet1!$B$2:$B$9</c:f>
              <c:numCache>
                <c:formatCode>0.00%</c:formatCode>
                <c:ptCount val="8"/>
                <c:pt idx="0">
                  <c:v>0.85119999999999996</c:v>
                </c:pt>
                <c:pt idx="1">
                  <c:v>0.8579</c:v>
                </c:pt>
                <c:pt idx="2">
                  <c:v>0.86370000000000002</c:v>
                </c:pt>
                <c:pt idx="3">
                  <c:v>0.84670000000000001</c:v>
                </c:pt>
                <c:pt idx="4">
                  <c:v>0.84699999999999998</c:v>
                </c:pt>
                <c:pt idx="5">
                  <c:v>0.84850000000000003</c:v>
                </c:pt>
                <c:pt idx="6">
                  <c:v>0.85150000000000003</c:v>
                </c:pt>
                <c:pt idx="7">
                  <c:v>0.84589999999999999</c:v>
                </c:pt>
              </c:numCache>
            </c:numRef>
          </c:val>
          <c:extLst>
            <c:ext xmlns:c16="http://schemas.microsoft.com/office/drawing/2014/chart" uri="{C3380CC4-5D6E-409C-BE32-E72D297353CC}">
              <c16:uniqueId val="{00000001-300D-4BDC-8560-EE337B296ED0}"/>
            </c:ext>
          </c:extLst>
        </c:ser>
        <c:dLbls>
          <c:showLegendKey val="0"/>
          <c:showVal val="0"/>
          <c:showCatName val="0"/>
          <c:showSerName val="0"/>
          <c:showPercent val="0"/>
          <c:showBubbleSize val="0"/>
        </c:dLbls>
        <c:gapWidth val="150"/>
        <c:overlap val="100"/>
        <c:axId val="567178928"/>
        <c:axId val="567179320"/>
      </c:barChart>
      <c:catAx>
        <c:axId val="5671789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67179320"/>
        <c:crosses val="autoZero"/>
        <c:auto val="0"/>
        <c:lblAlgn val="ctr"/>
        <c:lblOffset val="100"/>
        <c:noMultiLvlLbl val="0"/>
      </c:catAx>
      <c:valAx>
        <c:axId val="567179320"/>
        <c:scaling>
          <c:orientation val="minMax"/>
        </c:scaling>
        <c:delete val="1"/>
        <c:axPos val="l"/>
        <c:numFmt formatCode="0.00%" sourceLinked="1"/>
        <c:majorTickMark val="none"/>
        <c:minorTickMark val="none"/>
        <c:tickLblPos val="nextTo"/>
        <c:crossAx val="56717892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Imports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Qatar</c:v>
                </c:pt>
                <c:pt idx="1">
                  <c:v>Japan</c:v>
                </c:pt>
                <c:pt idx="2">
                  <c:v>France</c:v>
                </c:pt>
                <c:pt idx="3">
                  <c:v>Indonesia</c:v>
                </c:pt>
              </c:strCache>
            </c:strRef>
          </c:cat>
          <c:val>
            <c:numRef>
              <c:f>Sheet1!$B$2:$B$5</c:f>
              <c:numCache>
                <c:formatCode>General</c:formatCode>
                <c:ptCount val="4"/>
                <c:pt idx="0">
                  <c:v>300</c:v>
                </c:pt>
                <c:pt idx="1">
                  <c:v>83</c:v>
                </c:pt>
                <c:pt idx="2">
                  <c:v>49</c:v>
                </c:pt>
                <c:pt idx="3">
                  <c:v>19</c:v>
                </c:pt>
              </c:numCache>
            </c:numRef>
          </c:val>
          <c:extLst>
            <c:ext xmlns:c16="http://schemas.microsoft.com/office/drawing/2014/chart" uri="{C3380CC4-5D6E-409C-BE32-E72D297353CC}">
              <c16:uniqueId val="{00000000-2F3A-468A-8FC2-113A799CAE82}"/>
            </c:ext>
          </c:extLst>
        </c:ser>
        <c:dLbls>
          <c:showLegendKey val="0"/>
          <c:showVal val="0"/>
          <c:showCatName val="0"/>
          <c:showSerName val="0"/>
          <c:showPercent val="0"/>
          <c:showBubbleSize val="0"/>
        </c:dLbls>
        <c:gapWidth val="219"/>
        <c:overlap val="-27"/>
        <c:axId val="1939684687"/>
        <c:axId val="1939697167"/>
      </c:barChart>
      <c:catAx>
        <c:axId val="193968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39697167"/>
        <c:crosses val="autoZero"/>
        <c:auto val="1"/>
        <c:lblAlgn val="ctr"/>
        <c:lblOffset val="100"/>
        <c:noMultiLvlLbl val="0"/>
      </c:catAx>
      <c:valAx>
        <c:axId val="1939697167"/>
        <c:scaling>
          <c:orientation val="minMax"/>
        </c:scaling>
        <c:delete val="1"/>
        <c:axPos val="l"/>
        <c:numFmt formatCode="General" sourceLinked="1"/>
        <c:majorTickMark val="none"/>
        <c:minorTickMark val="none"/>
        <c:tickLblPos val="nextTo"/>
        <c:crossAx val="1939684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942789586926038E-2"/>
          <c:y val="0.12303596360699107"/>
          <c:w val="0.97226166983904339"/>
          <c:h val="0.65412329037717099"/>
        </c:manualLayout>
      </c:layout>
      <c:barChart>
        <c:barDir val="col"/>
        <c:grouping val="clustered"/>
        <c:varyColors val="0"/>
        <c:ser>
          <c:idx val="0"/>
          <c:order val="0"/>
          <c:tx>
            <c:strRef>
              <c:f>Sheet1!$B$1</c:f>
              <c:strCache>
                <c:ptCount val="1"/>
                <c:pt idx="0">
                  <c:v>Capacity</c:v>
                </c:pt>
              </c:strCache>
            </c:strRef>
          </c:tx>
          <c:spPr>
            <a:solidFill>
              <a:schemeClr val="accent1">
                <a:lumMod val="50000"/>
              </a:schemeClr>
            </a:solidFill>
            <a:ln>
              <a:noFill/>
            </a:ln>
            <a:effectLst>
              <a:outerShdw blurRad="57150" dist="19050" dir="5400000" algn="ctr" rotWithShape="0">
                <a:srgbClr val="000000">
                  <a:alpha val="63000"/>
                </a:srgbClr>
              </a:outerShdw>
            </a:effectLst>
          </c:spPr>
          <c:invertIfNegative val="0"/>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2010</c:v>
                </c:pt>
                <c:pt idx="1">
                  <c:v>2015</c:v>
                </c:pt>
                <c:pt idx="2">
                  <c:v>2017</c:v>
                </c:pt>
                <c:pt idx="3">
                  <c:v>2019</c:v>
                </c:pt>
                <c:pt idx="4">
                  <c:v>2020</c:v>
                </c:pt>
                <c:pt idx="5">
                  <c:v>2021</c:v>
                </c:pt>
                <c:pt idx="6">
                  <c:v>2022E</c:v>
                </c:pt>
                <c:pt idx="7">
                  <c:v>2025F</c:v>
                </c:pt>
                <c:pt idx="8">
                  <c:v>2030F</c:v>
                </c:pt>
                <c:pt idx="9">
                  <c:v>2035F</c:v>
                </c:pt>
                <c:pt idx="10">
                  <c:v>2040F</c:v>
                </c:pt>
              </c:strCache>
            </c:strRef>
          </c:cat>
          <c:val>
            <c:numRef>
              <c:f>Sheet1!$B$2:$B$12</c:f>
              <c:numCache>
                <c:formatCode>0</c:formatCode>
                <c:ptCount val="11"/>
                <c:pt idx="0">
                  <c:v>79</c:v>
                </c:pt>
                <c:pt idx="1">
                  <c:v>79</c:v>
                </c:pt>
                <c:pt idx="2">
                  <c:v>79</c:v>
                </c:pt>
                <c:pt idx="3">
                  <c:v>279</c:v>
                </c:pt>
                <c:pt idx="4">
                  <c:v>279</c:v>
                </c:pt>
                <c:pt idx="5">
                  <c:v>279</c:v>
                </c:pt>
                <c:pt idx="6">
                  <c:v>279</c:v>
                </c:pt>
                <c:pt idx="7">
                  <c:v>279</c:v>
                </c:pt>
                <c:pt idx="8">
                  <c:v>279</c:v>
                </c:pt>
                <c:pt idx="9">
                  <c:v>279</c:v>
                </c:pt>
                <c:pt idx="10">
                  <c:v>279</c:v>
                </c:pt>
              </c:numCache>
            </c:numRef>
          </c:val>
          <c:extLst>
            <c:ext xmlns:c16="http://schemas.microsoft.com/office/drawing/2014/chart" uri="{C3380CC4-5D6E-409C-BE32-E72D297353CC}">
              <c16:uniqueId val="{00000000-6D4B-4786-8555-B1A52C655D22}"/>
            </c:ext>
          </c:extLst>
        </c:ser>
        <c:ser>
          <c:idx val="1"/>
          <c:order val="1"/>
          <c:tx>
            <c:strRef>
              <c:f>Sheet1!$C$1</c:f>
              <c:strCache>
                <c:ptCount val="1"/>
                <c:pt idx="0">
                  <c:v>Production</c:v>
                </c:pt>
              </c:strCache>
            </c:strRef>
          </c:tx>
          <c:spPr>
            <a:solidFill>
              <a:schemeClr val="accent6">
                <a:lumMod val="75000"/>
              </a:schemeClr>
            </a:solidFill>
            <a:ln>
              <a:noFill/>
            </a:ln>
            <a:effectLst>
              <a:outerShdw blurRad="57150" dist="19050" dir="5400000" algn="ctr" rotWithShape="0">
                <a:srgbClr val="000000">
                  <a:alpha val="63000"/>
                </a:srgbClr>
              </a:outerShdw>
            </a:effectLst>
          </c:spPr>
          <c:invertIfNegative val="0"/>
          <c:dLbls>
            <c:spPr>
              <a:solidFill>
                <a:schemeClr val="accent6">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2010</c:v>
                </c:pt>
                <c:pt idx="1">
                  <c:v>2015</c:v>
                </c:pt>
                <c:pt idx="2">
                  <c:v>2017</c:v>
                </c:pt>
                <c:pt idx="3">
                  <c:v>2019</c:v>
                </c:pt>
                <c:pt idx="4">
                  <c:v>2020</c:v>
                </c:pt>
                <c:pt idx="5">
                  <c:v>2021</c:v>
                </c:pt>
                <c:pt idx="6">
                  <c:v>2022E</c:v>
                </c:pt>
                <c:pt idx="7">
                  <c:v>2025F</c:v>
                </c:pt>
                <c:pt idx="8">
                  <c:v>2030F</c:v>
                </c:pt>
                <c:pt idx="9">
                  <c:v>2035F</c:v>
                </c:pt>
                <c:pt idx="10">
                  <c:v>2040F</c:v>
                </c:pt>
              </c:strCache>
            </c:strRef>
          </c:cat>
          <c:val>
            <c:numRef>
              <c:f>Sheet1!$C$2:$C$12</c:f>
              <c:numCache>
                <c:formatCode>0</c:formatCode>
                <c:ptCount val="11"/>
                <c:pt idx="0">
                  <c:v>71.819999999999993</c:v>
                </c:pt>
                <c:pt idx="1">
                  <c:v>42.12</c:v>
                </c:pt>
                <c:pt idx="2">
                  <c:v>43.54</c:v>
                </c:pt>
                <c:pt idx="3">
                  <c:v>83.52000000000001</c:v>
                </c:pt>
                <c:pt idx="4">
                  <c:v>223.6</c:v>
                </c:pt>
                <c:pt idx="5">
                  <c:v>246.9</c:v>
                </c:pt>
                <c:pt idx="6">
                  <c:v>250.7</c:v>
                </c:pt>
                <c:pt idx="7">
                  <c:v>257.35000000000002</c:v>
                </c:pt>
                <c:pt idx="8">
                  <c:v>271.05</c:v>
                </c:pt>
                <c:pt idx="9">
                  <c:v>273.41999999999996</c:v>
                </c:pt>
                <c:pt idx="10">
                  <c:v>273.42</c:v>
                </c:pt>
              </c:numCache>
            </c:numRef>
          </c:val>
          <c:extLst>
            <c:ext xmlns:c16="http://schemas.microsoft.com/office/drawing/2014/chart" uri="{C3380CC4-5D6E-409C-BE32-E72D297353CC}">
              <c16:uniqueId val="{00000001-6D4B-4786-8555-B1A52C655D22}"/>
            </c:ext>
          </c:extLst>
        </c:ser>
        <c:dLbls>
          <c:showLegendKey val="0"/>
          <c:showVal val="1"/>
          <c:showCatName val="0"/>
          <c:showSerName val="0"/>
          <c:showPercent val="0"/>
          <c:showBubbleSize val="0"/>
        </c:dLbls>
        <c:gapWidth val="100"/>
        <c:overlap val="-24"/>
        <c:axId val="620762536"/>
        <c:axId val="620872216"/>
      </c:barChart>
      <c:catAx>
        <c:axId val="62076253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620872216"/>
        <c:crosses val="autoZero"/>
        <c:auto val="1"/>
        <c:lblAlgn val="ctr"/>
        <c:lblOffset val="100"/>
        <c:noMultiLvlLbl val="0"/>
      </c:catAx>
      <c:valAx>
        <c:axId val="620872216"/>
        <c:scaling>
          <c:orientation val="minMax"/>
        </c:scaling>
        <c:delete val="1"/>
        <c:axPos val="l"/>
        <c:numFmt formatCode="0" sourceLinked="1"/>
        <c:majorTickMark val="none"/>
        <c:minorTickMark val="none"/>
        <c:tickLblPos val="nextTo"/>
        <c:crossAx val="620762536"/>
        <c:crosses val="autoZero"/>
        <c:crossBetween val="between"/>
      </c:valAx>
      <c:spPr>
        <a:noFill/>
        <a:ln>
          <a:noFill/>
        </a:ln>
        <a:effectLst/>
      </c:spPr>
    </c:plotArea>
    <c:legend>
      <c:legendPos val="b"/>
      <c:layout>
        <c:manualLayout>
          <c:xMode val="edge"/>
          <c:yMode val="edge"/>
          <c:x val="0.30689075633099244"/>
          <c:y val="0.89700594472039463"/>
          <c:w val="0.38406704766912686"/>
          <c:h val="0.1029940552796054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746774026674081"/>
          <c:y val="0"/>
          <c:w val="0.82231576975905252"/>
          <c:h val="0.61104840207679889"/>
        </c:manualLayout>
      </c:layout>
      <c:barChart>
        <c:barDir val="col"/>
        <c:grouping val="stacked"/>
        <c:varyColors val="0"/>
        <c:ser>
          <c:idx val="3"/>
          <c:order val="0"/>
          <c:tx>
            <c:strRef>
              <c:f>Sheet1!$E$1</c:f>
              <c:strCache>
                <c:ptCount val="1"/>
                <c:pt idx="0">
                  <c:v>Others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Sheet1!$E$2:$E$10</c:f>
              <c:numCache>
                <c:formatCode>0.00%</c:formatCode>
                <c:ptCount val="9"/>
                <c:pt idx="0">
                  <c:v>0.14560000000000001</c:v>
                </c:pt>
                <c:pt idx="1">
                  <c:v>0.14799999999999991</c:v>
                </c:pt>
                <c:pt idx="2">
                  <c:v>0.13549999999999995</c:v>
                </c:pt>
                <c:pt idx="3">
                  <c:v>0.15670000000000006</c:v>
                </c:pt>
                <c:pt idx="4">
                  <c:v>0.1391</c:v>
                </c:pt>
                <c:pt idx="5">
                  <c:v>0.13540000000000008</c:v>
                </c:pt>
                <c:pt idx="6">
                  <c:v>0.12890000000000001</c:v>
                </c:pt>
                <c:pt idx="7">
                  <c:v>0.12749999999999995</c:v>
                </c:pt>
                <c:pt idx="8">
                  <c:v>0.1258</c:v>
                </c:pt>
              </c:numCache>
            </c:numRef>
          </c:val>
          <c:extLst>
            <c:ext xmlns:c16="http://schemas.microsoft.com/office/drawing/2014/chart" uri="{C3380CC4-5D6E-409C-BE32-E72D297353CC}">
              <c16:uniqueId val="{00000000-91F0-411F-841C-13239166484E}"/>
            </c:ext>
          </c:extLst>
        </c:ser>
        <c:ser>
          <c:idx val="1"/>
          <c:order val="1"/>
          <c:tx>
            <c:strRef>
              <c:f>Sheet1!$C$1</c:f>
              <c:strCache>
                <c:ptCount val="1"/>
                <c:pt idx="0">
                  <c:v>Bisphenol-A</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Sheet1!$C$2:$C$10</c:f>
              <c:numCache>
                <c:formatCode>0.00%</c:formatCode>
                <c:ptCount val="9"/>
                <c:pt idx="0">
                  <c:v>4.9799999999999997E-2</c:v>
                </c:pt>
                <c:pt idx="1">
                  <c:v>5.0900000000000001E-2</c:v>
                </c:pt>
                <c:pt idx="2">
                  <c:v>9.35E-2</c:v>
                </c:pt>
                <c:pt idx="3">
                  <c:v>0.10630000000000001</c:v>
                </c:pt>
                <c:pt idx="4">
                  <c:v>0.1082</c:v>
                </c:pt>
                <c:pt idx="5">
                  <c:v>0.11409999999999999</c:v>
                </c:pt>
                <c:pt idx="6">
                  <c:v>0.1239</c:v>
                </c:pt>
                <c:pt idx="7">
                  <c:v>0.1255</c:v>
                </c:pt>
                <c:pt idx="8">
                  <c:v>0.12740000000000001</c:v>
                </c:pt>
              </c:numCache>
            </c:numRef>
          </c:val>
          <c:extLst>
            <c:ext xmlns:c16="http://schemas.microsoft.com/office/drawing/2014/chart" uri="{C3380CC4-5D6E-409C-BE32-E72D297353CC}">
              <c16:uniqueId val="{00000001-91F0-411F-841C-13239166484E}"/>
            </c:ext>
          </c:extLst>
        </c:ser>
        <c:ser>
          <c:idx val="2"/>
          <c:order val="2"/>
          <c:tx>
            <c:strRef>
              <c:f>Sheet1!$D$1</c:f>
              <c:strCache>
                <c:ptCount val="1"/>
                <c:pt idx="0">
                  <c:v>Pharmaceuticals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Sheet1!$D$2:$D$10</c:f>
              <c:numCache>
                <c:formatCode>0.00%</c:formatCode>
                <c:ptCount val="9"/>
                <c:pt idx="0">
                  <c:v>8.2000000000000003E-2</c:v>
                </c:pt>
                <c:pt idx="1">
                  <c:v>9.8400000000000001E-2</c:v>
                </c:pt>
                <c:pt idx="2">
                  <c:v>0.1245</c:v>
                </c:pt>
                <c:pt idx="3">
                  <c:v>0.1757</c:v>
                </c:pt>
                <c:pt idx="4">
                  <c:v>0.129</c:v>
                </c:pt>
                <c:pt idx="5">
                  <c:v>0.12609999999999999</c:v>
                </c:pt>
                <c:pt idx="6">
                  <c:v>0.1212</c:v>
                </c:pt>
                <c:pt idx="7">
                  <c:v>0.1235</c:v>
                </c:pt>
                <c:pt idx="8">
                  <c:v>0.12529999999999999</c:v>
                </c:pt>
              </c:numCache>
            </c:numRef>
          </c:val>
          <c:extLst>
            <c:ext xmlns:c16="http://schemas.microsoft.com/office/drawing/2014/chart" uri="{C3380CC4-5D6E-409C-BE32-E72D297353CC}">
              <c16:uniqueId val="{00000002-91F0-411F-841C-13239166484E}"/>
            </c:ext>
          </c:extLst>
        </c:ser>
        <c:ser>
          <c:idx val="0"/>
          <c:order val="3"/>
          <c:tx>
            <c:strRef>
              <c:f>Sheet1!$B$1</c:f>
              <c:strCache>
                <c:ptCount val="1"/>
                <c:pt idx="0">
                  <c:v>Phenol Formaldehyde Resin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Sheet1!$B$2:$B$10</c:f>
              <c:numCache>
                <c:formatCode>0.00%</c:formatCode>
                <c:ptCount val="9"/>
                <c:pt idx="0">
                  <c:v>0.72260000000000002</c:v>
                </c:pt>
                <c:pt idx="1">
                  <c:v>0.70269999999999999</c:v>
                </c:pt>
                <c:pt idx="2">
                  <c:v>0.64649999999999996</c:v>
                </c:pt>
                <c:pt idx="3">
                  <c:v>0.56130000000000002</c:v>
                </c:pt>
                <c:pt idx="4">
                  <c:v>0.62370000000000003</c:v>
                </c:pt>
                <c:pt idx="5">
                  <c:v>0.62439999999999996</c:v>
                </c:pt>
                <c:pt idx="6">
                  <c:v>0.626</c:v>
                </c:pt>
                <c:pt idx="7">
                  <c:v>0.62350000000000005</c:v>
                </c:pt>
                <c:pt idx="8">
                  <c:v>0.62150000000000005</c:v>
                </c:pt>
              </c:numCache>
            </c:numRef>
          </c:val>
          <c:extLst>
            <c:ext xmlns:c16="http://schemas.microsoft.com/office/drawing/2014/chart" uri="{C3380CC4-5D6E-409C-BE32-E72D297353CC}">
              <c16:uniqueId val="{00000003-91F0-411F-841C-13239166484E}"/>
            </c:ext>
          </c:extLst>
        </c:ser>
        <c:dLbls>
          <c:showLegendKey val="0"/>
          <c:showVal val="0"/>
          <c:showCatName val="0"/>
          <c:showSerName val="0"/>
          <c:showPercent val="0"/>
          <c:showBubbleSize val="0"/>
        </c:dLbls>
        <c:gapWidth val="150"/>
        <c:overlap val="100"/>
        <c:axId val="620875352"/>
        <c:axId val="620875744"/>
      </c:barChart>
      <c:catAx>
        <c:axId val="6208753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20875744"/>
        <c:crosses val="autoZero"/>
        <c:auto val="0"/>
        <c:lblAlgn val="ctr"/>
        <c:lblOffset val="100"/>
        <c:noMultiLvlLbl val="0"/>
      </c:catAx>
      <c:valAx>
        <c:axId val="620875744"/>
        <c:scaling>
          <c:orientation val="minMax"/>
        </c:scaling>
        <c:delete val="1"/>
        <c:axPos val="l"/>
        <c:numFmt formatCode="0.00%" sourceLinked="1"/>
        <c:majorTickMark val="none"/>
        <c:minorTickMark val="none"/>
        <c:tickLblPos val="nextTo"/>
        <c:crossAx val="62087535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80220117461472484"/>
        </c:manualLayout>
      </c:layout>
      <c:barChart>
        <c:barDir val="col"/>
        <c:grouping val="clustered"/>
        <c:varyColors val="0"/>
        <c:ser>
          <c:idx val="0"/>
          <c:order val="0"/>
          <c:tx>
            <c:strRef>
              <c:f>Sheet1!$B$1</c:f>
              <c:strCache>
                <c:ptCount val="1"/>
                <c:pt idx="0">
                  <c:v>By Volume (Thousand Tonnes)</c:v>
                </c:pt>
              </c:strCache>
            </c:strRef>
          </c:tx>
          <c:spPr>
            <a:solidFill>
              <a:schemeClr val="accent1">
                <a:lumMod val="50000"/>
              </a:schemeClr>
            </a:solidFill>
            <a:ln>
              <a:noFill/>
            </a:ln>
            <a:effectLst/>
          </c:spPr>
          <c:invertIfNegative val="0"/>
          <c:dPt>
            <c:idx val="7"/>
            <c:invertIfNegative val="0"/>
            <c:bubble3D val="0"/>
            <c:extLst>
              <c:ext xmlns:c16="http://schemas.microsoft.com/office/drawing/2014/chart" uri="{C3380CC4-5D6E-409C-BE32-E72D297353CC}">
                <c16:uniqueId val="{00000000-671D-4CC1-B1CF-A66E3FF3C436}"/>
              </c:ext>
            </c:extLst>
          </c:dPt>
          <c:dPt>
            <c:idx val="8"/>
            <c:invertIfNegative val="0"/>
            <c:bubble3D val="0"/>
            <c:extLst>
              <c:ext xmlns:c16="http://schemas.microsoft.com/office/drawing/2014/chart" uri="{C3380CC4-5D6E-409C-BE32-E72D297353CC}">
                <c16:uniqueId val="{00000001-671D-4CC1-B1CF-A66E3FF3C436}"/>
              </c:ext>
            </c:extLst>
          </c:dPt>
          <c:dLbls>
            <c:dLbl>
              <c:idx val="1"/>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71D-4CC1-B1CF-A66E3FF3C436}"/>
                </c:ext>
              </c:extLst>
            </c:dLbl>
            <c:dLbl>
              <c:idx val="3"/>
              <c:layout>
                <c:manualLayout>
                  <c:x val="6.1226034466882739E-3"/>
                  <c:y val="-4.66501689140171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1D-4CC1-B1CF-A66E3FF3C436}"/>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2010</c:v>
                </c:pt>
                <c:pt idx="1">
                  <c:v>2015</c:v>
                </c:pt>
                <c:pt idx="2">
                  <c:v>2017</c:v>
                </c:pt>
                <c:pt idx="3">
                  <c:v>2019</c:v>
                </c:pt>
                <c:pt idx="4">
                  <c:v>2020</c:v>
                </c:pt>
                <c:pt idx="5">
                  <c:v>2021</c:v>
                </c:pt>
                <c:pt idx="6">
                  <c:v>2022E</c:v>
                </c:pt>
                <c:pt idx="7">
                  <c:v>2025F</c:v>
                </c:pt>
                <c:pt idx="8">
                  <c:v>2030F</c:v>
                </c:pt>
                <c:pt idx="9">
                  <c:v>2035F</c:v>
                </c:pt>
                <c:pt idx="10">
                  <c:v>2040F</c:v>
                </c:pt>
              </c:strCache>
            </c:strRef>
          </c:cat>
          <c:val>
            <c:numRef>
              <c:f>Sheet1!$B$2:$B$12</c:f>
              <c:numCache>
                <c:formatCode>0</c:formatCode>
                <c:ptCount val="11"/>
                <c:pt idx="0">
                  <c:v>179.32</c:v>
                </c:pt>
                <c:pt idx="1">
                  <c:v>245.33</c:v>
                </c:pt>
                <c:pt idx="2">
                  <c:v>307.34000000000003</c:v>
                </c:pt>
                <c:pt idx="3">
                  <c:v>300.45999999999998</c:v>
                </c:pt>
                <c:pt idx="4">
                  <c:v>328.92</c:v>
                </c:pt>
                <c:pt idx="5">
                  <c:v>361.53199999999998</c:v>
                </c:pt>
                <c:pt idx="6">
                  <c:v>352.21999999999997</c:v>
                </c:pt>
                <c:pt idx="7">
                  <c:v>428.75</c:v>
                </c:pt>
                <c:pt idx="8">
                  <c:v>584.49</c:v>
                </c:pt>
                <c:pt idx="9">
                  <c:v>810.76</c:v>
                </c:pt>
                <c:pt idx="10">
                  <c:v>1136.3900000000001</c:v>
                </c:pt>
              </c:numCache>
            </c:numRef>
          </c:val>
          <c:extLst>
            <c:ext xmlns:c16="http://schemas.microsoft.com/office/drawing/2014/chart" uri="{C3380CC4-5D6E-409C-BE32-E72D297353CC}">
              <c16:uniqueId val="{00000004-671D-4CC1-B1CF-A66E3FF3C436}"/>
            </c:ext>
          </c:extLst>
        </c:ser>
        <c:dLbls>
          <c:showLegendKey val="0"/>
          <c:showVal val="1"/>
          <c:showCatName val="0"/>
          <c:showSerName val="0"/>
          <c:showPercent val="0"/>
          <c:showBubbleSize val="0"/>
        </c:dLbls>
        <c:gapWidth val="181"/>
        <c:axId val="620874176"/>
        <c:axId val="620874568"/>
      </c:barChart>
      <c:catAx>
        <c:axId val="620874176"/>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620874568"/>
        <c:crosses val="autoZero"/>
        <c:auto val="1"/>
        <c:lblAlgn val="ctr"/>
        <c:lblOffset val="100"/>
        <c:noMultiLvlLbl val="0"/>
      </c:catAx>
      <c:valAx>
        <c:axId val="620874568"/>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0874176"/>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509702978153125E-2"/>
          <c:y val="0"/>
          <c:w val="0.94149029702184683"/>
          <c:h val="0.70533103029758504"/>
        </c:manualLayout>
      </c:layout>
      <c:barChart>
        <c:barDir val="col"/>
        <c:grouping val="stacked"/>
        <c:varyColors val="0"/>
        <c:ser>
          <c:idx val="0"/>
          <c:order val="0"/>
          <c:tx>
            <c:strRef>
              <c:f>Sheet1!$E$1</c:f>
              <c:strCache>
                <c:ptCount val="1"/>
                <c:pt idx="0">
                  <c:v>East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Sheet1!$E$2:$E$10</c:f>
              <c:numCache>
                <c:formatCode>0.00%</c:formatCode>
                <c:ptCount val="9"/>
                <c:pt idx="0">
                  <c:v>5.2600000000000001E-2</c:v>
                </c:pt>
                <c:pt idx="1">
                  <c:v>6.1100000000000002E-2</c:v>
                </c:pt>
                <c:pt idx="2">
                  <c:v>6.7799999999999999E-2</c:v>
                </c:pt>
                <c:pt idx="3">
                  <c:v>6.9000000000000006E-2</c:v>
                </c:pt>
                <c:pt idx="4">
                  <c:v>6.9500000000000006E-2</c:v>
                </c:pt>
                <c:pt idx="5">
                  <c:v>7.2599999999999998E-2</c:v>
                </c:pt>
                <c:pt idx="6">
                  <c:v>7.6300000000000007E-2</c:v>
                </c:pt>
                <c:pt idx="7">
                  <c:v>7.51E-2</c:v>
                </c:pt>
                <c:pt idx="8">
                  <c:v>7.5899999999999995E-2</c:v>
                </c:pt>
              </c:numCache>
            </c:numRef>
          </c:val>
          <c:extLst>
            <c:ext xmlns:c16="http://schemas.microsoft.com/office/drawing/2014/chart" uri="{C3380CC4-5D6E-409C-BE32-E72D297353CC}">
              <c16:uniqueId val="{00000000-BACF-4026-A32F-795B8BEFBF84}"/>
            </c:ext>
          </c:extLst>
        </c:ser>
        <c:ser>
          <c:idx val="1"/>
          <c:order val="1"/>
          <c:tx>
            <c:strRef>
              <c:f>Sheet1!$D$1</c:f>
              <c:strCache>
                <c:ptCount val="1"/>
                <c:pt idx="0">
                  <c:v>North</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Sheet1!$D$2:$D$10</c:f>
              <c:numCache>
                <c:formatCode>0.00%</c:formatCode>
                <c:ptCount val="9"/>
                <c:pt idx="0">
                  <c:v>8.3000000000000004E-2</c:v>
                </c:pt>
                <c:pt idx="1">
                  <c:v>9.2099999999999987E-2</c:v>
                </c:pt>
                <c:pt idx="2">
                  <c:v>9.8099999999999993E-2</c:v>
                </c:pt>
                <c:pt idx="3">
                  <c:v>9.9199999999999983E-2</c:v>
                </c:pt>
                <c:pt idx="4">
                  <c:v>9.9599999999999994E-2</c:v>
                </c:pt>
                <c:pt idx="5">
                  <c:v>0.1028</c:v>
                </c:pt>
                <c:pt idx="6">
                  <c:v>0.10639999999999999</c:v>
                </c:pt>
                <c:pt idx="7">
                  <c:v>0.1081</c:v>
                </c:pt>
                <c:pt idx="8">
                  <c:v>0.1094</c:v>
                </c:pt>
              </c:numCache>
            </c:numRef>
          </c:val>
          <c:extLst>
            <c:ext xmlns:c16="http://schemas.microsoft.com/office/drawing/2014/chart" uri="{C3380CC4-5D6E-409C-BE32-E72D297353CC}">
              <c16:uniqueId val="{00000001-BACF-4026-A32F-795B8BEFBF84}"/>
            </c:ext>
          </c:extLst>
        </c:ser>
        <c:ser>
          <c:idx val="2"/>
          <c:order val="2"/>
          <c:tx>
            <c:strRef>
              <c:f>Sheet1!$C$1</c:f>
              <c:strCache>
                <c:ptCount val="1"/>
                <c:pt idx="0">
                  <c:v>South</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Sheet1!$C$2:$C$10</c:f>
              <c:numCache>
                <c:formatCode>0.00%</c:formatCode>
                <c:ptCount val="9"/>
                <c:pt idx="0">
                  <c:v>0.28210000000000002</c:v>
                </c:pt>
                <c:pt idx="1">
                  <c:v>0.27200000000000002</c:v>
                </c:pt>
                <c:pt idx="2">
                  <c:v>0.27800000000000002</c:v>
                </c:pt>
                <c:pt idx="3">
                  <c:v>0.27909999999999996</c:v>
                </c:pt>
                <c:pt idx="4">
                  <c:v>0.27979999999999999</c:v>
                </c:pt>
                <c:pt idx="5">
                  <c:v>0.28249999999999997</c:v>
                </c:pt>
                <c:pt idx="6">
                  <c:v>0.28610000000000002</c:v>
                </c:pt>
                <c:pt idx="7">
                  <c:v>0.28799999999999998</c:v>
                </c:pt>
                <c:pt idx="8">
                  <c:v>0.28970000000000001</c:v>
                </c:pt>
              </c:numCache>
            </c:numRef>
          </c:val>
          <c:extLst>
            <c:ext xmlns:c16="http://schemas.microsoft.com/office/drawing/2014/chart" uri="{C3380CC4-5D6E-409C-BE32-E72D297353CC}">
              <c16:uniqueId val="{00000002-BACF-4026-A32F-795B8BEFBF84}"/>
            </c:ext>
          </c:extLst>
        </c:ser>
        <c:ser>
          <c:idx val="3"/>
          <c:order val="3"/>
          <c:tx>
            <c:strRef>
              <c:f>Sheet1!$B$1</c:f>
              <c:strCache>
                <c:ptCount val="1"/>
                <c:pt idx="0">
                  <c:v>West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c:v>
                </c:pt>
                <c:pt idx="4">
                  <c:v>2022E</c:v>
                </c:pt>
                <c:pt idx="5">
                  <c:v>2025F</c:v>
                </c:pt>
                <c:pt idx="6">
                  <c:v>2030F</c:v>
                </c:pt>
                <c:pt idx="7">
                  <c:v>2035F</c:v>
                </c:pt>
                <c:pt idx="8">
                  <c:v>2040F</c:v>
                </c:pt>
              </c:strCache>
            </c:strRef>
          </c:cat>
          <c:val>
            <c:numRef>
              <c:f>Sheet1!$B$2:$B$10</c:f>
              <c:numCache>
                <c:formatCode>0.00%</c:formatCode>
                <c:ptCount val="9"/>
                <c:pt idx="0">
                  <c:v>0.58230000000000004</c:v>
                </c:pt>
                <c:pt idx="1">
                  <c:v>0.57479999999999998</c:v>
                </c:pt>
                <c:pt idx="2">
                  <c:v>0.55609999999999993</c:v>
                </c:pt>
                <c:pt idx="3">
                  <c:v>0.55269999999999986</c:v>
                </c:pt>
                <c:pt idx="4">
                  <c:v>0.55110000000000003</c:v>
                </c:pt>
                <c:pt idx="5">
                  <c:v>0.54210000000000003</c:v>
                </c:pt>
                <c:pt idx="6">
                  <c:v>0.53120000000000001</c:v>
                </c:pt>
                <c:pt idx="7">
                  <c:v>0.52880000000000005</c:v>
                </c:pt>
                <c:pt idx="8">
                  <c:v>0.52500000000000002</c:v>
                </c:pt>
              </c:numCache>
            </c:numRef>
          </c:val>
          <c:extLst>
            <c:ext xmlns:c16="http://schemas.microsoft.com/office/drawing/2014/chart" uri="{C3380CC4-5D6E-409C-BE32-E72D297353CC}">
              <c16:uniqueId val="{00000003-BACF-4026-A32F-795B8BEFBF84}"/>
            </c:ext>
          </c:extLst>
        </c:ser>
        <c:dLbls>
          <c:showLegendKey val="0"/>
          <c:showVal val="0"/>
          <c:showCatName val="0"/>
          <c:showSerName val="0"/>
          <c:showPercent val="0"/>
          <c:showBubbleSize val="0"/>
        </c:dLbls>
        <c:gapWidth val="150"/>
        <c:overlap val="100"/>
        <c:axId val="611378552"/>
        <c:axId val="611378944"/>
      </c:barChart>
      <c:catAx>
        <c:axId val="6113785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11378944"/>
        <c:crosses val="autoZero"/>
        <c:auto val="0"/>
        <c:lblAlgn val="ctr"/>
        <c:lblOffset val="100"/>
        <c:noMultiLvlLbl val="0"/>
      </c:catAx>
      <c:valAx>
        <c:axId val="611378944"/>
        <c:scaling>
          <c:orientation val="minMax"/>
        </c:scaling>
        <c:delete val="1"/>
        <c:axPos val="l"/>
        <c:numFmt formatCode="0.00%" sourceLinked="1"/>
        <c:majorTickMark val="none"/>
        <c:minorTickMark val="none"/>
        <c:tickLblPos val="nextTo"/>
        <c:crossAx val="61137855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350131445342385"/>
          <c:y val="0.17293394986685059"/>
          <c:w val="0.4695434590978903"/>
          <c:h val="0.55714950606745006"/>
        </c:manualLayout>
      </c:layout>
      <c:doughnutChart>
        <c:varyColors val="1"/>
        <c:ser>
          <c:idx val="0"/>
          <c:order val="0"/>
          <c:tx>
            <c:strRef>
              <c:f>Sheet1!$B$1</c:f>
              <c:strCache>
                <c:ptCount val="1"/>
                <c:pt idx="0">
                  <c:v>2040</c:v>
                </c:pt>
              </c:strCache>
            </c:strRef>
          </c:tx>
          <c:dPt>
            <c:idx val="0"/>
            <c:bubble3D val="0"/>
            <c:spPr>
              <a:solidFill>
                <a:srgbClr val="183D5B"/>
              </a:solidFill>
              <a:ln w="19050">
                <a:solidFill>
                  <a:schemeClr val="lt1"/>
                </a:solidFill>
              </a:ln>
              <a:effectLst/>
            </c:spPr>
            <c:extLst>
              <c:ext xmlns:c16="http://schemas.microsoft.com/office/drawing/2014/chart" uri="{C3380CC4-5D6E-409C-BE32-E72D297353CC}">
                <c16:uniqueId val="{00000001-F72F-4CA6-A946-462A1897549B}"/>
              </c:ext>
            </c:extLst>
          </c:dPt>
          <c:dPt>
            <c:idx val="1"/>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3-F72F-4CA6-A946-462A1897549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72F-4CA6-A946-462A1897549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72F-4CA6-A946-462A1897549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72F-4CA6-A946-462A1897549B}"/>
              </c:ext>
            </c:extLst>
          </c:dPt>
          <c:dLbls>
            <c:dLbl>
              <c:idx val="0"/>
              <c:layout>
                <c:manualLayout>
                  <c:x val="0.24928066584541872"/>
                  <c:y val="6.6647375541772885E-2"/>
                </c:manualLayout>
              </c:layout>
              <c:tx>
                <c:rich>
                  <a:bodyPr/>
                  <a:lstStyle/>
                  <a:p>
                    <a:fld id="{6C35FBEA-6C57-4C04-AB0F-106D1CF94CD7}" type="CATEGORYNAME">
                      <a:rPr lang="en-US"/>
                      <a:pPr/>
                      <a:t>[CATEGORY NAME]</a:t>
                    </a:fld>
                    <a:r>
                      <a:rPr lang="en-US" baseline="0" dirty="0"/>
                      <a:t>, </a:t>
                    </a:r>
                    <a:fld id="{AC692E69-0C9D-4070-A8E6-535CE84CD857}" type="VALUE">
                      <a:rPr lang="en-US" b="0"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34128620957411554"/>
                      <c:h val="0.2615470248255109"/>
                    </c:manualLayout>
                  </c15:layout>
                  <c15:dlblFieldTable/>
                  <c15:showDataLabelsRange val="0"/>
                </c:ext>
                <c:ext xmlns:c16="http://schemas.microsoft.com/office/drawing/2014/chart" uri="{C3380CC4-5D6E-409C-BE32-E72D297353CC}">
                  <c16:uniqueId val="{00000001-F72F-4CA6-A946-462A1897549B}"/>
                </c:ext>
              </c:extLst>
            </c:dLbl>
            <c:dLbl>
              <c:idx val="1"/>
              <c:layout>
                <c:manualLayout>
                  <c:x val="-2.6369045001455645E-2"/>
                  <c:y val="0.22779549573860117"/>
                </c:manualLayout>
              </c:layout>
              <c:tx>
                <c:rich>
                  <a:bodyPr/>
                  <a:lstStyle/>
                  <a:p>
                    <a:fld id="{D6818AFF-683B-4C94-B1B3-807F84095F1D}" type="CATEGORYNAME">
                      <a:rPr lang="en-US" b="0"/>
                      <a:pPr/>
                      <a:t>[CATEGORY NAME]</a:t>
                    </a:fld>
                    <a:r>
                      <a:rPr lang="en-US" b="0" baseline="0" dirty="0"/>
                      <a:t>, </a:t>
                    </a:r>
                    <a:fld id="{FA471000-C268-43D0-8AC9-AA64BD5A6A95}" type="VALUE">
                      <a:rPr lang="en-US" b="0" baseline="0"/>
                      <a:pPr/>
                      <a:t>[VALUE]</a:t>
                    </a:fld>
                    <a:endParaRPr lang="en-US" b="0" baseline="0" dirty="0"/>
                  </a:p>
                </c:rich>
              </c:tx>
              <c:showLegendKey val="0"/>
              <c:showVal val="1"/>
              <c:showCatName val="1"/>
              <c:showSerName val="0"/>
              <c:showPercent val="0"/>
              <c:showBubbleSize val="0"/>
              <c:extLst>
                <c:ext xmlns:c15="http://schemas.microsoft.com/office/drawing/2012/chart" uri="{CE6537A1-D6FC-4f65-9D91-7224C49458BB}">
                  <c15:layout>
                    <c:manualLayout>
                      <c:w val="0.31229593232411335"/>
                      <c:h val="0.18039428832226348"/>
                    </c:manualLayout>
                  </c15:layout>
                  <c15:dlblFieldTable/>
                  <c15:showDataLabelsRange val="0"/>
                </c:ext>
                <c:ext xmlns:c16="http://schemas.microsoft.com/office/drawing/2014/chart" uri="{C3380CC4-5D6E-409C-BE32-E72D297353CC}">
                  <c16:uniqueId val="{00000003-F72F-4CA6-A946-462A1897549B}"/>
                </c:ext>
              </c:extLst>
            </c:dLbl>
            <c:dLbl>
              <c:idx val="2"/>
              <c:layout>
                <c:manualLayout>
                  <c:x val="-0.21288171747326537"/>
                  <c:y val="5.7331883940860813E-2"/>
                </c:manualLayout>
              </c:layout>
              <c:showLegendKey val="0"/>
              <c:showVal val="1"/>
              <c:showCatName val="1"/>
              <c:showSerName val="0"/>
              <c:showPercent val="0"/>
              <c:showBubbleSize val="0"/>
              <c:extLst>
                <c:ext xmlns:c15="http://schemas.microsoft.com/office/drawing/2012/chart" uri="{CE6537A1-D6FC-4f65-9D91-7224C49458BB}">
                  <c15:layout>
                    <c:manualLayout>
                      <c:w val="0.23519125457426437"/>
                      <c:h val="0.18039428832226348"/>
                    </c:manualLayout>
                  </c15:layout>
                </c:ext>
                <c:ext xmlns:c16="http://schemas.microsoft.com/office/drawing/2014/chart" uri="{C3380CC4-5D6E-409C-BE32-E72D297353CC}">
                  <c16:uniqueId val="{00000005-F72F-4CA6-A946-462A1897549B}"/>
                </c:ext>
              </c:extLst>
            </c:dLbl>
            <c:dLbl>
              <c:idx val="3"/>
              <c:layout>
                <c:manualLayout>
                  <c:x val="-0.10532087396664427"/>
                  <c:y val="-0.13876915089410843"/>
                </c:manualLayout>
              </c:layout>
              <c:showLegendKey val="0"/>
              <c:showVal val="1"/>
              <c:showCatName val="1"/>
              <c:showSerName val="0"/>
              <c:showPercent val="0"/>
              <c:showBubbleSize val="0"/>
              <c:extLst>
                <c:ext xmlns:c15="http://schemas.microsoft.com/office/drawing/2012/chart" uri="{CE6537A1-D6FC-4f65-9D91-7224C49458BB}">
                  <c15:layout>
                    <c:manualLayout>
                      <c:w val="0.33541150255531316"/>
                      <c:h val="0.13393147180560547"/>
                    </c:manualLayout>
                  </c15:layout>
                </c:ext>
                <c:ext xmlns:c16="http://schemas.microsoft.com/office/drawing/2014/chart" uri="{C3380CC4-5D6E-409C-BE32-E72D297353CC}">
                  <c16:uniqueId val="{00000007-F72F-4CA6-A946-462A1897549B}"/>
                </c:ext>
              </c:extLst>
            </c:dLbl>
            <c:dLbl>
              <c:idx val="4"/>
              <c:layout>
                <c:manualLayout>
                  <c:x val="0.16458821911845176"/>
                  <c:y val="-0.12234891866623991"/>
                </c:manualLayout>
              </c:layout>
              <c:showLegendKey val="0"/>
              <c:showVal val="1"/>
              <c:showCatName val="1"/>
              <c:showSerName val="0"/>
              <c:showPercent val="0"/>
              <c:showBubbleSize val="0"/>
              <c:extLst>
                <c:ext xmlns:c15="http://schemas.microsoft.com/office/drawing/2012/chart" uri="{CE6537A1-D6FC-4f65-9D91-7224C49458BB}">
                  <c15:layout>
                    <c:manualLayout>
                      <c:w val="0.3737716368941626"/>
                      <c:h val="0.17554953748700444"/>
                    </c:manualLayout>
                  </c15:layout>
                </c:ext>
                <c:ext xmlns:c16="http://schemas.microsoft.com/office/drawing/2014/chart" uri="{C3380CC4-5D6E-409C-BE32-E72D297353CC}">
                  <c16:uniqueId val="{00000009-F72F-4CA6-A946-462A1897549B}"/>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West</c:v>
                </c:pt>
                <c:pt idx="1">
                  <c:v>South</c:v>
                </c:pt>
                <c:pt idx="2">
                  <c:v>North</c:v>
                </c:pt>
                <c:pt idx="3">
                  <c:v>East</c:v>
                </c:pt>
              </c:strCache>
            </c:strRef>
          </c:cat>
          <c:val>
            <c:numRef>
              <c:f>Sheet1!$B$2:$B$5</c:f>
              <c:numCache>
                <c:formatCode>0.00%</c:formatCode>
                <c:ptCount val="4"/>
                <c:pt idx="0">
                  <c:v>0.43719999999999998</c:v>
                </c:pt>
                <c:pt idx="1">
                  <c:v>0.33950000000000002</c:v>
                </c:pt>
                <c:pt idx="2">
                  <c:v>0.1663</c:v>
                </c:pt>
                <c:pt idx="3">
                  <c:v>5.7000000000000002E-2</c:v>
                </c:pt>
              </c:numCache>
            </c:numRef>
          </c:val>
          <c:extLst>
            <c:ext xmlns:c16="http://schemas.microsoft.com/office/drawing/2014/chart" uri="{C3380CC4-5D6E-409C-BE32-E72D297353CC}">
              <c16:uniqueId val="{0000000A-F72F-4CA6-A946-462A1897549B}"/>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4">
    <c:autoUpdate val="0"/>
  </c:externalData>
  <c:userShapes r:id="rId5"/>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350131445342385"/>
          <c:y val="0.17293394986685059"/>
          <c:w val="0.4695434590978903"/>
          <c:h val="0.55714950606745006"/>
        </c:manualLayout>
      </c:layout>
      <c:doughnutChart>
        <c:varyColors val="1"/>
        <c:ser>
          <c:idx val="0"/>
          <c:order val="0"/>
          <c:tx>
            <c:strRef>
              <c:f>Sheet1!$B$1</c:f>
              <c:strCache>
                <c:ptCount val="1"/>
                <c:pt idx="0">
                  <c:v>2019</c:v>
                </c:pt>
              </c:strCache>
            </c:strRef>
          </c:tx>
          <c:dPt>
            <c:idx val="0"/>
            <c:bubble3D val="0"/>
            <c:spPr>
              <a:solidFill>
                <a:srgbClr val="183D5B"/>
              </a:solidFill>
              <a:ln w="19050">
                <a:solidFill>
                  <a:schemeClr val="lt1"/>
                </a:solidFill>
              </a:ln>
              <a:effectLst/>
            </c:spPr>
            <c:extLst>
              <c:ext xmlns:c16="http://schemas.microsoft.com/office/drawing/2014/chart" uri="{C3380CC4-5D6E-409C-BE32-E72D297353CC}">
                <c16:uniqueId val="{00000001-A830-4B42-BB72-7261767252A8}"/>
              </c:ext>
            </c:extLst>
          </c:dPt>
          <c:dPt>
            <c:idx val="1"/>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3-A830-4B42-BB72-7261767252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830-4B42-BB72-7261767252A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830-4B42-BB72-7261767252A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830-4B42-BB72-7261767252A8}"/>
              </c:ext>
            </c:extLst>
          </c:dPt>
          <c:dLbls>
            <c:dLbl>
              <c:idx val="0"/>
              <c:layout>
                <c:manualLayout>
                  <c:x val="0.23901156499838605"/>
                  <c:y val="-2.1506143290322553E-3"/>
                </c:manualLayout>
              </c:layout>
              <c:tx>
                <c:rich>
                  <a:bodyPr/>
                  <a:lstStyle/>
                  <a:p>
                    <a:fld id="{6C35FBEA-6C57-4C04-AB0F-106D1CF94CD7}" type="CATEGORYNAME">
                      <a:rPr lang="en-US"/>
                      <a:pPr/>
                      <a:t>[CATEGORY NAME]</a:t>
                    </a:fld>
                    <a:r>
                      <a:rPr lang="en-US" baseline="0" dirty="0"/>
                      <a:t>, </a:t>
                    </a:r>
                    <a:fld id="{AC692E69-0C9D-4070-A8E6-535CE84CD857}" type="VALUE">
                      <a:rPr lang="en-US" b="0"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layout>
                    <c:manualLayout>
                      <c:w val="0.28010687477311474"/>
                      <c:h val="0.2615470248255109"/>
                    </c:manualLayout>
                  </c15:layout>
                  <c15:dlblFieldTable/>
                  <c15:showDataLabelsRange val="0"/>
                </c:ext>
                <c:ext xmlns:c16="http://schemas.microsoft.com/office/drawing/2014/chart" uri="{C3380CC4-5D6E-409C-BE32-E72D297353CC}">
                  <c16:uniqueId val="{00000001-A830-4B42-BB72-7261767252A8}"/>
                </c:ext>
              </c:extLst>
            </c:dLbl>
            <c:dLbl>
              <c:idx val="1"/>
              <c:layout>
                <c:manualLayout>
                  <c:x val="-4.4956070731281645E-3"/>
                  <c:y val="0.24868464473106261"/>
                </c:manualLayout>
              </c:layout>
              <c:tx>
                <c:rich>
                  <a:bodyPr/>
                  <a:lstStyle/>
                  <a:p>
                    <a:fld id="{D6818AFF-683B-4C94-B1B3-807F84095F1D}" type="CATEGORYNAME">
                      <a:rPr lang="en-US" b="0"/>
                      <a:pPr/>
                      <a:t>[CATEGORY NAME]</a:t>
                    </a:fld>
                    <a:r>
                      <a:rPr lang="en-US" b="0" baseline="0" dirty="0"/>
                      <a:t>, </a:t>
                    </a:r>
                    <a:fld id="{FA471000-C268-43D0-8AC9-AA64BD5A6A95}" type="VALUE">
                      <a:rPr lang="en-US" b="0" baseline="0"/>
                      <a:pPr/>
                      <a:t>[VALUE]</a:t>
                    </a:fld>
                    <a:endParaRPr lang="en-US" b="0" baseline="0" dirty="0"/>
                  </a:p>
                </c:rich>
              </c:tx>
              <c:showLegendKey val="0"/>
              <c:showVal val="1"/>
              <c:showCatName val="1"/>
              <c:showSerName val="0"/>
              <c:showPercent val="0"/>
              <c:showBubbleSize val="0"/>
              <c:extLst>
                <c:ext xmlns:c15="http://schemas.microsoft.com/office/drawing/2012/chart" uri="{CE6537A1-D6FC-4f65-9D91-7224C49458BB}">
                  <c15:layout>
                    <c:manualLayout>
                      <c:w val="0.31229593232411335"/>
                      <c:h val="0.18039428832226348"/>
                    </c:manualLayout>
                  </c15:layout>
                  <c15:dlblFieldTable/>
                  <c15:showDataLabelsRange val="0"/>
                </c:ext>
                <c:ext xmlns:c16="http://schemas.microsoft.com/office/drawing/2014/chart" uri="{C3380CC4-5D6E-409C-BE32-E72D297353CC}">
                  <c16:uniqueId val="{00000003-A830-4B42-BB72-7261767252A8}"/>
                </c:ext>
              </c:extLst>
            </c:dLbl>
            <c:dLbl>
              <c:idx val="2"/>
              <c:layout>
                <c:manualLayout>
                  <c:x val="-0.20098401032820626"/>
                  <c:y val="5.1598718118293717E-2"/>
                </c:manualLayout>
              </c:layout>
              <c:showLegendKey val="0"/>
              <c:showVal val="1"/>
              <c:showCatName val="1"/>
              <c:showSerName val="0"/>
              <c:showPercent val="0"/>
              <c:showBubbleSize val="0"/>
              <c:extLst>
                <c:ext xmlns:c15="http://schemas.microsoft.com/office/drawing/2012/chart" uri="{CE6537A1-D6FC-4f65-9D91-7224C49458BB}">
                  <c15:layout>
                    <c:manualLayout>
                      <c:w val="0.23519125457426437"/>
                      <c:h val="0.18039428832226348"/>
                    </c:manualLayout>
                  </c15:layout>
                </c:ext>
                <c:ext xmlns:c16="http://schemas.microsoft.com/office/drawing/2014/chart" uri="{C3380CC4-5D6E-409C-BE32-E72D297353CC}">
                  <c16:uniqueId val="{00000005-A830-4B42-BB72-7261767252A8}"/>
                </c:ext>
              </c:extLst>
            </c:dLbl>
            <c:dLbl>
              <c:idx val="3"/>
              <c:layout>
                <c:manualLayout>
                  <c:x val="-0.13030117157955437"/>
                  <c:y val="-0.16118411994324616"/>
                </c:manualLayout>
              </c:layout>
              <c:showLegendKey val="0"/>
              <c:showVal val="1"/>
              <c:showCatName val="1"/>
              <c:showSerName val="0"/>
              <c:showPercent val="0"/>
              <c:showBubbleSize val="0"/>
              <c:extLst>
                <c:ext xmlns:c15="http://schemas.microsoft.com/office/drawing/2012/chart" uri="{CE6537A1-D6FC-4f65-9D91-7224C49458BB}">
                  <c15:layout>
                    <c:manualLayout>
                      <c:w val="0.3376207691127372"/>
                      <c:h val="0.14115054255160187"/>
                    </c:manualLayout>
                  </c15:layout>
                </c:ext>
                <c:ext xmlns:c16="http://schemas.microsoft.com/office/drawing/2014/chart" uri="{C3380CC4-5D6E-409C-BE32-E72D297353CC}">
                  <c16:uniqueId val="{00000007-A830-4B42-BB72-7261767252A8}"/>
                </c:ext>
              </c:extLst>
            </c:dLbl>
            <c:dLbl>
              <c:idx val="4"/>
              <c:layout>
                <c:manualLayout>
                  <c:x val="0.26088558945380086"/>
                  <c:y val="-0.12367206110922764"/>
                </c:manualLayout>
              </c:layout>
              <c:showLegendKey val="0"/>
              <c:showVal val="1"/>
              <c:showCatName val="1"/>
              <c:showSerName val="0"/>
              <c:showPercent val="0"/>
              <c:showBubbleSize val="0"/>
              <c:extLst>
                <c:ext xmlns:c15="http://schemas.microsoft.com/office/drawing/2012/chart" uri="{CE6537A1-D6FC-4f65-9D91-7224C49458BB}">
                  <c15:layout>
                    <c:manualLayout>
                      <c:w val="0.4873906004566092"/>
                      <c:h val="0.17554953748700444"/>
                    </c:manualLayout>
                  </c15:layout>
                </c:ext>
                <c:ext xmlns:c16="http://schemas.microsoft.com/office/drawing/2014/chart" uri="{C3380CC4-5D6E-409C-BE32-E72D297353CC}">
                  <c16:uniqueId val="{00000009-A830-4B42-BB72-7261767252A8}"/>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4"/>
                <c:pt idx="0">
                  <c:v>West</c:v>
                </c:pt>
                <c:pt idx="1">
                  <c:v>South</c:v>
                </c:pt>
                <c:pt idx="2">
                  <c:v>North</c:v>
                </c:pt>
                <c:pt idx="3">
                  <c:v>East</c:v>
                </c:pt>
              </c:strCache>
            </c:strRef>
          </c:cat>
          <c:val>
            <c:numRef>
              <c:f>Sheet1!$B$2:$B$6</c:f>
              <c:numCache>
                <c:formatCode>0.00%</c:formatCode>
                <c:ptCount val="5"/>
                <c:pt idx="0">
                  <c:v>0.48920000000000002</c:v>
                </c:pt>
                <c:pt idx="1">
                  <c:v>0.30499999999999999</c:v>
                </c:pt>
                <c:pt idx="2">
                  <c:v>0.1575</c:v>
                </c:pt>
                <c:pt idx="3">
                  <c:v>4.8300000000000003E-2</c:v>
                </c:pt>
              </c:numCache>
            </c:numRef>
          </c:val>
          <c:extLst>
            <c:ext xmlns:c16="http://schemas.microsoft.com/office/drawing/2014/chart" uri="{C3380CC4-5D6E-409C-BE32-E72D297353CC}">
              <c16:uniqueId val="{0000000A-A830-4B42-BB72-7261767252A8}"/>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sz="1000">
          <a:latin typeface="Verdana" panose="020B0604030504040204" pitchFamily="34" charset="0"/>
          <a:ea typeface="Verdana" panose="020B0604030504040204" pitchFamily="34" charset="0"/>
          <a:cs typeface="Verdana" panose="020B0604030504040204" pitchFamily="34" charset="0"/>
        </a:defRPr>
      </a:pPr>
      <a:endParaRPr lang="en-US"/>
    </a:p>
  </c:txPr>
  <c:externalData r:id="rId4">
    <c:autoUpdate val="0"/>
  </c:externalData>
  <c:userShapes r:id="rId5"/>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Phenol</c:v>
                </c:pt>
              </c:strCache>
            </c:strRef>
          </c:tx>
          <c:spPr>
            <a:ln w="28575" cap="rnd">
              <a:solidFill>
                <a:schemeClr val="accent1"/>
              </a:solidFill>
              <a:round/>
            </a:ln>
            <a:effectLst/>
          </c:spPr>
          <c:marker>
            <c:symbol val="none"/>
          </c:marker>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FY 2013</c:v>
                </c:pt>
                <c:pt idx="1">
                  <c:v>FY 2014</c:v>
                </c:pt>
                <c:pt idx="2">
                  <c:v>FY 2015</c:v>
                </c:pt>
                <c:pt idx="3">
                  <c:v>FY 2016</c:v>
                </c:pt>
                <c:pt idx="4">
                  <c:v>FY 2017</c:v>
                </c:pt>
                <c:pt idx="5">
                  <c:v>FY 2018</c:v>
                </c:pt>
                <c:pt idx="6">
                  <c:v>FY 2019</c:v>
                </c:pt>
                <c:pt idx="7">
                  <c:v>FY 2020</c:v>
                </c:pt>
                <c:pt idx="8">
                  <c:v>FY 2021</c:v>
                </c:pt>
                <c:pt idx="9">
                  <c:v>FY 2022</c:v>
                </c:pt>
              </c:strCache>
            </c:strRef>
          </c:cat>
          <c:val>
            <c:numRef>
              <c:f>Sheet1!$B$2:$B$11</c:f>
              <c:numCache>
                <c:formatCode>General</c:formatCode>
                <c:ptCount val="10"/>
                <c:pt idx="0">
                  <c:v>1881.63</c:v>
                </c:pt>
                <c:pt idx="1">
                  <c:v>1727.25</c:v>
                </c:pt>
                <c:pt idx="2">
                  <c:v>1521.88</c:v>
                </c:pt>
                <c:pt idx="3">
                  <c:v>1282.18</c:v>
                </c:pt>
                <c:pt idx="4">
                  <c:v>1278.6500000000001</c:v>
                </c:pt>
                <c:pt idx="5">
                  <c:v>1361.92</c:v>
                </c:pt>
                <c:pt idx="6">
                  <c:v>1373.33</c:v>
                </c:pt>
                <c:pt idx="7">
                  <c:v>1088.1199999999999</c:v>
                </c:pt>
                <c:pt idx="8">
                  <c:v>1115.5999999999999</c:v>
                </c:pt>
                <c:pt idx="9">
                  <c:v>1586.93</c:v>
                </c:pt>
              </c:numCache>
            </c:numRef>
          </c:val>
          <c:smooth val="0"/>
          <c:extLst>
            <c:ext xmlns:c16="http://schemas.microsoft.com/office/drawing/2014/chart" uri="{C3380CC4-5D6E-409C-BE32-E72D297353CC}">
              <c16:uniqueId val="{00000000-DD45-479D-B814-1F64E5A426AF}"/>
            </c:ext>
          </c:extLst>
        </c:ser>
        <c:ser>
          <c:idx val="1"/>
          <c:order val="1"/>
          <c:tx>
            <c:strRef>
              <c:f>Sheet1!$C$1</c:f>
              <c:strCache>
                <c:ptCount val="1"/>
                <c:pt idx="0">
                  <c:v>Acetone</c:v>
                </c:pt>
              </c:strCache>
            </c:strRef>
          </c:tx>
          <c:spPr>
            <a:ln w="28575" cap="rnd">
              <a:solidFill>
                <a:schemeClr val="accent2"/>
              </a:solidFill>
              <a:round/>
            </a:ln>
            <a:effectLst/>
          </c:spPr>
          <c:marker>
            <c:symbol val="none"/>
          </c:marker>
          <c:dLbls>
            <c:numFmt formatCode="#,##0.00" sourceLinked="0"/>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FY 2013</c:v>
                </c:pt>
                <c:pt idx="1">
                  <c:v>FY 2014</c:v>
                </c:pt>
                <c:pt idx="2">
                  <c:v>FY 2015</c:v>
                </c:pt>
                <c:pt idx="3">
                  <c:v>FY 2016</c:v>
                </c:pt>
                <c:pt idx="4">
                  <c:v>FY 2017</c:v>
                </c:pt>
                <c:pt idx="5">
                  <c:v>FY 2018</c:v>
                </c:pt>
                <c:pt idx="6">
                  <c:v>FY 2019</c:v>
                </c:pt>
                <c:pt idx="7">
                  <c:v>FY 2020</c:v>
                </c:pt>
                <c:pt idx="8">
                  <c:v>FY 2021</c:v>
                </c:pt>
                <c:pt idx="9">
                  <c:v>FY 2022</c:v>
                </c:pt>
              </c:strCache>
            </c:strRef>
          </c:cat>
          <c:val>
            <c:numRef>
              <c:f>Sheet1!$C$2:$C$11</c:f>
              <c:numCache>
                <c:formatCode>General</c:formatCode>
                <c:ptCount val="10"/>
                <c:pt idx="0">
                  <c:v>871.73801809999998</c:v>
                </c:pt>
                <c:pt idx="1">
                  <c:v>807.41371960000004</c:v>
                </c:pt>
                <c:pt idx="2">
                  <c:v>673.05594510000003</c:v>
                </c:pt>
                <c:pt idx="3">
                  <c:v>557.22577760000001</c:v>
                </c:pt>
                <c:pt idx="4">
                  <c:v>757.21744469999999</c:v>
                </c:pt>
                <c:pt idx="5">
                  <c:v>764.61133840000002</c:v>
                </c:pt>
                <c:pt idx="6">
                  <c:v>644.41919910000001</c:v>
                </c:pt>
                <c:pt idx="7">
                  <c:v>542.51012149999997</c:v>
                </c:pt>
                <c:pt idx="8">
                  <c:v>752.37449119999997</c:v>
                </c:pt>
                <c:pt idx="9">
                  <c:v>944.96</c:v>
                </c:pt>
              </c:numCache>
            </c:numRef>
          </c:val>
          <c:smooth val="0"/>
          <c:extLst>
            <c:ext xmlns:c16="http://schemas.microsoft.com/office/drawing/2014/chart" uri="{C3380CC4-5D6E-409C-BE32-E72D297353CC}">
              <c16:uniqueId val="{00000001-DD45-479D-B814-1F64E5A426AF}"/>
            </c:ext>
          </c:extLst>
        </c:ser>
        <c:dLbls>
          <c:showLegendKey val="0"/>
          <c:showVal val="0"/>
          <c:showCatName val="0"/>
          <c:showSerName val="0"/>
          <c:showPercent val="0"/>
          <c:showBubbleSize val="0"/>
        </c:dLbls>
        <c:smooth val="0"/>
        <c:axId val="1189694672"/>
        <c:axId val="1189695088"/>
      </c:lineChart>
      <c:catAx>
        <c:axId val="1189694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89695088"/>
        <c:crosses val="autoZero"/>
        <c:auto val="1"/>
        <c:lblAlgn val="ctr"/>
        <c:lblOffset val="100"/>
        <c:noMultiLvlLbl val="0"/>
      </c:catAx>
      <c:valAx>
        <c:axId val="1189695088"/>
        <c:scaling>
          <c:orientation val="minMax"/>
        </c:scaling>
        <c:delete val="1"/>
        <c:axPos val="l"/>
        <c:numFmt formatCode="General" sourceLinked="1"/>
        <c:majorTickMark val="none"/>
        <c:minorTickMark val="none"/>
        <c:tickLblPos val="nextTo"/>
        <c:crossAx val="1189694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72792748141130648"/>
        </c:manualLayout>
      </c:layout>
      <c:barChart>
        <c:barDir val="col"/>
        <c:grouping val="clustered"/>
        <c:varyColors val="0"/>
        <c:ser>
          <c:idx val="0"/>
          <c:order val="0"/>
          <c:tx>
            <c:strRef>
              <c:f>Sheet1!$B$1</c:f>
              <c:strCache>
                <c:ptCount val="1"/>
                <c:pt idx="0">
                  <c:v>Capacity</c:v>
                </c:pt>
              </c:strCache>
            </c:strRef>
          </c:tx>
          <c:spPr>
            <a:solidFill>
              <a:schemeClr val="accent1">
                <a:lumMod val="50000"/>
              </a:schemeClr>
            </a:solidFill>
            <a:ln>
              <a:noFill/>
            </a:ln>
            <a:effectLst>
              <a:outerShdw blurRad="57150" dist="19050" dir="5400000" algn="ctr" rotWithShape="0">
                <a:srgbClr val="000000">
                  <a:alpha val="63000"/>
                </a:srgbClr>
              </a:outerShdw>
            </a:effectLst>
          </c:spPr>
          <c:invertIfNegative val="0"/>
          <c:dLbls>
            <c:dLbl>
              <c:idx val="9"/>
              <c:layout>
                <c:manualLayout>
                  <c:x val="0"/>
                  <c:y val="-1.23908362448546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AA9-426C-AB00-E957951A43A3}"/>
                </c:ext>
              </c:extLst>
            </c:dLbl>
            <c:dLbl>
              <c:idx val="10"/>
              <c:layout>
                <c:manualLayout>
                  <c:x val="-1.5621397602576629E-16"/>
                  <c:y val="-1.23908362448546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AA9-426C-AB00-E957951A43A3}"/>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2010</c:v>
                </c:pt>
                <c:pt idx="1">
                  <c:v>2015</c:v>
                </c:pt>
                <c:pt idx="2">
                  <c:v>2017</c:v>
                </c:pt>
                <c:pt idx="3">
                  <c:v>2019</c:v>
                </c:pt>
                <c:pt idx="4">
                  <c:v>2020</c:v>
                </c:pt>
                <c:pt idx="5">
                  <c:v>2021E</c:v>
                </c:pt>
                <c:pt idx="6">
                  <c:v>2022F</c:v>
                </c:pt>
                <c:pt idx="7">
                  <c:v>2025F</c:v>
                </c:pt>
                <c:pt idx="8">
                  <c:v>2030F</c:v>
                </c:pt>
                <c:pt idx="9">
                  <c:v>2035F</c:v>
                </c:pt>
                <c:pt idx="10">
                  <c:v>2040F</c:v>
                </c:pt>
              </c:strCache>
            </c:strRef>
          </c:cat>
          <c:val>
            <c:numRef>
              <c:f>Sheet1!$B$2:$B$12</c:f>
              <c:numCache>
                <c:formatCode>0</c:formatCode>
                <c:ptCount val="11"/>
                <c:pt idx="0">
                  <c:v>9450</c:v>
                </c:pt>
                <c:pt idx="1">
                  <c:v>10223</c:v>
                </c:pt>
                <c:pt idx="2">
                  <c:v>11873</c:v>
                </c:pt>
                <c:pt idx="3">
                  <c:v>12523</c:v>
                </c:pt>
                <c:pt idx="4">
                  <c:v>12523</c:v>
                </c:pt>
                <c:pt idx="5">
                  <c:v>12523</c:v>
                </c:pt>
                <c:pt idx="6">
                  <c:v>12523</c:v>
                </c:pt>
                <c:pt idx="7">
                  <c:v>13523</c:v>
                </c:pt>
                <c:pt idx="8">
                  <c:v>13773</c:v>
                </c:pt>
                <c:pt idx="9">
                  <c:v>13773</c:v>
                </c:pt>
                <c:pt idx="10">
                  <c:v>13773</c:v>
                </c:pt>
              </c:numCache>
            </c:numRef>
          </c:val>
          <c:extLst>
            <c:ext xmlns:c16="http://schemas.microsoft.com/office/drawing/2014/chart" uri="{C3380CC4-5D6E-409C-BE32-E72D297353CC}">
              <c16:uniqueId val="{00000000-3AA9-426C-AB00-E957951A43A3}"/>
            </c:ext>
          </c:extLst>
        </c:ser>
        <c:ser>
          <c:idx val="1"/>
          <c:order val="1"/>
          <c:tx>
            <c:strRef>
              <c:f>Sheet1!$C$1</c:f>
              <c:strCache>
                <c:ptCount val="1"/>
                <c:pt idx="0">
                  <c:v>Production</c:v>
                </c:pt>
              </c:strCache>
            </c:strRef>
          </c:tx>
          <c:spPr>
            <a:solidFill>
              <a:schemeClr val="accent6">
                <a:lumMod val="75000"/>
              </a:schemeClr>
            </a:solidFill>
            <a:ln>
              <a:noFill/>
            </a:ln>
            <a:effectLst>
              <a:outerShdw blurRad="57150" dist="19050" dir="5400000" algn="ctr" rotWithShape="0">
                <a:srgbClr val="000000">
                  <a:alpha val="63000"/>
                </a:srgbClr>
              </a:outerShdw>
            </a:effectLst>
          </c:spPr>
          <c:invertIfNegative val="0"/>
          <c:dLbls>
            <c:spPr>
              <a:solidFill>
                <a:schemeClr val="accent6">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2010</c:v>
                </c:pt>
                <c:pt idx="1">
                  <c:v>2015</c:v>
                </c:pt>
                <c:pt idx="2">
                  <c:v>2017</c:v>
                </c:pt>
                <c:pt idx="3">
                  <c:v>2019</c:v>
                </c:pt>
                <c:pt idx="4">
                  <c:v>2020</c:v>
                </c:pt>
                <c:pt idx="5">
                  <c:v>2021E</c:v>
                </c:pt>
                <c:pt idx="6">
                  <c:v>2022F</c:v>
                </c:pt>
                <c:pt idx="7">
                  <c:v>2025F</c:v>
                </c:pt>
                <c:pt idx="8">
                  <c:v>2030F</c:v>
                </c:pt>
                <c:pt idx="9">
                  <c:v>2035F</c:v>
                </c:pt>
                <c:pt idx="10">
                  <c:v>2040F</c:v>
                </c:pt>
              </c:strCache>
            </c:strRef>
          </c:cat>
          <c:val>
            <c:numRef>
              <c:f>Sheet1!$C$2:$C$12</c:f>
              <c:numCache>
                <c:formatCode>0</c:formatCode>
                <c:ptCount val="11"/>
                <c:pt idx="0">
                  <c:v>7957</c:v>
                </c:pt>
                <c:pt idx="1">
                  <c:v>8407.8367647058822</c:v>
                </c:pt>
                <c:pt idx="2">
                  <c:v>8880.090000000002</c:v>
                </c:pt>
                <c:pt idx="3">
                  <c:v>9562.8633333333328</c:v>
                </c:pt>
                <c:pt idx="4">
                  <c:v>10194.371030303031</c:v>
                </c:pt>
                <c:pt idx="5">
                  <c:v>10864.631028149302</c:v>
                </c:pt>
                <c:pt idx="6">
                  <c:v>11007.396995334369</c:v>
                </c:pt>
                <c:pt idx="7">
                  <c:v>11915.870124416797</c:v>
                </c:pt>
                <c:pt idx="8">
                  <c:v>12665.19</c:v>
                </c:pt>
                <c:pt idx="9">
                  <c:v>12756.86</c:v>
                </c:pt>
                <c:pt idx="10">
                  <c:v>12757</c:v>
                </c:pt>
              </c:numCache>
            </c:numRef>
          </c:val>
          <c:extLst>
            <c:ext xmlns:c16="http://schemas.microsoft.com/office/drawing/2014/chart" uri="{C3380CC4-5D6E-409C-BE32-E72D297353CC}">
              <c16:uniqueId val="{00000001-3AA9-426C-AB00-E957951A43A3}"/>
            </c:ext>
          </c:extLst>
        </c:ser>
        <c:dLbls>
          <c:showLegendKey val="0"/>
          <c:showVal val="1"/>
          <c:showCatName val="0"/>
          <c:showSerName val="0"/>
          <c:showPercent val="0"/>
          <c:showBubbleSize val="0"/>
        </c:dLbls>
        <c:gapWidth val="100"/>
        <c:overlap val="-24"/>
        <c:axId val="620922048"/>
        <c:axId val="620921656"/>
      </c:barChart>
      <c:catAx>
        <c:axId val="6209220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620921656"/>
        <c:crosses val="autoZero"/>
        <c:auto val="1"/>
        <c:lblAlgn val="ctr"/>
        <c:lblOffset val="100"/>
        <c:noMultiLvlLbl val="0"/>
      </c:catAx>
      <c:valAx>
        <c:axId val="620921656"/>
        <c:scaling>
          <c:orientation val="minMax"/>
        </c:scaling>
        <c:delete val="1"/>
        <c:axPos val="l"/>
        <c:numFmt formatCode="0" sourceLinked="1"/>
        <c:majorTickMark val="none"/>
        <c:minorTickMark val="none"/>
        <c:tickLblPos val="nextTo"/>
        <c:crossAx val="620922048"/>
        <c:crosses val="autoZero"/>
        <c:crossBetween val="between"/>
      </c:valAx>
      <c:spPr>
        <a:noFill/>
        <a:ln>
          <a:noFill/>
        </a:ln>
        <a:effectLst/>
      </c:spPr>
    </c:plotArea>
    <c:legend>
      <c:legendPos val="b"/>
      <c:layout>
        <c:manualLayout>
          <c:xMode val="edge"/>
          <c:yMode val="edge"/>
          <c:x val="0.28518610141851369"/>
          <c:y val="0.88858491771801784"/>
          <c:w val="0.44909483795562011"/>
          <c:h val="0.1059917251603271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74221649274060408"/>
        </c:manualLayout>
      </c:layout>
      <c:barChart>
        <c:barDir val="col"/>
        <c:grouping val="clustered"/>
        <c:varyColors val="0"/>
        <c:ser>
          <c:idx val="0"/>
          <c:order val="0"/>
          <c:tx>
            <c:strRef>
              <c:f>Sheet1!$B$1</c:f>
              <c:strCache>
                <c:ptCount val="1"/>
                <c:pt idx="0">
                  <c:v>By Volume (Thousand Tonnes)</c:v>
                </c:pt>
              </c:strCache>
            </c:strRef>
          </c:tx>
          <c:spPr>
            <a:solidFill>
              <a:schemeClr val="accent1">
                <a:lumMod val="50000"/>
              </a:schemeClr>
            </a:solidFill>
            <a:ln>
              <a:noFill/>
            </a:ln>
            <a:effectLst/>
          </c:spPr>
          <c:invertIfNegative val="0"/>
          <c:dPt>
            <c:idx val="7"/>
            <c:invertIfNegative val="0"/>
            <c:bubble3D val="0"/>
            <c:extLst>
              <c:ext xmlns:c16="http://schemas.microsoft.com/office/drawing/2014/chart" uri="{C3380CC4-5D6E-409C-BE32-E72D297353CC}">
                <c16:uniqueId val="{00000001-9A70-426C-95BC-5ADF670BC459}"/>
              </c:ext>
            </c:extLst>
          </c:dPt>
          <c:dPt>
            <c:idx val="8"/>
            <c:invertIfNegative val="0"/>
            <c:bubble3D val="0"/>
            <c:extLst>
              <c:ext xmlns:c16="http://schemas.microsoft.com/office/drawing/2014/chart" uri="{C3380CC4-5D6E-409C-BE32-E72D297353CC}">
                <c16:uniqueId val="{00000003-9A70-426C-95BC-5ADF670BC459}"/>
              </c:ext>
            </c:extLst>
          </c:dPt>
          <c:dLbls>
            <c:dLbl>
              <c:idx val="1"/>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A70-426C-95BC-5ADF670BC459}"/>
                </c:ext>
              </c:extLst>
            </c:dLbl>
            <c:dLbl>
              <c:idx val="3"/>
              <c:layout>
                <c:manualLayout>
                  <c:x val="6.1226034466882739E-3"/>
                  <c:y val="-4.66501689140171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A70-426C-95BC-5ADF670BC459}"/>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2010</c:v>
                </c:pt>
                <c:pt idx="1">
                  <c:v>2015</c:v>
                </c:pt>
                <c:pt idx="2">
                  <c:v>2017</c:v>
                </c:pt>
                <c:pt idx="3">
                  <c:v>2019</c:v>
                </c:pt>
                <c:pt idx="4">
                  <c:v>2020</c:v>
                </c:pt>
                <c:pt idx="5">
                  <c:v>2021E</c:v>
                </c:pt>
                <c:pt idx="6">
                  <c:v>2022F</c:v>
                </c:pt>
                <c:pt idx="7">
                  <c:v>2025F</c:v>
                </c:pt>
                <c:pt idx="8">
                  <c:v>2030F</c:v>
                </c:pt>
                <c:pt idx="9">
                  <c:v>2035F</c:v>
                </c:pt>
                <c:pt idx="10">
                  <c:v>2040F</c:v>
                </c:pt>
              </c:strCache>
            </c:strRef>
          </c:cat>
          <c:val>
            <c:numRef>
              <c:f>Sheet1!$B$2:$B$12</c:f>
              <c:numCache>
                <c:formatCode>0.0</c:formatCode>
                <c:ptCount val="11"/>
                <c:pt idx="0">
                  <c:v>7956.24</c:v>
                </c:pt>
                <c:pt idx="1">
                  <c:v>8407.84</c:v>
                </c:pt>
                <c:pt idx="2">
                  <c:v>8880.09</c:v>
                </c:pt>
                <c:pt idx="3">
                  <c:v>9562.86</c:v>
                </c:pt>
                <c:pt idx="4">
                  <c:v>10194.36</c:v>
                </c:pt>
                <c:pt idx="5">
                  <c:v>10128.459999999999</c:v>
                </c:pt>
                <c:pt idx="6">
                  <c:v>11267.01</c:v>
                </c:pt>
                <c:pt idx="7">
                  <c:v>12696.97</c:v>
                </c:pt>
                <c:pt idx="8">
                  <c:v>15258.16</c:v>
                </c:pt>
                <c:pt idx="9">
                  <c:v>17819.23</c:v>
                </c:pt>
                <c:pt idx="10">
                  <c:v>20527</c:v>
                </c:pt>
              </c:numCache>
            </c:numRef>
          </c:val>
          <c:extLst>
            <c:ext xmlns:c16="http://schemas.microsoft.com/office/drawing/2014/chart" uri="{C3380CC4-5D6E-409C-BE32-E72D297353CC}">
              <c16:uniqueId val="{00000006-9A70-426C-95BC-5ADF670BC459}"/>
            </c:ext>
          </c:extLst>
        </c:ser>
        <c:dLbls>
          <c:showLegendKey val="0"/>
          <c:showVal val="1"/>
          <c:showCatName val="0"/>
          <c:showSerName val="0"/>
          <c:showPercent val="0"/>
          <c:showBubbleSize val="0"/>
        </c:dLbls>
        <c:gapWidth val="181"/>
        <c:axId val="620922440"/>
        <c:axId val="740491688"/>
      </c:barChart>
      <c:catAx>
        <c:axId val="62092244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5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740491688"/>
        <c:crosses val="autoZero"/>
        <c:auto val="1"/>
        <c:lblAlgn val="ctr"/>
        <c:lblOffset val="100"/>
        <c:noMultiLvlLbl val="0"/>
      </c:catAx>
      <c:valAx>
        <c:axId val="74049168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0922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61280670775696"/>
          <c:y val="0"/>
          <c:w val="0.71387193292243045"/>
          <c:h val="0.67521955300625069"/>
        </c:manualLayout>
      </c:layout>
      <c:barChart>
        <c:barDir val="col"/>
        <c:grouping val="stacked"/>
        <c:varyColors val="0"/>
        <c:ser>
          <c:idx val="2"/>
          <c:order val="0"/>
          <c:tx>
            <c:strRef>
              <c:f>Sheet1!$C$1</c:f>
              <c:strCache>
                <c:ptCount val="1"/>
                <c:pt idx="0">
                  <c:v>Emulsion Polymerization</c:v>
                </c:pt>
              </c:strCache>
            </c:strRef>
          </c:tx>
          <c:spPr>
            <a:solidFill>
              <a:schemeClr val="accent6"/>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Sheet1!$C$2:$C$9</c:f>
              <c:numCache>
                <c:formatCode>0.00%</c:formatCode>
                <c:ptCount val="8"/>
                <c:pt idx="0">
                  <c:v>3.1499999999999972E-2</c:v>
                </c:pt>
                <c:pt idx="1">
                  <c:v>4.9099999999999921E-2</c:v>
                </c:pt>
                <c:pt idx="2">
                  <c:v>4.3399999999999994E-2</c:v>
                </c:pt>
                <c:pt idx="3">
                  <c:v>4.7000000000000042E-2</c:v>
                </c:pt>
                <c:pt idx="4">
                  <c:v>4.6399999999999997E-2</c:v>
                </c:pt>
                <c:pt idx="5">
                  <c:v>4.5100000000000029E-2</c:v>
                </c:pt>
                <c:pt idx="6">
                  <c:v>4.2000000000000037E-2</c:v>
                </c:pt>
                <c:pt idx="7">
                  <c:v>4.2499999999999982E-2</c:v>
                </c:pt>
              </c:numCache>
            </c:numRef>
          </c:val>
          <c:extLst>
            <c:ext xmlns:c16="http://schemas.microsoft.com/office/drawing/2014/chart" uri="{C3380CC4-5D6E-409C-BE32-E72D297353CC}">
              <c16:uniqueId val="{00000000-6D62-494D-B7A9-814A4B5AA564}"/>
            </c:ext>
          </c:extLst>
        </c:ser>
        <c:ser>
          <c:idx val="0"/>
          <c:order val="1"/>
          <c:tx>
            <c:strRef>
              <c:f>Sheet1!$B$1</c:f>
              <c:strCache>
                <c:ptCount val="1"/>
                <c:pt idx="0">
                  <c:v>Suspension Polymerization</c:v>
                </c:pt>
              </c:strCache>
            </c:strRef>
          </c:tx>
          <c:spPr>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Sheet1!$B$2:$B$9</c:f>
              <c:numCache>
                <c:formatCode>0.00%</c:formatCode>
                <c:ptCount val="8"/>
                <c:pt idx="0">
                  <c:v>0.96850000000000003</c:v>
                </c:pt>
                <c:pt idx="1">
                  <c:v>0.95090000000000008</c:v>
                </c:pt>
                <c:pt idx="2">
                  <c:v>0.95660000000000001</c:v>
                </c:pt>
                <c:pt idx="3">
                  <c:v>0.95299999999999996</c:v>
                </c:pt>
                <c:pt idx="4">
                  <c:v>0.9536</c:v>
                </c:pt>
                <c:pt idx="5">
                  <c:v>0.95489999999999997</c:v>
                </c:pt>
                <c:pt idx="6">
                  <c:v>0.95799999999999996</c:v>
                </c:pt>
                <c:pt idx="7">
                  <c:v>0.95750000000000002</c:v>
                </c:pt>
              </c:numCache>
            </c:numRef>
          </c:val>
          <c:extLst>
            <c:ext xmlns:c16="http://schemas.microsoft.com/office/drawing/2014/chart" uri="{C3380CC4-5D6E-409C-BE32-E72D297353CC}">
              <c16:uniqueId val="{00000001-6D62-494D-B7A9-814A4B5AA564}"/>
            </c:ext>
          </c:extLst>
        </c:ser>
        <c:dLbls>
          <c:showLegendKey val="0"/>
          <c:showVal val="0"/>
          <c:showCatName val="0"/>
          <c:showSerName val="0"/>
          <c:showPercent val="0"/>
          <c:showBubbleSize val="0"/>
        </c:dLbls>
        <c:gapWidth val="150"/>
        <c:overlap val="100"/>
        <c:axId val="320478632"/>
        <c:axId val="567177752"/>
      </c:barChart>
      <c:catAx>
        <c:axId val="32047863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567177752"/>
        <c:crosses val="autoZero"/>
        <c:auto val="0"/>
        <c:lblAlgn val="ctr"/>
        <c:lblOffset val="100"/>
        <c:noMultiLvlLbl val="0"/>
      </c:catAx>
      <c:valAx>
        <c:axId val="567177752"/>
        <c:scaling>
          <c:orientation val="minMax"/>
        </c:scaling>
        <c:delete val="1"/>
        <c:axPos val="l"/>
        <c:numFmt formatCode="0.00%" sourceLinked="1"/>
        <c:majorTickMark val="none"/>
        <c:minorTickMark val="none"/>
        <c:tickLblPos val="nextTo"/>
        <c:crossAx val="3204786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18987082059606"/>
          <c:y val="0"/>
          <c:w val="0.85981012917940391"/>
          <c:h val="0.56094309346336801"/>
        </c:manualLayout>
      </c:layout>
      <c:barChart>
        <c:barDir val="col"/>
        <c:grouping val="stacked"/>
        <c:varyColors val="0"/>
        <c:ser>
          <c:idx val="1"/>
          <c:order val="0"/>
          <c:tx>
            <c:strRef>
              <c:f>Sheet1!$F$1</c:f>
              <c:strCache>
                <c:ptCount val="1"/>
                <c:pt idx="0">
                  <c:v>South America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2021E</c:v>
                </c:pt>
                <c:pt idx="4">
                  <c:v>2022F</c:v>
                </c:pt>
                <c:pt idx="5">
                  <c:v>2025F</c:v>
                </c:pt>
                <c:pt idx="6">
                  <c:v>2030F</c:v>
                </c:pt>
                <c:pt idx="7">
                  <c:v>2035F</c:v>
                </c:pt>
                <c:pt idx="8">
                  <c:v>2040F</c:v>
                </c:pt>
              </c:strCache>
            </c:strRef>
          </c:cat>
          <c:val>
            <c:numRef>
              <c:f>Sheet1!$F$2:$F$10</c:f>
              <c:numCache>
                <c:formatCode>0.00%</c:formatCode>
                <c:ptCount val="9"/>
                <c:pt idx="0">
                  <c:v>4.3899999999999939E-2</c:v>
                </c:pt>
                <c:pt idx="1">
                  <c:v>6.1900000000000066E-2</c:v>
                </c:pt>
                <c:pt idx="2">
                  <c:v>4.5499999999999985E-2</c:v>
                </c:pt>
                <c:pt idx="3">
                  <c:v>3.71999999999999E-2</c:v>
                </c:pt>
                <c:pt idx="4">
                  <c:v>3.3299999999999996E-2</c:v>
                </c:pt>
                <c:pt idx="5">
                  <c:v>3.5600000000000076E-2</c:v>
                </c:pt>
                <c:pt idx="6">
                  <c:v>4.0699999999999958E-2</c:v>
                </c:pt>
                <c:pt idx="7">
                  <c:v>3.3000000000000029E-2</c:v>
                </c:pt>
                <c:pt idx="8">
                  <c:v>4.1999999999999926E-2</c:v>
                </c:pt>
              </c:numCache>
            </c:numRef>
          </c:val>
          <c:extLst>
            <c:ext xmlns:c16="http://schemas.microsoft.com/office/drawing/2014/chart" uri="{C3380CC4-5D6E-409C-BE32-E72D297353CC}">
              <c16:uniqueId val="{00000000-9C20-41FD-A536-CDEE4753D881}"/>
            </c:ext>
          </c:extLst>
        </c:ser>
        <c:ser>
          <c:idx val="2"/>
          <c:order val="1"/>
          <c:tx>
            <c:strRef>
              <c:f>Sheet1!$E$1</c:f>
              <c:strCache>
                <c:ptCount val="1"/>
                <c:pt idx="0">
                  <c:v>Middle East &amp; Africa</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2021E</c:v>
                </c:pt>
                <c:pt idx="4">
                  <c:v>2022F</c:v>
                </c:pt>
                <c:pt idx="5">
                  <c:v>2025F</c:v>
                </c:pt>
                <c:pt idx="6">
                  <c:v>2030F</c:v>
                </c:pt>
                <c:pt idx="7">
                  <c:v>2035F</c:v>
                </c:pt>
                <c:pt idx="8">
                  <c:v>2040F</c:v>
                </c:pt>
              </c:strCache>
            </c:strRef>
          </c:cat>
          <c:val>
            <c:numRef>
              <c:f>Sheet1!$E$2:$E$10</c:f>
              <c:numCache>
                <c:formatCode>0.00%</c:formatCode>
                <c:ptCount val="9"/>
                <c:pt idx="0">
                  <c:v>6.1499999999999999E-2</c:v>
                </c:pt>
                <c:pt idx="1">
                  <c:v>5.7200000000000001E-2</c:v>
                </c:pt>
                <c:pt idx="2">
                  <c:v>6.8199999999999997E-2</c:v>
                </c:pt>
                <c:pt idx="3">
                  <c:v>6.9099999999999995E-2</c:v>
                </c:pt>
                <c:pt idx="4">
                  <c:v>6.7199999999999996E-2</c:v>
                </c:pt>
                <c:pt idx="5">
                  <c:v>6.9099999999999995E-2</c:v>
                </c:pt>
                <c:pt idx="6">
                  <c:v>6.1199999999999997E-2</c:v>
                </c:pt>
                <c:pt idx="7">
                  <c:v>6.5500000000000003E-2</c:v>
                </c:pt>
                <c:pt idx="8">
                  <c:v>6.7100000000000007E-2</c:v>
                </c:pt>
              </c:numCache>
            </c:numRef>
          </c:val>
          <c:extLst>
            <c:ext xmlns:c16="http://schemas.microsoft.com/office/drawing/2014/chart" uri="{C3380CC4-5D6E-409C-BE32-E72D297353CC}">
              <c16:uniqueId val="{00000001-9C20-41FD-A536-CDEE4753D881}"/>
            </c:ext>
          </c:extLst>
        </c:ser>
        <c:ser>
          <c:idx val="4"/>
          <c:order val="2"/>
          <c:tx>
            <c:strRef>
              <c:f>Sheet1!$D$1</c:f>
              <c:strCache>
                <c:ptCount val="1"/>
                <c:pt idx="0">
                  <c:v>North America</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2021E</c:v>
                </c:pt>
                <c:pt idx="4">
                  <c:v>2022F</c:v>
                </c:pt>
                <c:pt idx="5">
                  <c:v>2025F</c:v>
                </c:pt>
                <c:pt idx="6">
                  <c:v>2030F</c:v>
                </c:pt>
                <c:pt idx="7">
                  <c:v>2035F</c:v>
                </c:pt>
                <c:pt idx="8">
                  <c:v>2040F</c:v>
                </c:pt>
              </c:strCache>
            </c:strRef>
          </c:cat>
          <c:val>
            <c:numRef>
              <c:f>Sheet1!$D$2:$D$10</c:f>
              <c:numCache>
                <c:formatCode>0.00%</c:formatCode>
                <c:ptCount val="9"/>
                <c:pt idx="0">
                  <c:v>0.16500000000000001</c:v>
                </c:pt>
                <c:pt idx="1">
                  <c:v>0.17050000000000001</c:v>
                </c:pt>
                <c:pt idx="2">
                  <c:v>0.16039999999999999</c:v>
                </c:pt>
                <c:pt idx="3">
                  <c:v>0.16619999999999999</c:v>
                </c:pt>
                <c:pt idx="4">
                  <c:v>0.17050000000000001</c:v>
                </c:pt>
                <c:pt idx="5">
                  <c:v>0.16930000000000001</c:v>
                </c:pt>
                <c:pt idx="6">
                  <c:v>0.17230000000000001</c:v>
                </c:pt>
                <c:pt idx="7">
                  <c:v>0.16550000000000001</c:v>
                </c:pt>
                <c:pt idx="8">
                  <c:v>0.15529999999999999</c:v>
                </c:pt>
              </c:numCache>
            </c:numRef>
          </c:val>
          <c:extLst>
            <c:ext xmlns:c16="http://schemas.microsoft.com/office/drawing/2014/chart" uri="{C3380CC4-5D6E-409C-BE32-E72D297353CC}">
              <c16:uniqueId val="{00000002-9C20-41FD-A536-CDEE4753D881}"/>
            </c:ext>
          </c:extLst>
        </c:ser>
        <c:ser>
          <c:idx val="0"/>
          <c:order val="3"/>
          <c:tx>
            <c:strRef>
              <c:f>Sheet1!$C$1</c:f>
              <c:strCache>
                <c:ptCount val="1"/>
                <c:pt idx="0">
                  <c:v>Europe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2021E</c:v>
                </c:pt>
                <c:pt idx="4">
                  <c:v>2022F</c:v>
                </c:pt>
                <c:pt idx="5">
                  <c:v>2025F</c:v>
                </c:pt>
                <c:pt idx="6">
                  <c:v>2030F</c:v>
                </c:pt>
                <c:pt idx="7">
                  <c:v>2035F</c:v>
                </c:pt>
                <c:pt idx="8">
                  <c:v>2040F</c:v>
                </c:pt>
              </c:strCache>
            </c:strRef>
          </c:cat>
          <c:val>
            <c:numRef>
              <c:f>Sheet1!$C$2:$C$10</c:f>
              <c:numCache>
                <c:formatCode>0.00%</c:formatCode>
                <c:ptCount val="9"/>
                <c:pt idx="0">
                  <c:v>0.21240000000000001</c:v>
                </c:pt>
                <c:pt idx="1">
                  <c:v>0.2</c:v>
                </c:pt>
                <c:pt idx="2">
                  <c:v>0.19750000000000001</c:v>
                </c:pt>
                <c:pt idx="3">
                  <c:v>0.19700000000000001</c:v>
                </c:pt>
                <c:pt idx="4">
                  <c:v>0.19650000000000001</c:v>
                </c:pt>
                <c:pt idx="5">
                  <c:v>0.188</c:v>
                </c:pt>
                <c:pt idx="6">
                  <c:v>0.17860000000000001</c:v>
                </c:pt>
                <c:pt idx="7">
                  <c:v>0.17549999999999999</c:v>
                </c:pt>
                <c:pt idx="8">
                  <c:v>0.16839999999999999</c:v>
                </c:pt>
              </c:numCache>
            </c:numRef>
          </c:val>
          <c:extLst>
            <c:ext xmlns:c16="http://schemas.microsoft.com/office/drawing/2014/chart" uri="{C3380CC4-5D6E-409C-BE32-E72D297353CC}">
              <c16:uniqueId val="{00000003-9C20-41FD-A536-CDEE4753D881}"/>
            </c:ext>
          </c:extLst>
        </c:ser>
        <c:ser>
          <c:idx val="5"/>
          <c:order val="4"/>
          <c:tx>
            <c:strRef>
              <c:f>Sheet1!$B$1</c:f>
              <c:strCache>
                <c:ptCount val="1"/>
                <c:pt idx="0">
                  <c:v>Asia-Pacific</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2021E</c:v>
                </c:pt>
                <c:pt idx="4">
                  <c:v>2022F</c:v>
                </c:pt>
                <c:pt idx="5">
                  <c:v>2025F</c:v>
                </c:pt>
                <c:pt idx="6">
                  <c:v>2030F</c:v>
                </c:pt>
                <c:pt idx="7">
                  <c:v>2035F</c:v>
                </c:pt>
                <c:pt idx="8">
                  <c:v>2040F</c:v>
                </c:pt>
              </c:strCache>
            </c:strRef>
          </c:cat>
          <c:val>
            <c:numRef>
              <c:f>Sheet1!$B$2:$B$10</c:f>
              <c:numCache>
                <c:formatCode>0.00%</c:formatCode>
                <c:ptCount val="9"/>
                <c:pt idx="0">
                  <c:v>0.51719999999999999</c:v>
                </c:pt>
                <c:pt idx="1">
                  <c:v>0.51039999999999996</c:v>
                </c:pt>
                <c:pt idx="2">
                  <c:v>0.52839999999999998</c:v>
                </c:pt>
                <c:pt idx="3">
                  <c:v>0.53049999999999997</c:v>
                </c:pt>
                <c:pt idx="4">
                  <c:v>0.53249999999999997</c:v>
                </c:pt>
                <c:pt idx="5">
                  <c:v>0.53800000000000003</c:v>
                </c:pt>
                <c:pt idx="6">
                  <c:v>0.54720000000000002</c:v>
                </c:pt>
                <c:pt idx="7">
                  <c:v>0.5605</c:v>
                </c:pt>
                <c:pt idx="8">
                  <c:v>0.56720000000000004</c:v>
                </c:pt>
              </c:numCache>
            </c:numRef>
          </c:val>
          <c:extLst xmlns:c15="http://schemas.microsoft.com/office/drawing/2012/chart">
            <c:ext xmlns:c16="http://schemas.microsoft.com/office/drawing/2014/chart" uri="{C3380CC4-5D6E-409C-BE32-E72D297353CC}">
              <c16:uniqueId val="{00000004-9C20-41FD-A536-CDEE4753D881}"/>
            </c:ext>
          </c:extLst>
        </c:ser>
        <c:dLbls>
          <c:showLegendKey val="0"/>
          <c:showVal val="0"/>
          <c:showCatName val="0"/>
          <c:showSerName val="0"/>
          <c:showPercent val="0"/>
          <c:showBubbleSize val="0"/>
        </c:dLbls>
        <c:gapWidth val="150"/>
        <c:overlap val="100"/>
        <c:axId val="612531512"/>
        <c:axId val="612529944"/>
        <c:extLst/>
      </c:barChart>
      <c:catAx>
        <c:axId val="612531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612529944"/>
        <c:crosses val="autoZero"/>
        <c:auto val="0"/>
        <c:lblAlgn val="ctr"/>
        <c:lblOffset val="100"/>
        <c:noMultiLvlLbl val="0"/>
      </c:catAx>
      <c:valAx>
        <c:axId val="612529944"/>
        <c:scaling>
          <c:orientation val="minMax"/>
        </c:scaling>
        <c:delete val="1"/>
        <c:axPos val="l"/>
        <c:numFmt formatCode="0.00%" sourceLinked="1"/>
        <c:majorTickMark val="none"/>
        <c:minorTickMark val="none"/>
        <c:tickLblPos val="nextTo"/>
        <c:crossAx val="61253151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2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71574458724288"/>
          <c:y val="0"/>
          <c:w val="0.88082179147665263"/>
          <c:h val="0.61104840207679889"/>
        </c:manualLayout>
      </c:layout>
      <c:barChart>
        <c:barDir val="col"/>
        <c:grouping val="stacked"/>
        <c:varyColors val="0"/>
        <c:ser>
          <c:idx val="3"/>
          <c:order val="0"/>
          <c:tx>
            <c:strRef>
              <c:f>Sheet1!$E$1</c:f>
              <c:strCache>
                <c:ptCount val="1"/>
                <c:pt idx="0">
                  <c:v>Others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2021E</c:v>
                </c:pt>
                <c:pt idx="4">
                  <c:v>2022F</c:v>
                </c:pt>
                <c:pt idx="5">
                  <c:v>2025F</c:v>
                </c:pt>
                <c:pt idx="6">
                  <c:v>2030F</c:v>
                </c:pt>
                <c:pt idx="7">
                  <c:v>2035F</c:v>
                </c:pt>
                <c:pt idx="8">
                  <c:v>2040F</c:v>
                </c:pt>
              </c:strCache>
            </c:strRef>
          </c:cat>
          <c:val>
            <c:numRef>
              <c:f>Sheet1!$E$2:$E$10</c:f>
              <c:numCache>
                <c:formatCode>0.00%</c:formatCode>
                <c:ptCount val="9"/>
                <c:pt idx="0">
                  <c:v>4.0000000000000036E-2</c:v>
                </c:pt>
                <c:pt idx="1">
                  <c:v>6.9727953332198389E-2</c:v>
                </c:pt>
                <c:pt idx="2">
                  <c:v>6.4631763859093083E-2</c:v>
                </c:pt>
                <c:pt idx="3">
                  <c:v>6.6074704338211054E-2</c:v>
                </c:pt>
                <c:pt idx="4">
                  <c:v>6.541105822263038E-2</c:v>
                </c:pt>
                <c:pt idx="5">
                  <c:v>6.2916580662001009E-2</c:v>
                </c:pt>
                <c:pt idx="6">
                  <c:v>5.8354340604309551E-2</c:v>
                </c:pt>
                <c:pt idx="7">
                  <c:v>5.6499999999999884E-2</c:v>
                </c:pt>
                <c:pt idx="8">
                  <c:v>6.5599999999999992E-2</c:v>
                </c:pt>
              </c:numCache>
            </c:numRef>
          </c:val>
          <c:extLst>
            <c:ext xmlns:c16="http://schemas.microsoft.com/office/drawing/2014/chart" uri="{C3380CC4-5D6E-409C-BE32-E72D297353CC}">
              <c16:uniqueId val="{00000000-D82F-45CE-AF1A-546DA8AE2B0F}"/>
            </c:ext>
          </c:extLst>
        </c:ser>
        <c:ser>
          <c:idx val="2"/>
          <c:order val="1"/>
          <c:tx>
            <c:strRef>
              <c:f>Sheet1!$D$1</c:f>
              <c:strCache>
                <c:ptCount val="1"/>
                <c:pt idx="0">
                  <c:v>Pharmaceuticals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2021E</c:v>
                </c:pt>
                <c:pt idx="4">
                  <c:v>2022F</c:v>
                </c:pt>
                <c:pt idx="5">
                  <c:v>2025F</c:v>
                </c:pt>
                <c:pt idx="6">
                  <c:v>2030F</c:v>
                </c:pt>
                <c:pt idx="7">
                  <c:v>2035F</c:v>
                </c:pt>
                <c:pt idx="8">
                  <c:v>2040F</c:v>
                </c:pt>
              </c:strCache>
            </c:strRef>
          </c:cat>
          <c:val>
            <c:numRef>
              <c:f>Sheet1!$D$2:$D$10</c:f>
              <c:numCache>
                <c:formatCode>0.00%</c:formatCode>
                <c:ptCount val="9"/>
                <c:pt idx="0">
                  <c:v>0.13109999999999999</c:v>
                </c:pt>
                <c:pt idx="1">
                  <c:v>0.12499182338492164</c:v>
                </c:pt>
                <c:pt idx="2">
                  <c:v>0.13219981895880137</c:v>
                </c:pt>
                <c:pt idx="3">
                  <c:v>0.13301761907696147</c:v>
                </c:pt>
                <c:pt idx="4">
                  <c:v>0.13433103037493063</c:v>
                </c:pt>
                <c:pt idx="5">
                  <c:v>0.13914132069226068</c:v>
                </c:pt>
                <c:pt idx="6">
                  <c:v>0.14574489096498369</c:v>
                </c:pt>
                <c:pt idx="7">
                  <c:v>0.14599999999999999</c:v>
                </c:pt>
                <c:pt idx="8">
                  <c:v>0.1484</c:v>
                </c:pt>
              </c:numCache>
            </c:numRef>
          </c:val>
          <c:extLst>
            <c:ext xmlns:c16="http://schemas.microsoft.com/office/drawing/2014/chart" uri="{C3380CC4-5D6E-409C-BE32-E72D297353CC}">
              <c16:uniqueId val="{00000001-D82F-45CE-AF1A-546DA8AE2B0F}"/>
            </c:ext>
          </c:extLst>
        </c:ser>
        <c:ser>
          <c:idx val="1"/>
          <c:order val="2"/>
          <c:tx>
            <c:strRef>
              <c:f>Sheet1!$C$1</c:f>
              <c:strCache>
                <c:ptCount val="1"/>
                <c:pt idx="0">
                  <c:v>Phenolic Resin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2021E</c:v>
                </c:pt>
                <c:pt idx="4">
                  <c:v>2022F</c:v>
                </c:pt>
                <c:pt idx="5">
                  <c:v>2025F</c:v>
                </c:pt>
                <c:pt idx="6">
                  <c:v>2030F</c:v>
                </c:pt>
                <c:pt idx="7">
                  <c:v>2035F</c:v>
                </c:pt>
                <c:pt idx="8">
                  <c:v>2040F</c:v>
                </c:pt>
              </c:strCache>
            </c:strRef>
          </c:cat>
          <c:val>
            <c:numRef>
              <c:f>Sheet1!$C$2:$C$10</c:f>
              <c:numCache>
                <c:formatCode>0.00%</c:formatCode>
                <c:ptCount val="9"/>
                <c:pt idx="0">
                  <c:v>0.34739999999999999</c:v>
                </c:pt>
                <c:pt idx="1">
                  <c:v>0.33928186586929171</c:v>
                </c:pt>
                <c:pt idx="2">
                  <c:v>0.34587648450988551</c:v>
                </c:pt>
                <c:pt idx="3">
                  <c:v>0.34508008071932822</c:v>
                </c:pt>
                <c:pt idx="4">
                  <c:v>0.34485276392600167</c:v>
                </c:pt>
                <c:pt idx="5">
                  <c:v>0.34445665594698516</c:v>
                </c:pt>
                <c:pt idx="6">
                  <c:v>0.34205024484154323</c:v>
                </c:pt>
                <c:pt idx="7">
                  <c:v>0.34250000000000003</c:v>
                </c:pt>
                <c:pt idx="8">
                  <c:v>0.33810000000000001</c:v>
                </c:pt>
              </c:numCache>
            </c:numRef>
          </c:val>
          <c:extLst>
            <c:ext xmlns:c16="http://schemas.microsoft.com/office/drawing/2014/chart" uri="{C3380CC4-5D6E-409C-BE32-E72D297353CC}">
              <c16:uniqueId val="{00000002-D82F-45CE-AF1A-546DA8AE2B0F}"/>
            </c:ext>
          </c:extLst>
        </c:ser>
        <c:ser>
          <c:idx val="0"/>
          <c:order val="3"/>
          <c:tx>
            <c:strRef>
              <c:f>Sheet1!$B$1</c:f>
              <c:strCache>
                <c:ptCount val="1"/>
                <c:pt idx="0">
                  <c:v>Bisphenol-A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Sheet1!$A$2:$A$10</c:f>
              <c:strCache>
                <c:ptCount val="9"/>
                <c:pt idx="0">
                  <c:v>2010</c:v>
                </c:pt>
                <c:pt idx="1">
                  <c:v>2015</c:v>
                </c:pt>
                <c:pt idx="2">
                  <c:v>2020</c:v>
                </c:pt>
                <c:pt idx="3">
                  <c:v>2021E</c:v>
                </c:pt>
                <c:pt idx="4">
                  <c:v>2022F</c:v>
                </c:pt>
                <c:pt idx="5">
                  <c:v>2025F</c:v>
                </c:pt>
                <c:pt idx="6">
                  <c:v>2030F</c:v>
                </c:pt>
                <c:pt idx="7">
                  <c:v>2035F</c:v>
                </c:pt>
                <c:pt idx="8">
                  <c:v>2040F</c:v>
                </c:pt>
              </c:strCache>
            </c:strRef>
          </c:cat>
          <c:val>
            <c:numRef>
              <c:f>Sheet1!$B$2:$B$10</c:f>
              <c:numCache>
                <c:formatCode>0.00%</c:formatCode>
                <c:ptCount val="9"/>
                <c:pt idx="0">
                  <c:v>0.48149999999999998</c:v>
                </c:pt>
                <c:pt idx="1">
                  <c:v>0.46599835741358825</c:v>
                </c:pt>
                <c:pt idx="2">
                  <c:v>0.45729193267222001</c:v>
                </c:pt>
                <c:pt idx="3">
                  <c:v>0.45582759586549931</c:v>
                </c:pt>
                <c:pt idx="4">
                  <c:v>0.45540514747643729</c:v>
                </c:pt>
                <c:pt idx="5">
                  <c:v>0.45348544269875313</c:v>
                </c:pt>
                <c:pt idx="6">
                  <c:v>0.45385052358916356</c:v>
                </c:pt>
                <c:pt idx="7">
                  <c:v>0.45500000000000002</c:v>
                </c:pt>
                <c:pt idx="8">
                  <c:v>0.44790000000000002</c:v>
                </c:pt>
              </c:numCache>
            </c:numRef>
          </c:val>
          <c:extLst>
            <c:ext xmlns:c16="http://schemas.microsoft.com/office/drawing/2014/chart" uri="{C3380CC4-5D6E-409C-BE32-E72D297353CC}">
              <c16:uniqueId val="{00000003-D82F-45CE-AF1A-546DA8AE2B0F}"/>
            </c:ext>
          </c:extLst>
        </c:ser>
        <c:dLbls>
          <c:showLegendKey val="0"/>
          <c:showVal val="0"/>
          <c:showCatName val="0"/>
          <c:showSerName val="0"/>
          <c:showPercent val="0"/>
          <c:showBubbleSize val="0"/>
        </c:dLbls>
        <c:gapWidth val="150"/>
        <c:overlap val="100"/>
        <c:axId val="740492864"/>
        <c:axId val="740491296"/>
      </c:barChart>
      <c:catAx>
        <c:axId val="7404928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740491296"/>
        <c:crosses val="autoZero"/>
        <c:auto val="0"/>
        <c:lblAlgn val="ctr"/>
        <c:lblOffset val="100"/>
        <c:noMultiLvlLbl val="0"/>
      </c:catAx>
      <c:valAx>
        <c:axId val="740491296"/>
        <c:scaling>
          <c:orientation val="minMax"/>
        </c:scaling>
        <c:delete val="1"/>
        <c:axPos val="l"/>
        <c:numFmt formatCode="0.00%" sourceLinked="1"/>
        <c:majorTickMark val="none"/>
        <c:minorTickMark val="none"/>
        <c:tickLblPos val="nextTo"/>
        <c:crossAx val="7404928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2770098049839276"/>
          <c:w val="1"/>
          <c:h val="0.74221649274060408"/>
        </c:manualLayout>
      </c:layout>
      <c:barChart>
        <c:barDir val="col"/>
        <c:grouping val="clustered"/>
        <c:varyColors val="0"/>
        <c:ser>
          <c:idx val="0"/>
          <c:order val="0"/>
          <c:tx>
            <c:strRef>
              <c:f>Sheet1!$B$1</c:f>
              <c:strCache>
                <c:ptCount val="1"/>
                <c:pt idx="0">
                  <c:v>By Volume (Thousand Tonnes)</c:v>
                </c:pt>
              </c:strCache>
            </c:strRef>
          </c:tx>
          <c:spPr>
            <a:solidFill>
              <a:schemeClr val="accent1">
                <a:lumMod val="50000"/>
              </a:schemeClr>
            </a:solidFill>
            <a:ln>
              <a:noFill/>
            </a:ln>
            <a:effectLst/>
          </c:spPr>
          <c:invertIfNegative val="0"/>
          <c:dPt>
            <c:idx val="7"/>
            <c:invertIfNegative val="0"/>
            <c:bubble3D val="0"/>
            <c:extLst>
              <c:ext xmlns:c16="http://schemas.microsoft.com/office/drawing/2014/chart" uri="{C3380CC4-5D6E-409C-BE32-E72D297353CC}">
                <c16:uniqueId val="{00000001-9A70-426C-95BC-5ADF670BC459}"/>
              </c:ext>
            </c:extLst>
          </c:dPt>
          <c:dPt>
            <c:idx val="8"/>
            <c:invertIfNegative val="0"/>
            <c:bubble3D val="0"/>
            <c:extLst>
              <c:ext xmlns:c16="http://schemas.microsoft.com/office/drawing/2014/chart" uri="{C3380CC4-5D6E-409C-BE32-E72D297353CC}">
                <c16:uniqueId val="{00000003-9A70-426C-95BC-5ADF670BC459}"/>
              </c:ext>
            </c:extLst>
          </c:dPt>
          <c:dLbls>
            <c:dLbl>
              <c:idx val="1"/>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A70-426C-95BC-5ADF670BC459}"/>
                </c:ext>
              </c:extLst>
            </c:dLbl>
            <c:dLbl>
              <c:idx val="3"/>
              <c:layout>
                <c:manualLayout>
                  <c:x val="6.1226034466882739E-3"/>
                  <c:y val="-4.66501689140171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A70-426C-95BC-5ADF670BC459}"/>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Sheet1!$A$2:$A$12</c:f>
              <c:strCache>
                <c:ptCount val="11"/>
                <c:pt idx="0">
                  <c:v>2010</c:v>
                </c:pt>
                <c:pt idx="1">
                  <c:v>2015</c:v>
                </c:pt>
                <c:pt idx="2">
                  <c:v>2017</c:v>
                </c:pt>
                <c:pt idx="3">
                  <c:v>2019</c:v>
                </c:pt>
                <c:pt idx="4">
                  <c:v>2020</c:v>
                </c:pt>
                <c:pt idx="5">
                  <c:v>2021E</c:v>
                </c:pt>
                <c:pt idx="6">
                  <c:v>2022F</c:v>
                </c:pt>
                <c:pt idx="7">
                  <c:v>2025F</c:v>
                </c:pt>
                <c:pt idx="8">
                  <c:v>2030F</c:v>
                </c:pt>
                <c:pt idx="9">
                  <c:v>2035F</c:v>
                </c:pt>
                <c:pt idx="10">
                  <c:v>2040F</c:v>
                </c:pt>
              </c:strCache>
            </c:strRef>
          </c:cat>
          <c:val>
            <c:numRef>
              <c:f>Sheet1!$B$2:$B$12</c:f>
              <c:numCache>
                <c:formatCode>0.0</c:formatCode>
                <c:ptCount val="11"/>
                <c:pt idx="0">
                  <c:v>4973.8969739206259</c:v>
                </c:pt>
                <c:pt idx="1">
                  <c:v>5872.6777892295868</c:v>
                </c:pt>
                <c:pt idx="2">
                  <c:v>6323.5206976538029</c:v>
                </c:pt>
                <c:pt idx="3">
                  <c:v>6931.5926435864531</c:v>
                </c:pt>
                <c:pt idx="4">
                  <c:v>7665.7906107274648</c:v>
                </c:pt>
                <c:pt idx="5">
                  <c:v>8134.9369961039856</c:v>
                </c:pt>
                <c:pt idx="6">
                  <c:v>8587.239493087367</c:v>
                </c:pt>
                <c:pt idx="7">
                  <c:v>10176.476000665223</c:v>
                </c:pt>
                <c:pt idx="8">
                  <c:v>13094.666607679254</c:v>
                </c:pt>
                <c:pt idx="9">
                  <c:v>16563.38382633575</c:v>
                </c:pt>
                <c:pt idx="10">
                  <c:v>20235.025666744925</c:v>
                </c:pt>
              </c:numCache>
            </c:numRef>
          </c:val>
          <c:extLst>
            <c:ext xmlns:c16="http://schemas.microsoft.com/office/drawing/2014/chart" uri="{C3380CC4-5D6E-409C-BE32-E72D297353CC}">
              <c16:uniqueId val="{00000006-9A70-426C-95BC-5ADF670BC459}"/>
            </c:ext>
          </c:extLst>
        </c:ser>
        <c:dLbls>
          <c:showLegendKey val="0"/>
          <c:showVal val="1"/>
          <c:showCatName val="0"/>
          <c:showSerName val="0"/>
          <c:showPercent val="0"/>
          <c:showBubbleSize val="0"/>
        </c:dLbls>
        <c:gapWidth val="181"/>
        <c:axId val="620922440"/>
        <c:axId val="740491688"/>
      </c:barChart>
      <c:catAx>
        <c:axId val="62092244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5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740491688"/>
        <c:crosses val="autoZero"/>
        <c:auto val="1"/>
        <c:lblAlgn val="ctr"/>
        <c:lblOffset val="100"/>
        <c:noMultiLvlLbl val="0"/>
      </c:catAx>
      <c:valAx>
        <c:axId val="740491688"/>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0922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18987082059606"/>
          <c:y val="0"/>
          <c:w val="0.85981012917940391"/>
          <c:h val="0.56094309346336801"/>
        </c:manualLayout>
      </c:layout>
      <c:barChart>
        <c:barDir val="col"/>
        <c:grouping val="stacked"/>
        <c:varyColors val="0"/>
        <c:ser>
          <c:idx val="1"/>
          <c:order val="0"/>
          <c:tx>
            <c:strRef>
              <c:f>Sheet1!$F$1</c:f>
              <c:strCache>
                <c:ptCount val="1"/>
                <c:pt idx="0">
                  <c:v>South America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Sheet1!$A$2:$A$14</c:f>
              <c:strCache>
                <c:ptCount val="9"/>
                <c:pt idx="0">
                  <c:v>2010</c:v>
                </c:pt>
                <c:pt idx="1">
                  <c:v>2015</c:v>
                </c:pt>
                <c:pt idx="2">
                  <c:v>2020</c:v>
                </c:pt>
                <c:pt idx="3">
                  <c:v>2021E</c:v>
                </c:pt>
                <c:pt idx="4">
                  <c:v>2022F</c:v>
                </c:pt>
                <c:pt idx="5">
                  <c:v>2025F</c:v>
                </c:pt>
                <c:pt idx="6">
                  <c:v>2030F</c:v>
                </c:pt>
                <c:pt idx="7">
                  <c:v>2035F</c:v>
                </c:pt>
                <c:pt idx="8">
                  <c:v>2040F</c:v>
                </c:pt>
              </c:strCache>
              <c:extLst/>
            </c:strRef>
          </c:cat>
          <c:val>
            <c:numRef>
              <c:f>Sheet1!$F$2:$F$14</c:f>
              <c:numCache>
                <c:formatCode>0.00%</c:formatCode>
                <c:ptCount val="9"/>
                <c:pt idx="0">
                  <c:v>3.1325538268474486E-2</c:v>
                </c:pt>
                <c:pt idx="1">
                  <c:v>2.9481534232628434E-2</c:v>
                </c:pt>
                <c:pt idx="2">
                  <c:v>2.7592858286386367E-2</c:v>
                </c:pt>
                <c:pt idx="3">
                  <c:v>2.8278947499343593E-2</c:v>
                </c:pt>
                <c:pt idx="4">
                  <c:v>2.771546473428025E-2</c:v>
                </c:pt>
                <c:pt idx="5">
                  <c:v>2.7172781576046329E-2</c:v>
                </c:pt>
                <c:pt idx="6">
                  <c:v>2.7172781576046329E-2</c:v>
                </c:pt>
                <c:pt idx="7">
                  <c:v>2.6482622616067208E-2</c:v>
                </c:pt>
                <c:pt idx="8">
                  <c:v>2.5752931118003086E-2</c:v>
                </c:pt>
              </c:numCache>
              <c:extLst/>
            </c:numRef>
          </c:val>
          <c:extLst>
            <c:ext xmlns:c16="http://schemas.microsoft.com/office/drawing/2014/chart" uri="{C3380CC4-5D6E-409C-BE32-E72D297353CC}">
              <c16:uniqueId val="{00000000-9C20-41FD-A536-CDEE4753D881}"/>
            </c:ext>
          </c:extLst>
        </c:ser>
        <c:ser>
          <c:idx val="2"/>
          <c:order val="1"/>
          <c:tx>
            <c:strRef>
              <c:f>Sheet1!$E$1</c:f>
              <c:strCache>
                <c:ptCount val="1"/>
                <c:pt idx="0">
                  <c:v>Middle East &amp; Africa</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Sheet1!$A$2:$A$14</c:f>
              <c:strCache>
                <c:ptCount val="9"/>
                <c:pt idx="0">
                  <c:v>2010</c:v>
                </c:pt>
                <c:pt idx="1">
                  <c:v>2015</c:v>
                </c:pt>
                <c:pt idx="2">
                  <c:v>2020</c:v>
                </c:pt>
                <c:pt idx="3">
                  <c:v>2021E</c:v>
                </c:pt>
                <c:pt idx="4">
                  <c:v>2022F</c:v>
                </c:pt>
                <c:pt idx="5">
                  <c:v>2025F</c:v>
                </c:pt>
                <c:pt idx="6">
                  <c:v>2030F</c:v>
                </c:pt>
                <c:pt idx="7">
                  <c:v>2035F</c:v>
                </c:pt>
                <c:pt idx="8">
                  <c:v>2040F</c:v>
                </c:pt>
              </c:strCache>
              <c:extLst/>
            </c:strRef>
          </c:cat>
          <c:val>
            <c:numRef>
              <c:f>Sheet1!$E$2:$E$14</c:f>
              <c:numCache>
                <c:formatCode>0.00%</c:formatCode>
                <c:ptCount val="9"/>
                <c:pt idx="0">
                  <c:v>5.7142317480686856E-2</c:v>
                </c:pt>
                <c:pt idx="1">
                  <c:v>5.424893054017562E-2</c:v>
                </c:pt>
                <c:pt idx="2">
                  <c:v>5.1956888992519309E-2</c:v>
                </c:pt>
                <c:pt idx="3">
                  <c:v>5.3248783464146805E-2</c:v>
                </c:pt>
                <c:pt idx="4">
                  <c:v>5.2187754875889295E-2</c:v>
                </c:pt>
                <c:pt idx="5">
                  <c:v>5.1165891598159187E-2</c:v>
                </c:pt>
                <c:pt idx="6">
                  <c:v>5.1165891598159187E-2</c:v>
                </c:pt>
                <c:pt idx="7">
                  <c:v>4.986633386120233E-2</c:v>
                </c:pt>
                <c:pt idx="8">
                  <c:v>4.8492337018605981E-2</c:v>
                </c:pt>
              </c:numCache>
              <c:extLst/>
            </c:numRef>
          </c:val>
          <c:extLst>
            <c:ext xmlns:c16="http://schemas.microsoft.com/office/drawing/2014/chart" uri="{C3380CC4-5D6E-409C-BE32-E72D297353CC}">
              <c16:uniqueId val="{00000001-9C20-41FD-A536-CDEE4753D881}"/>
            </c:ext>
          </c:extLst>
        </c:ser>
        <c:ser>
          <c:idx val="4"/>
          <c:order val="2"/>
          <c:tx>
            <c:strRef>
              <c:f>Sheet1!$D$1</c:f>
              <c:strCache>
                <c:ptCount val="1"/>
                <c:pt idx="0">
                  <c:v>North America</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Sheet1!$A$2:$A$14</c:f>
              <c:strCache>
                <c:ptCount val="9"/>
                <c:pt idx="0">
                  <c:v>2010</c:v>
                </c:pt>
                <c:pt idx="1">
                  <c:v>2015</c:v>
                </c:pt>
                <c:pt idx="2">
                  <c:v>2020</c:v>
                </c:pt>
                <c:pt idx="3">
                  <c:v>2021E</c:v>
                </c:pt>
                <c:pt idx="4">
                  <c:v>2022F</c:v>
                </c:pt>
                <c:pt idx="5">
                  <c:v>2025F</c:v>
                </c:pt>
                <c:pt idx="6">
                  <c:v>2030F</c:v>
                </c:pt>
                <c:pt idx="7">
                  <c:v>2035F</c:v>
                </c:pt>
                <c:pt idx="8">
                  <c:v>2040F</c:v>
                </c:pt>
              </c:strCache>
              <c:extLst/>
            </c:strRef>
          </c:cat>
          <c:val>
            <c:numRef>
              <c:f>Sheet1!$D$2:$D$14</c:f>
              <c:numCache>
                <c:formatCode>0.00%</c:formatCode>
                <c:ptCount val="9"/>
                <c:pt idx="0">
                  <c:v>0.26384281395482884</c:v>
                </c:pt>
                <c:pt idx="1">
                  <c:v>0.2470133816400478</c:v>
                </c:pt>
                <c:pt idx="2">
                  <c:v>0.26687527795725402</c:v>
                </c:pt>
                <c:pt idx="3">
                  <c:v>0.25095827994537823</c:v>
                </c:pt>
                <c:pt idx="4">
                  <c:v>0.24597471623657741</c:v>
                </c:pt>
                <c:pt idx="5">
                  <c:v>0.23780068348086797</c:v>
                </c:pt>
                <c:pt idx="6">
                  <c:v>0.23780068348086797</c:v>
                </c:pt>
                <c:pt idx="7">
                  <c:v>0.23041698915608658</c:v>
                </c:pt>
                <c:pt idx="8">
                  <c:v>0.22413361255305414</c:v>
                </c:pt>
              </c:numCache>
              <c:extLst/>
            </c:numRef>
          </c:val>
          <c:extLst>
            <c:ext xmlns:c16="http://schemas.microsoft.com/office/drawing/2014/chart" uri="{C3380CC4-5D6E-409C-BE32-E72D297353CC}">
              <c16:uniqueId val="{00000002-9C20-41FD-A536-CDEE4753D881}"/>
            </c:ext>
          </c:extLst>
        </c:ser>
        <c:ser>
          <c:idx val="0"/>
          <c:order val="3"/>
          <c:tx>
            <c:strRef>
              <c:f>Sheet1!$C$1</c:f>
              <c:strCache>
                <c:ptCount val="1"/>
                <c:pt idx="0">
                  <c:v>Europe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Sheet1!$A$2:$A$14</c:f>
              <c:strCache>
                <c:ptCount val="9"/>
                <c:pt idx="0">
                  <c:v>2010</c:v>
                </c:pt>
                <c:pt idx="1">
                  <c:v>2015</c:v>
                </c:pt>
                <c:pt idx="2">
                  <c:v>2020</c:v>
                </c:pt>
                <c:pt idx="3">
                  <c:v>2021E</c:v>
                </c:pt>
                <c:pt idx="4">
                  <c:v>2022F</c:v>
                </c:pt>
                <c:pt idx="5">
                  <c:v>2025F</c:v>
                </c:pt>
                <c:pt idx="6">
                  <c:v>2030F</c:v>
                </c:pt>
                <c:pt idx="7">
                  <c:v>2035F</c:v>
                </c:pt>
                <c:pt idx="8">
                  <c:v>2040F</c:v>
                </c:pt>
              </c:strCache>
              <c:extLst/>
            </c:strRef>
          </c:cat>
          <c:val>
            <c:numRef>
              <c:f>Sheet1!$C$2:$C$14</c:f>
              <c:numCache>
                <c:formatCode>0.00%</c:formatCode>
                <c:ptCount val="9"/>
                <c:pt idx="0">
                  <c:v>0.27685334200128425</c:v>
                </c:pt>
                <c:pt idx="1">
                  <c:v>0.25619764712240178</c:v>
                </c:pt>
                <c:pt idx="2">
                  <c:v>0.21017714074277297</c:v>
                </c:pt>
                <c:pt idx="3">
                  <c:v>0.19437324007423881</c:v>
                </c:pt>
                <c:pt idx="4">
                  <c:v>0.19011449929587843</c:v>
                </c:pt>
                <c:pt idx="5">
                  <c:v>0.18698671506488834</c:v>
                </c:pt>
                <c:pt idx="6">
                  <c:v>0.18698671506488834</c:v>
                </c:pt>
                <c:pt idx="7">
                  <c:v>0.18354774239867072</c:v>
                </c:pt>
                <c:pt idx="8">
                  <c:v>0.17953299592439217</c:v>
                </c:pt>
              </c:numCache>
              <c:extLst/>
            </c:numRef>
          </c:val>
          <c:extLst>
            <c:ext xmlns:c16="http://schemas.microsoft.com/office/drawing/2014/chart" uri="{C3380CC4-5D6E-409C-BE32-E72D297353CC}">
              <c16:uniqueId val="{00000003-9C20-41FD-A536-CDEE4753D881}"/>
            </c:ext>
          </c:extLst>
        </c:ser>
        <c:ser>
          <c:idx val="5"/>
          <c:order val="4"/>
          <c:tx>
            <c:strRef>
              <c:f>Sheet1!$B$1</c:f>
              <c:strCache>
                <c:ptCount val="1"/>
                <c:pt idx="0">
                  <c:v>Asia-Pacific</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Sheet1!$A$2:$A$14</c:f>
              <c:strCache>
                <c:ptCount val="9"/>
                <c:pt idx="0">
                  <c:v>2010</c:v>
                </c:pt>
                <c:pt idx="1">
                  <c:v>2015</c:v>
                </c:pt>
                <c:pt idx="2">
                  <c:v>2020</c:v>
                </c:pt>
                <c:pt idx="3">
                  <c:v>2021E</c:v>
                </c:pt>
                <c:pt idx="4">
                  <c:v>2022F</c:v>
                </c:pt>
                <c:pt idx="5">
                  <c:v>2025F</c:v>
                </c:pt>
                <c:pt idx="6">
                  <c:v>2030F</c:v>
                </c:pt>
                <c:pt idx="7">
                  <c:v>2035F</c:v>
                </c:pt>
                <c:pt idx="8">
                  <c:v>2040F</c:v>
                </c:pt>
              </c:strCache>
              <c:extLst/>
            </c:strRef>
          </c:cat>
          <c:val>
            <c:numRef>
              <c:f>Sheet1!$B$2:$B$14</c:f>
              <c:numCache>
                <c:formatCode>0.00%</c:formatCode>
                <c:ptCount val="9"/>
                <c:pt idx="0">
                  <c:v>0.37083598829472553</c:v>
                </c:pt>
                <c:pt idx="1">
                  <c:v>0.41305850646474629</c:v>
                </c:pt>
                <c:pt idx="2">
                  <c:v>0.44339783402106725</c:v>
                </c:pt>
                <c:pt idx="3">
                  <c:v>0.47314074901689263</c:v>
                </c:pt>
                <c:pt idx="4">
                  <c:v>0.48400756485737456</c:v>
                </c:pt>
                <c:pt idx="5">
                  <c:v>0.49687392828003807</c:v>
                </c:pt>
                <c:pt idx="6">
                  <c:v>0.49687392828003807</c:v>
                </c:pt>
                <c:pt idx="7">
                  <c:v>0.50968631196797332</c:v>
                </c:pt>
                <c:pt idx="8">
                  <c:v>0.52208812338594468</c:v>
                </c:pt>
              </c:numCache>
              <c:extLst/>
            </c:numRef>
          </c:val>
          <c:extLst xmlns:c15="http://schemas.microsoft.com/office/drawing/2012/chart">
            <c:ext xmlns:c16="http://schemas.microsoft.com/office/drawing/2014/chart" uri="{C3380CC4-5D6E-409C-BE32-E72D297353CC}">
              <c16:uniqueId val="{00000004-9C20-41FD-A536-CDEE4753D881}"/>
            </c:ext>
          </c:extLst>
        </c:ser>
        <c:dLbls>
          <c:showLegendKey val="0"/>
          <c:showVal val="0"/>
          <c:showCatName val="0"/>
          <c:showSerName val="0"/>
          <c:showPercent val="0"/>
          <c:showBubbleSize val="0"/>
        </c:dLbls>
        <c:gapWidth val="150"/>
        <c:overlap val="100"/>
        <c:axId val="612531512"/>
        <c:axId val="612529944"/>
        <c:extLst/>
      </c:barChart>
      <c:catAx>
        <c:axId val="612531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612529944"/>
        <c:crosses val="autoZero"/>
        <c:auto val="0"/>
        <c:lblAlgn val="ctr"/>
        <c:lblOffset val="100"/>
        <c:noMultiLvlLbl val="0"/>
      </c:catAx>
      <c:valAx>
        <c:axId val="612529944"/>
        <c:scaling>
          <c:orientation val="minMax"/>
        </c:scaling>
        <c:delete val="1"/>
        <c:axPos val="l"/>
        <c:numFmt formatCode="0.00%" sourceLinked="1"/>
        <c:majorTickMark val="none"/>
        <c:minorTickMark val="none"/>
        <c:tickLblPos val="nextTo"/>
        <c:crossAx val="61253151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2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21617409277071"/>
          <c:y val="2.1446240441301719E-2"/>
          <c:w val="0.71816270287480133"/>
          <c:h val="0.78020084091882802"/>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91-44C5-873A-45D6B13DE606}"/>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Total Direct Plant Cost</c:v>
                </c:pt>
                <c:pt idx="1">
                  <c:v>Total indirect Plant Cost</c:v>
                </c:pt>
              </c:strCache>
            </c:strRef>
          </c:cat>
          <c:val>
            <c:numRef>
              <c:f>Sheet1!$B$2:$B$3</c:f>
              <c:numCache>
                <c:formatCode>0</c:formatCode>
                <c:ptCount val="2"/>
                <c:pt idx="0">
                  <c:v>1132.3</c:v>
                </c:pt>
                <c:pt idx="1">
                  <c:v>436</c:v>
                </c:pt>
              </c:numCache>
            </c:numRef>
          </c:val>
          <c:extLst>
            <c:ext xmlns:c16="http://schemas.microsoft.com/office/drawing/2014/chart" uri="{C3380CC4-5D6E-409C-BE32-E72D297353CC}">
              <c16:uniqueId val="{00000002-A391-44C5-873A-45D6B13DE606}"/>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20661523285558E-2"/>
          <c:y val="6.9632465142538957E-2"/>
          <c:w val="0.92789998611093238"/>
          <c:h val="0.59398331253802539"/>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BC-4460-B98B-5E4C0715A077}"/>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Total Fixed Capital Investment</c:v>
                </c:pt>
                <c:pt idx="1">
                  <c:v>Working Capital</c:v>
                </c:pt>
                <c:pt idx="2">
                  <c:v>OSBL facilities</c:v>
                </c:pt>
              </c:strCache>
            </c:strRef>
          </c:cat>
          <c:val>
            <c:numRef>
              <c:f>Sheet1!$B$2:$B$4</c:f>
              <c:numCache>
                <c:formatCode>0</c:formatCode>
                <c:ptCount val="3"/>
                <c:pt idx="0">
                  <c:v>1568</c:v>
                </c:pt>
                <c:pt idx="1">
                  <c:v>42</c:v>
                </c:pt>
                <c:pt idx="2">
                  <c:v>159</c:v>
                </c:pt>
              </c:numCache>
            </c:numRef>
          </c:val>
          <c:extLst>
            <c:ext xmlns:c16="http://schemas.microsoft.com/office/drawing/2014/chart" uri="{C3380CC4-5D6E-409C-BE32-E72D297353CC}">
              <c16:uniqueId val="{00000001-8FBC-4460-B98B-5E4C0715A077}"/>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53729243883"/>
          <c:y val="4.2626221187656577E-3"/>
          <c:w val="0.71816270287480133"/>
          <c:h val="0.85531294554228876"/>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8E5-4AF4-8163-63428D9351D5}"/>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Total Direct Plant Cost</c:v>
                </c:pt>
                <c:pt idx="1">
                  <c:v>Total indirect Plant Cost</c:v>
                </c:pt>
              </c:strCache>
            </c:strRef>
          </c:cat>
          <c:val>
            <c:numRef>
              <c:f>Sheet1!$B$2:$B$3</c:f>
              <c:numCache>
                <c:formatCode>0</c:formatCode>
                <c:ptCount val="2"/>
                <c:pt idx="0">
                  <c:v>1000</c:v>
                </c:pt>
                <c:pt idx="1">
                  <c:v>392</c:v>
                </c:pt>
              </c:numCache>
            </c:numRef>
          </c:val>
          <c:extLst>
            <c:ext xmlns:c16="http://schemas.microsoft.com/office/drawing/2014/chart" uri="{C3380CC4-5D6E-409C-BE32-E72D297353CC}">
              <c16:uniqueId val="{00000001-08E5-4AF4-8163-63428D9351D5}"/>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99977129266566"/>
          <c:y val="2.3052461426014664E-2"/>
          <c:w val="0.82561937510079653"/>
          <c:h val="0.68439878682920863"/>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F8-4E00-B9BD-A431EE445B0F}"/>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Total Fixed Capital Investment</c:v>
                </c:pt>
                <c:pt idx="1">
                  <c:v>Working Capital</c:v>
                </c:pt>
                <c:pt idx="2">
                  <c:v>OSBL facilities</c:v>
                </c:pt>
              </c:strCache>
            </c:strRef>
          </c:cat>
          <c:val>
            <c:numRef>
              <c:f>Sheet1!$B$2:$B$4</c:f>
              <c:numCache>
                <c:formatCode>0</c:formatCode>
                <c:ptCount val="3"/>
                <c:pt idx="0">
                  <c:v>1392</c:v>
                </c:pt>
                <c:pt idx="1">
                  <c:v>37</c:v>
                </c:pt>
                <c:pt idx="2">
                  <c:v>120</c:v>
                </c:pt>
              </c:numCache>
            </c:numRef>
          </c:val>
          <c:extLst>
            <c:ext xmlns:c16="http://schemas.microsoft.com/office/drawing/2014/chart" uri="{C3380CC4-5D6E-409C-BE32-E72D297353CC}">
              <c16:uniqueId val="{00000001-B5F8-4E00-B9BD-A431EE445B0F}"/>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45949042225"/>
          <c:y val="4.2626221187656577E-3"/>
          <c:w val="0.71816270287480133"/>
          <c:h val="0.85531294554228876"/>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42-460F-B783-816225223890}"/>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Total Direct Plant Cost</c:v>
                </c:pt>
                <c:pt idx="1">
                  <c:v>Total indirect Plant Cost</c:v>
                </c:pt>
              </c:strCache>
            </c:strRef>
          </c:cat>
          <c:val>
            <c:numRef>
              <c:f>Sheet1!$B$2:$B$3</c:f>
              <c:numCache>
                <c:formatCode>0</c:formatCode>
                <c:ptCount val="2"/>
                <c:pt idx="0">
                  <c:v>1207</c:v>
                </c:pt>
                <c:pt idx="1">
                  <c:v>464</c:v>
                </c:pt>
              </c:numCache>
            </c:numRef>
          </c:val>
          <c:extLst>
            <c:ext xmlns:c16="http://schemas.microsoft.com/office/drawing/2014/chart" uri="{C3380CC4-5D6E-409C-BE32-E72D297353CC}">
              <c16:uniqueId val="{00000001-E542-460F-B783-816225223890}"/>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52999102838"/>
          <c:y val="2.908498129284745E-3"/>
          <c:w val="0.78654426550972889"/>
          <c:h val="0.84217777062985233"/>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EF-4097-89C7-B041AAD5BCEA}"/>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Total Fixed Capital Investment</c:v>
                </c:pt>
                <c:pt idx="1">
                  <c:v>Working Capital</c:v>
                </c:pt>
                <c:pt idx="2">
                  <c:v>Gantry and OSBL Facilities</c:v>
                </c:pt>
              </c:strCache>
            </c:strRef>
          </c:cat>
          <c:val>
            <c:numRef>
              <c:f>Sheet1!$B$2:$B$4</c:f>
              <c:numCache>
                <c:formatCode>0</c:formatCode>
                <c:ptCount val="3"/>
                <c:pt idx="0">
                  <c:v>1671</c:v>
                </c:pt>
                <c:pt idx="1">
                  <c:v>45</c:v>
                </c:pt>
                <c:pt idx="2">
                  <c:v>222</c:v>
                </c:pt>
              </c:numCache>
            </c:numRef>
          </c:val>
          <c:extLst>
            <c:ext xmlns:c16="http://schemas.microsoft.com/office/drawing/2014/chart" uri="{C3380CC4-5D6E-409C-BE32-E72D297353CC}">
              <c16:uniqueId val="{00000001-24EF-4097-89C7-B041AAD5BCEA}"/>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63481356794265"/>
          <c:y val="0"/>
          <c:w val="0.67365186432057356"/>
          <c:h val="0.5684582450687462"/>
        </c:manualLayout>
      </c:layout>
      <c:barChart>
        <c:barDir val="col"/>
        <c:grouping val="stacked"/>
        <c:varyColors val="0"/>
        <c:ser>
          <c:idx val="5"/>
          <c:order val="0"/>
          <c:tx>
            <c:strRef>
              <c:f>Sheet1!$G$1</c:f>
              <c:strCache>
                <c:ptCount val="1"/>
                <c:pt idx="0">
                  <c:v>Others </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Sheet1!$G$2:$G$9</c:f>
              <c:numCache>
                <c:formatCode>0.00%</c:formatCode>
                <c:ptCount val="8"/>
                <c:pt idx="0">
                  <c:v>0.1361</c:v>
                </c:pt>
                <c:pt idx="1">
                  <c:v>9.9099999999999966E-2</c:v>
                </c:pt>
                <c:pt idx="2">
                  <c:v>7.0000000000000062E-2</c:v>
                </c:pt>
                <c:pt idx="3">
                  <c:v>9.6799999999999997E-2</c:v>
                </c:pt>
                <c:pt idx="4">
                  <c:v>9.3999999999999972E-2</c:v>
                </c:pt>
                <c:pt idx="5">
                  <c:v>8.7199999999999944E-2</c:v>
                </c:pt>
                <c:pt idx="6">
                  <c:v>7.8000000000000069E-2</c:v>
                </c:pt>
                <c:pt idx="7">
                  <c:v>7.8299999999999925E-2</c:v>
                </c:pt>
              </c:numCache>
            </c:numRef>
          </c:val>
          <c:extLst>
            <c:ext xmlns:c16="http://schemas.microsoft.com/office/drawing/2014/chart" uri="{C3380CC4-5D6E-409C-BE32-E72D297353CC}">
              <c16:uniqueId val="{00000000-4578-4572-BE2F-EB5317CAAB4A}"/>
            </c:ext>
          </c:extLst>
        </c:ser>
        <c:ser>
          <c:idx val="3"/>
          <c:order val="1"/>
          <c:tx>
            <c:strRef>
              <c:f>Sheet1!$F$1</c:f>
              <c:strCache>
                <c:ptCount val="1"/>
                <c:pt idx="0">
                  <c:v>Footwear</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Sheet1!$F$2:$F$9</c:f>
              <c:numCache>
                <c:formatCode>0.00%</c:formatCode>
                <c:ptCount val="8"/>
                <c:pt idx="0">
                  <c:v>5.1999999999999998E-3</c:v>
                </c:pt>
                <c:pt idx="1">
                  <c:v>5.7000000000000002E-3</c:v>
                </c:pt>
                <c:pt idx="2">
                  <c:v>6.1999999999999998E-3</c:v>
                </c:pt>
                <c:pt idx="3">
                  <c:v>6.0000000000000001E-3</c:v>
                </c:pt>
                <c:pt idx="4">
                  <c:v>6.4999999999999997E-3</c:v>
                </c:pt>
                <c:pt idx="5">
                  <c:v>8.0000000000000002E-3</c:v>
                </c:pt>
                <c:pt idx="6">
                  <c:v>7.4000000000000003E-3</c:v>
                </c:pt>
                <c:pt idx="7">
                  <c:v>5.0999999999999995E-3</c:v>
                </c:pt>
              </c:numCache>
            </c:numRef>
          </c:val>
          <c:extLst>
            <c:ext xmlns:c16="http://schemas.microsoft.com/office/drawing/2014/chart" uri="{C3380CC4-5D6E-409C-BE32-E72D297353CC}">
              <c16:uniqueId val="{00000001-4578-4572-BE2F-EB5317CAAB4A}"/>
            </c:ext>
          </c:extLst>
        </c:ser>
        <c:ser>
          <c:idx val="2"/>
          <c:order val="2"/>
          <c:tx>
            <c:strRef>
              <c:f>Sheet1!$D$1</c:f>
              <c:strCache>
                <c:ptCount val="1"/>
                <c:pt idx="0">
                  <c:v>Profiles</c:v>
                </c:pt>
              </c:strCache>
            </c:strRef>
          </c:tx>
          <c:spPr>
            <a:solidFill>
              <a:srgbClr val="FF0000"/>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Sheet1!$D$2:$D$9</c:f>
              <c:numCache>
                <c:formatCode>0.00%</c:formatCode>
                <c:ptCount val="8"/>
                <c:pt idx="0">
                  <c:v>3.2300000000000002E-2</c:v>
                </c:pt>
                <c:pt idx="1">
                  <c:v>3.3399999999999999E-2</c:v>
                </c:pt>
                <c:pt idx="2">
                  <c:v>2.98E-2</c:v>
                </c:pt>
                <c:pt idx="3">
                  <c:v>2.8000000000000001E-2</c:v>
                </c:pt>
                <c:pt idx="4">
                  <c:v>2.8299999999999999E-2</c:v>
                </c:pt>
                <c:pt idx="5">
                  <c:v>2.93E-2</c:v>
                </c:pt>
                <c:pt idx="6">
                  <c:v>3.0599999999999999E-2</c:v>
                </c:pt>
                <c:pt idx="7">
                  <c:v>3.3000000000000002E-2</c:v>
                </c:pt>
              </c:numCache>
            </c:numRef>
          </c:val>
          <c:extLst>
            <c:ext xmlns:c16="http://schemas.microsoft.com/office/drawing/2014/chart" uri="{C3380CC4-5D6E-409C-BE32-E72D297353CC}">
              <c16:uniqueId val="{00000002-4578-4572-BE2F-EB5317CAAB4A}"/>
            </c:ext>
          </c:extLst>
        </c:ser>
        <c:ser>
          <c:idx val="1"/>
          <c:order val="3"/>
          <c:tx>
            <c:strRef>
              <c:f>Sheet1!$C$1</c:f>
              <c:strCache>
                <c:ptCount val="1"/>
                <c:pt idx="0">
                  <c:v>Calendering (Films &amp; Sheets)</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1"/>
          <c:cat>
            <c:strRef>
              <c:f>Sheet1!$A$2:$A$9</c:f>
              <c:strCache>
                <c:ptCount val="8"/>
                <c:pt idx="0">
                  <c:v>2010</c:v>
                </c:pt>
                <c:pt idx="1">
                  <c:v>2015</c:v>
                </c:pt>
                <c:pt idx="2">
                  <c:v>2020</c:v>
                </c:pt>
                <c:pt idx="3">
                  <c:v>2021</c:v>
                </c:pt>
                <c:pt idx="4">
                  <c:v>2022E</c:v>
                </c:pt>
                <c:pt idx="5">
                  <c:v>2025F</c:v>
                </c:pt>
                <c:pt idx="6">
                  <c:v>2030F</c:v>
                </c:pt>
                <c:pt idx="7">
                  <c:v>2040F</c:v>
                </c:pt>
              </c:strCache>
            </c:strRef>
          </c:cat>
          <c:val>
            <c:numRef>
              <c:f>Sheet1!$C$2:$C$9</c:f>
              <c:numCache>
                <c:formatCode>0.00%</c:formatCode>
                <c:ptCount val="8"/>
                <c:pt idx="0">
                  <c:v>6.0600000000000001E-2</c:v>
                </c:pt>
                <c:pt idx="1">
                  <c:v>6.25E-2</c:v>
                </c:pt>
                <c:pt idx="2">
                  <c:v>6.0699999999999997E-2</c:v>
                </c:pt>
                <c:pt idx="3">
                  <c:v>5.5800000000000002E-2</c:v>
                </c:pt>
                <c:pt idx="4">
                  <c:v>5.6300000000000003E-2</c:v>
                </c:pt>
                <c:pt idx="5">
                  <c:v>5.7299999999999997E-2</c:v>
                </c:pt>
                <c:pt idx="6">
                  <c:v>5.9400000000000001E-2</c:v>
                </c:pt>
                <c:pt idx="7">
                  <c:v>6.2199999999999998E-2</c:v>
                </c:pt>
              </c:numCache>
            </c:numRef>
          </c:val>
          <c:extLst>
            <c:ext xmlns:c16="http://schemas.microsoft.com/office/drawing/2014/chart" uri="{C3380CC4-5D6E-409C-BE32-E72D297353CC}">
              <c16:uniqueId val="{00000003-4578-4572-BE2F-EB5317CAAB4A}"/>
            </c:ext>
          </c:extLst>
        </c:ser>
        <c:ser>
          <c:idx val="0"/>
          <c:order val="4"/>
          <c:tx>
            <c:strRef>
              <c:f>Sheet1!$E$1</c:f>
              <c:strCache>
                <c:ptCount val="1"/>
                <c:pt idx="0">
                  <c:v>Wires &amp; Cables</c:v>
                </c:pt>
              </c:strCache>
            </c:strRef>
          </c:tx>
          <c:spPr>
            <a:solidFill>
              <a:srgbClr val="002060"/>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Sheet1!$E$2:$E$9</c:f>
              <c:numCache>
                <c:formatCode>0.00%</c:formatCode>
                <c:ptCount val="8"/>
                <c:pt idx="0">
                  <c:v>6.4600000000000005E-2</c:v>
                </c:pt>
                <c:pt idx="1">
                  <c:v>6.7500000000000004E-2</c:v>
                </c:pt>
                <c:pt idx="2">
                  <c:v>8.1000000000000003E-2</c:v>
                </c:pt>
                <c:pt idx="3">
                  <c:v>7.9500000000000001E-2</c:v>
                </c:pt>
                <c:pt idx="4">
                  <c:v>8.0500000000000002E-2</c:v>
                </c:pt>
                <c:pt idx="5">
                  <c:v>8.2199999999999995E-2</c:v>
                </c:pt>
                <c:pt idx="6">
                  <c:v>8.5400000000000004E-2</c:v>
                </c:pt>
                <c:pt idx="7">
                  <c:v>9.1399999999999995E-2</c:v>
                </c:pt>
              </c:numCache>
            </c:numRef>
          </c:val>
          <c:extLst>
            <c:ext xmlns:c16="http://schemas.microsoft.com/office/drawing/2014/chart" uri="{C3380CC4-5D6E-409C-BE32-E72D297353CC}">
              <c16:uniqueId val="{00000004-4578-4572-BE2F-EB5317CAAB4A}"/>
            </c:ext>
          </c:extLst>
        </c:ser>
        <c:ser>
          <c:idx val="4"/>
          <c:order val="5"/>
          <c:tx>
            <c:strRef>
              <c:f>Sheet1!$B$1</c:f>
              <c:strCache>
                <c:ptCount val="1"/>
                <c:pt idx="0">
                  <c:v>Pipes &amp; Fittings</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Sheet1!$B$2:$B$9</c:f>
              <c:numCache>
                <c:formatCode>0.00%</c:formatCode>
                <c:ptCount val="8"/>
                <c:pt idx="0">
                  <c:v>0.70120000000000005</c:v>
                </c:pt>
                <c:pt idx="1">
                  <c:v>0.73180000000000001</c:v>
                </c:pt>
                <c:pt idx="2">
                  <c:v>0.75229999999999997</c:v>
                </c:pt>
                <c:pt idx="3">
                  <c:v>0.7339</c:v>
                </c:pt>
                <c:pt idx="4">
                  <c:v>0.73440000000000005</c:v>
                </c:pt>
                <c:pt idx="5">
                  <c:v>0.73599999999999999</c:v>
                </c:pt>
                <c:pt idx="6">
                  <c:v>0.73919999999999997</c:v>
                </c:pt>
                <c:pt idx="7">
                  <c:v>0.73</c:v>
                </c:pt>
              </c:numCache>
            </c:numRef>
          </c:val>
          <c:extLst>
            <c:ext xmlns:c16="http://schemas.microsoft.com/office/drawing/2014/chart" uri="{C3380CC4-5D6E-409C-BE32-E72D297353CC}">
              <c16:uniqueId val="{00000005-4578-4572-BE2F-EB5317CAAB4A}"/>
            </c:ext>
          </c:extLst>
        </c:ser>
        <c:dLbls>
          <c:showLegendKey val="0"/>
          <c:showVal val="0"/>
          <c:showCatName val="0"/>
          <c:showSerName val="0"/>
          <c:showPercent val="0"/>
          <c:showBubbleSize val="0"/>
        </c:dLbls>
        <c:gapWidth val="150"/>
        <c:overlap val="100"/>
        <c:axId val="567178928"/>
        <c:axId val="567179320"/>
      </c:barChart>
      <c:catAx>
        <c:axId val="5671789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79320"/>
        <c:crosses val="autoZero"/>
        <c:auto val="0"/>
        <c:lblAlgn val="ctr"/>
        <c:lblOffset val="100"/>
        <c:noMultiLvlLbl val="0"/>
      </c:catAx>
      <c:valAx>
        <c:axId val="567179320"/>
        <c:scaling>
          <c:orientation val="minMax"/>
        </c:scaling>
        <c:delete val="1"/>
        <c:axPos val="l"/>
        <c:numFmt formatCode="0.00%" sourceLinked="1"/>
        <c:majorTickMark val="none"/>
        <c:minorTickMark val="none"/>
        <c:tickLblPos val="nextTo"/>
        <c:crossAx val="56717892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5790392479"/>
          <c:y val="2.873015062782144E-2"/>
          <c:w val="0.71816270287480133"/>
          <c:h val="0.78020084091882802"/>
        </c:manualLayout>
      </c:layout>
      <c:barChart>
        <c:barDir val="col"/>
        <c:grouping val="clustered"/>
        <c:varyColors val="0"/>
        <c:ser>
          <c:idx val="0"/>
          <c:order val="0"/>
          <c:tx>
            <c:strRef>
              <c:f>Sheet1!$B$1</c:f>
              <c:strCache>
                <c:ptCount val="1"/>
                <c:pt idx="0">
                  <c:v>Column1</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91-44C5-873A-45D6B13DE606}"/>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Variable</c:v>
                </c:pt>
                <c:pt idx="1">
                  <c:v>Fixed</c:v>
                </c:pt>
              </c:strCache>
            </c:strRef>
          </c:cat>
          <c:val>
            <c:numRef>
              <c:f>Sheet1!$B$2:$B$3</c:f>
              <c:numCache>
                <c:formatCode>0</c:formatCode>
                <c:ptCount val="2"/>
                <c:pt idx="0">
                  <c:v>1624</c:v>
                </c:pt>
                <c:pt idx="1">
                  <c:v>57</c:v>
                </c:pt>
              </c:numCache>
            </c:numRef>
          </c:val>
          <c:extLst>
            <c:ext xmlns:c16="http://schemas.microsoft.com/office/drawing/2014/chart" uri="{C3380CC4-5D6E-409C-BE32-E72D297353CC}">
              <c16:uniqueId val="{00000002-A391-44C5-873A-45D6B13DE606}"/>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681701598246089E-2"/>
          <c:y val="5.1152408567373631E-2"/>
          <c:w val="0.80829049017758103"/>
          <c:h val="0.74507416759713674"/>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BC-4460-B98B-5E4C0715A077}"/>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Raw Materials</c:v>
                </c:pt>
                <c:pt idx="1">
                  <c:v>Cat-Chem</c:v>
                </c:pt>
                <c:pt idx="2">
                  <c:v>Others </c:v>
                </c:pt>
              </c:strCache>
            </c:strRef>
          </c:cat>
          <c:val>
            <c:numRef>
              <c:f>Sheet1!$B$2:$B$4</c:f>
              <c:numCache>
                <c:formatCode>0</c:formatCode>
                <c:ptCount val="3"/>
                <c:pt idx="0">
                  <c:v>1250</c:v>
                </c:pt>
                <c:pt idx="1">
                  <c:v>94</c:v>
                </c:pt>
                <c:pt idx="2">
                  <c:v>280</c:v>
                </c:pt>
              </c:numCache>
            </c:numRef>
          </c:val>
          <c:extLst>
            <c:ext xmlns:c16="http://schemas.microsoft.com/office/drawing/2014/chart" uri="{C3380CC4-5D6E-409C-BE32-E72D297353CC}">
              <c16:uniqueId val="{00000001-8FBC-4460-B98B-5E4C0715A077}"/>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53729243883"/>
          <c:y val="4.2626221187656577E-3"/>
          <c:w val="0.71816270287480133"/>
          <c:h val="0.85531294554228876"/>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8E5-4AF4-8163-63428D9351D5}"/>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Variable</c:v>
                </c:pt>
                <c:pt idx="1">
                  <c:v>Fixed</c:v>
                </c:pt>
              </c:strCache>
            </c:strRef>
          </c:cat>
          <c:val>
            <c:numRef>
              <c:f>Sheet1!$B$2:$B$3</c:f>
              <c:numCache>
                <c:formatCode>0</c:formatCode>
                <c:ptCount val="2"/>
                <c:pt idx="0">
                  <c:v>1308</c:v>
                </c:pt>
                <c:pt idx="1">
                  <c:v>52</c:v>
                </c:pt>
              </c:numCache>
            </c:numRef>
          </c:val>
          <c:extLst>
            <c:ext xmlns:c16="http://schemas.microsoft.com/office/drawing/2014/chart" uri="{C3380CC4-5D6E-409C-BE32-E72D297353CC}">
              <c16:uniqueId val="{00000001-08E5-4AF4-8163-63428D9351D5}"/>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44781870379861"/>
          <c:y val="0"/>
          <c:w val="0.77677548811196195"/>
          <c:h val="0.84217777062985233"/>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5F8-4E00-B9BD-A431EE445B0F}"/>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Raw Material</c:v>
                </c:pt>
                <c:pt idx="1">
                  <c:v>Cat-Chem</c:v>
                </c:pt>
                <c:pt idx="2">
                  <c:v>Others</c:v>
                </c:pt>
              </c:strCache>
            </c:strRef>
          </c:cat>
          <c:val>
            <c:numRef>
              <c:f>Sheet1!$B$2:$B$4</c:f>
              <c:numCache>
                <c:formatCode>0</c:formatCode>
                <c:ptCount val="3"/>
                <c:pt idx="0">
                  <c:v>992</c:v>
                </c:pt>
                <c:pt idx="1">
                  <c:v>76</c:v>
                </c:pt>
                <c:pt idx="2">
                  <c:v>240</c:v>
                </c:pt>
              </c:numCache>
            </c:numRef>
          </c:val>
          <c:extLst>
            <c:ext xmlns:c16="http://schemas.microsoft.com/office/drawing/2014/chart" uri="{C3380CC4-5D6E-409C-BE32-E72D297353CC}">
              <c16:uniqueId val="{00000001-B5F8-4E00-B9BD-A431EE445B0F}"/>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53729243883"/>
          <c:y val="4.2626221187656585E-3"/>
          <c:w val="0.71816270287480133"/>
          <c:h val="0.85531294554228876"/>
        </c:manualLayout>
      </c:layout>
      <c:barChart>
        <c:barDir val="col"/>
        <c:grouping val="clustered"/>
        <c:varyColors val="0"/>
        <c:ser>
          <c:idx val="0"/>
          <c:order val="0"/>
          <c:tx>
            <c:strRef>
              <c:f>Sheet1!$B$1</c:f>
              <c:strCache>
                <c:ptCount val="1"/>
                <c:pt idx="0">
                  <c:v>Total Fixed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542-460F-B783-816225223890}"/>
                </c:ext>
              </c:extLst>
            </c:dLbl>
            <c:spPr>
              <a:solidFill>
                <a:schemeClr val="accent1">
                  <a:lumMod val="20000"/>
                  <a:lumOff val="80000"/>
                </a:schemeClr>
              </a:solid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Variable</c:v>
                </c:pt>
                <c:pt idx="1">
                  <c:v>Fixed</c:v>
                </c:pt>
              </c:strCache>
            </c:strRef>
          </c:cat>
          <c:val>
            <c:numRef>
              <c:f>Sheet1!$B$2:$B$3</c:f>
              <c:numCache>
                <c:formatCode>0</c:formatCode>
                <c:ptCount val="2"/>
                <c:pt idx="0">
                  <c:v>1700</c:v>
                </c:pt>
                <c:pt idx="1">
                  <c:v>56</c:v>
                </c:pt>
              </c:numCache>
            </c:numRef>
          </c:val>
          <c:extLst>
            <c:ext xmlns:c16="http://schemas.microsoft.com/office/drawing/2014/chart" uri="{C3380CC4-5D6E-409C-BE32-E72D297353CC}">
              <c16:uniqueId val="{00000001-E542-460F-B783-816225223890}"/>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19155957120963"/>
          <c:y val="1.7397408330081524E-2"/>
          <c:w val="0.78654426550972889"/>
          <c:h val="0.84217777062985233"/>
        </c:manualLayout>
      </c:layout>
      <c:barChart>
        <c:barDir val="col"/>
        <c:grouping val="clustered"/>
        <c:varyColors val="0"/>
        <c:ser>
          <c:idx val="0"/>
          <c:order val="0"/>
          <c:tx>
            <c:strRef>
              <c:f>Sheet1!$B$1</c:f>
              <c:strCache>
                <c:ptCount val="1"/>
                <c:pt idx="0">
                  <c:v>Total Capital Investment</c:v>
                </c:pt>
              </c:strCache>
            </c:strRef>
          </c:tx>
          <c:spPr>
            <a:solidFill>
              <a:schemeClr val="accent1">
                <a:lumMod val="50000"/>
              </a:schemeClr>
            </a:solidFill>
            <a:ln>
              <a:noFill/>
            </a:ln>
            <a:effectLst/>
            <a:scene3d>
              <a:camera prst="orthographicFront"/>
              <a:lightRig rig="threePt" dir="t">
                <a:rot lat="0" lon="0" rev="1200000"/>
              </a:lightRig>
            </a:scene3d>
            <a:sp3d/>
          </c:spPr>
          <c:invertIfNegative val="0"/>
          <c:dLbls>
            <c:dLbl>
              <c:idx val="0"/>
              <c:layout>
                <c:manualLayout>
                  <c:x val="0"/>
                  <c:y val="9.3300337828034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EF-4097-89C7-B041AAD5BCEA}"/>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Raw Material</c:v>
                </c:pt>
                <c:pt idx="1">
                  <c:v>Cat-Chem</c:v>
                </c:pt>
                <c:pt idx="2">
                  <c:v>Others</c:v>
                </c:pt>
              </c:strCache>
            </c:strRef>
          </c:cat>
          <c:val>
            <c:numRef>
              <c:f>Sheet1!$B$2:$B$4</c:f>
              <c:numCache>
                <c:formatCode>0</c:formatCode>
                <c:ptCount val="3"/>
                <c:pt idx="0">
                  <c:v>1327</c:v>
                </c:pt>
                <c:pt idx="1">
                  <c:v>94</c:v>
                </c:pt>
                <c:pt idx="2">
                  <c:v>279</c:v>
                </c:pt>
              </c:numCache>
            </c:numRef>
          </c:val>
          <c:extLst>
            <c:ext xmlns:c16="http://schemas.microsoft.com/office/drawing/2014/chart" uri="{C3380CC4-5D6E-409C-BE32-E72D297353CC}">
              <c16:uniqueId val="{00000001-24EF-4097-89C7-B041AAD5BCEA}"/>
            </c:ext>
          </c:extLst>
        </c:ser>
        <c:dLbls>
          <c:showLegendKey val="0"/>
          <c:showVal val="1"/>
          <c:showCatName val="0"/>
          <c:showSerName val="0"/>
          <c:showPercent val="0"/>
          <c:showBubbleSize val="0"/>
        </c:dLbls>
        <c:gapWidth val="181"/>
        <c:axId val="567132904"/>
        <c:axId val="569431640"/>
      </c:barChart>
      <c:catAx>
        <c:axId val="567132904"/>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9431640"/>
        <c:crosses val="autoZero"/>
        <c:auto val="1"/>
        <c:lblAlgn val="ctr"/>
        <c:lblOffset val="100"/>
        <c:noMultiLvlLbl val="0"/>
      </c:catAx>
      <c:valAx>
        <c:axId val="569431640"/>
        <c:scaling>
          <c:orientation val="minMax"/>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7132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01247129790606"/>
          <c:w val="1"/>
          <c:h val="0.54296460153821913"/>
        </c:manualLayout>
      </c:layout>
      <c:barChart>
        <c:barDir val="col"/>
        <c:grouping val="clustered"/>
        <c:varyColors val="0"/>
        <c:ser>
          <c:idx val="0"/>
          <c:order val="0"/>
          <c:tx>
            <c:strRef>
              <c:f>Sheet1!$B$1</c:f>
              <c:strCache>
                <c:ptCount val="1"/>
                <c:pt idx="0">
                  <c:v>Option-1</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dLbl>
              <c:idx val="0"/>
              <c:layout>
                <c:manualLayout>
                  <c:x val="5.1242447791208408E-3"/>
                  <c:y val="-2.00933140443829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A5-49BB-AF57-0060389C18F8}"/>
                </c:ext>
              </c:extLst>
            </c:dLbl>
            <c:spPr>
              <a:solidFill>
                <a:schemeClr val="accent1">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2027</c:v>
                </c:pt>
                <c:pt idx="1">
                  <c:v>2030</c:v>
                </c:pt>
                <c:pt idx="2">
                  <c:v>2035</c:v>
                </c:pt>
                <c:pt idx="3">
                  <c:v>2040</c:v>
                </c:pt>
                <c:pt idx="4">
                  <c:v>2045</c:v>
                </c:pt>
              </c:numCache>
            </c:numRef>
          </c:cat>
          <c:val>
            <c:numRef>
              <c:f>Sheet1!$B$2:$B$6</c:f>
              <c:numCache>
                <c:formatCode>0</c:formatCode>
                <c:ptCount val="5"/>
                <c:pt idx="0">
                  <c:v>2035.28</c:v>
                </c:pt>
                <c:pt idx="1">
                  <c:v>2680.0928041001916</c:v>
                </c:pt>
                <c:pt idx="2">
                  <c:v>3557.112409041446</c:v>
                </c:pt>
                <c:pt idx="3">
                  <c:v>4721.1482656203543</c:v>
                </c:pt>
                <c:pt idx="4">
                  <c:v>6266.1383302800223</c:v>
                </c:pt>
              </c:numCache>
            </c:numRef>
          </c:val>
          <c:extLst>
            <c:ext xmlns:c16="http://schemas.microsoft.com/office/drawing/2014/chart" uri="{C3380CC4-5D6E-409C-BE32-E72D297353CC}">
              <c16:uniqueId val="{00000000-A625-4E48-93C9-D786C74D9943}"/>
            </c:ext>
          </c:extLst>
        </c:ser>
        <c:ser>
          <c:idx val="1"/>
          <c:order val="1"/>
          <c:tx>
            <c:strRef>
              <c:f>Sheet1!$C$1</c:f>
              <c:strCache>
                <c:ptCount val="1"/>
                <c:pt idx="0">
                  <c:v>Option-2</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6">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Sheet1!$C$2:$C$6</c:f>
              <c:numCache>
                <c:formatCode>0</c:formatCode>
                <c:ptCount val="5"/>
                <c:pt idx="0">
                  <c:v>1628.23</c:v>
                </c:pt>
                <c:pt idx="1">
                  <c:v>2144.0742432801535</c:v>
                </c:pt>
                <c:pt idx="2">
                  <c:v>2845.6899272331566</c:v>
                </c:pt>
                <c:pt idx="3">
                  <c:v>3776.9186124962835</c:v>
                </c:pt>
                <c:pt idx="4">
                  <c:v>5012.9106642240185</c:v>
                </c:pt>
              </c:numCache>
            </c:numRef>
          </c:val>
          <c:extLst>
            <c:ext xmlns:c16="http://schemas.microsoft.com/office/drawing/2014/chart" uri="{C3380CC4-5D6E-409C-BE32-E72D297353CC}">
              <c16:uniqueId val="{00000001-A625-4E48-93C9-D786C74D9943}"/>
            </c:ext>
          </c:extLst>
        </c:ser>
        <c:ser>
          <c:idx val="2"/>
          <c:order val="2"/>
          <c:tx>
            <c:strRef>
              <c:f>Sheet1!$D$1</c:f>
              <c:strCache>
                <c:ptCount val="1"/>
                <c:pt idx="0">
                  <c:v>Option-3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Sheet1!$D$2:$D$6</c:f>
              <c:numCache>
                <c:formatCode>0</c:formatCode>
                <c:ptCount val="5"/>
                <c:pt idx="0">
                  <c:v>2035.28</c:v>
                </c:pt>
                <c:pt idx="1">
                  <c:v>2680.0928041001916</c:v>
                </c:pt>
                <c:pt idx="2">
                  <c:v>3557.112409041446</c:v>
                </c:pt>
                <c:pt idx="3">
                  <c:v>4721.1482656203543</c:v>
                </c:pt>
                <c:pt idx="4">
                  <c:v>6266.1383302800223</c:v>
                </c:pt>
              </c:numCache>
            </c:numRef>
          </c:val>
          <c:extLst>
            <c:ext xmlns:c16="http://schemas.microsoft.com/office/drawing/2014/chart" uri="{C3380CC4-5D6E-409C-BE32-E72D297353CC}">
              <c16:uniqueId val="{00000003-A625-4E48-93C9-D786C74D9943}"/>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out"/>
        <c:minorTickMark val="none"/>
        <c:tickLblPos val="nextTo"/>
        <c:crossAx val="567131728"/>
        <c:crosses val="autoZero"/>
        <c:crossBetween val="between"/>
      </c:valAx>
      <c:spPr>
        <a:noFill/>
        <a:ln>
          <a:noFill/>
        </a:ln>
        <a:effectLst/>
      </c:spPr>
    </c:plotArea>
    <c:legend>
      <c:legendPos val="b"/>
      <c:layout>
        <c:manualLayout>
          <c:xMode val="edge"/>
          <c:yMode val="edge"/>
          <c:x val="0.13271298547274121"/>
          <c:y val="0.75631188042655573"/>
          <c:w val="0.75311343528128571"/>
          <c:h val="0.1086934605187037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01227257881524"/>
          <c:w val="1"/>
          <c:h val="0.42850593144604904"/>
        </c:manualLayout>
      </c:layout>
      <c:barChart>
        <c:barDir val="col"/>
        <c:grouping val="clustered"/>
        <c:varyColors val="0"/>
        <c:ser>
          <c:idx val="0"/>
          <c:order val="0"/>
          <c:tx>
            <c:strRef>
              <c:f>Sheet1!$B$1</c:f>
              <c:strCache>
                <c:ptCount val="1"/>
                <c:pt idx="0">
                  <c:v>Option-1</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dLbl>
              <c:idx val="0"/>
              <c:layout>
                <c:manualLayout>
                  <c:x val="5.1242447791208408E-3"/>
                  <c:y val="-2.00933140443829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A93-42BD-AFDE-2E90C8856965}"/>
                </c:ext>
              </c:extLst>
            </c:dLbl>
            <c:spPr>
              <a:solidFill>
                <a:schemeClr val="accent1">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2027</c:v>
                </c:pt>
                <c:pt idx="1">
                  <c:v>2030</c:v>
                </c:pt>
                <c:pt idx="2">
                  <c:v>2035</c:v>
                </c:pt>
                <c:pt idx="3">
                  <c:v>2040</c:v>
                </c:pt>
                <c:pt idx="4">
                  <c:v>2045</c:v>
                </c:pt>
              </c:numCache>
            </c:numRef>
          </c:cat>
          <c:val>
            <c:numRef>
              <c:f>Sheet1!$B$2:$B$6</c:f>
              <c:numCache>
                <c:formatCode>0</c:formatCode>
                <c:ptCount val="5"/>
                <c:pt idx="0">
                  <c:v>1516</c:v>
                </c:pt>
                <c:pt idx="1">
                  <c:v>1975</c:v>
                </c:pt>
                <c:pt idx="2">
                  <c:v>2582</c:v>
                </c:pt>
                <c:pt idx="3">
                  <c:v>3379</c:v>
                </c:pt>
                <c:pt idx="4">
                  <c:v>4424</c:v>
                </c:pt>
              </c:numCache>
            </c:numRef>
          </c:val>
          <c:extLst>
            <c:ext xmlns:c16="http://schemas.microsoft.com/office/drawing/2014/chart" uri="{C3380CC4-5D6E-409C-BE32-E72D297353CC}">
              <c16:uniqueId val="{00000001-DA93-42BD-AFDE-2E90C8856965}"/>
            </c:ext>
          </c:extLst>
        </c:ser>
        <c:ser>
          <c:idx val="1"/>
          <c:order val="1"/>
          <c:tx>
            <c:strRef>
              <c:f>Sheet1!$C$1</c:f>
              <c:strCache>
                <c:ptCount val="1"/>
                <c:pt idx="0">
                  <c:v>Option-2</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6">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Sheet1!$C$2:$C$6</c:f>
              <c:numCache>
                <c:formatCode>0</c:formatCode>
                <c:ptCount val="5"/>
                <c:pt idx="0">
                  <c:v>1227</c:v>
                </c:pt>
                <c:pt idx="1">
                  <c:v>1597</c:v>
                </c:pt>
                <c:pt idx="2">
                  <c:v>2086</c:v>
                </c:pt>
                <c:pt idx="3">
                  <c:v>2728</c:v>
                </c:pt>
                <c:pt idx="4">
                  <c:v>3567</c:v>
                </c:pt>
              </c:numCache>
            </c:numRef>
          </c:val>
          <c:extLst>
            <c:ext xmlns:c16="http://schemas.microsoft.com/office/drawing/2014/chart" uri="{C3380CC4-5D6E-409C-BE32-E72D297353CC}">
              <c16:uniqueId val="{00000002-DA93-42BD-AFDE-2E90C8856965}"/>
            </c:ext>
          </c:extLst>
        </c:ser>
        <c:ser>
          <c:idx val="2"/>
          <c:order val="2"/>
          <c:tx>
            <c:strRef>
              <c:f>Sheet1!$D$1</c:f>
              <c:strCache>
                <c:ptCount val="1"/>
                <c:pt idx="0">
                  <c:v>Option-3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Sheet1!$D$2:$D$6</c:f>
              <c:numCache>
                <c:formatCode>0</c:formatCode>
                <c:ptCount val="5"/>
                <c:pt idx="0">
                  <c:v>1582</c:v>
                </c:pt>
                <c:pt idx="1">
                  <c:v>2062</c:v>
                </c:pt>
                <c:pt idx="2">
                  <c:v>2699</c:v>
                </c:pt>
                <c:pt idx="3">
                  <c:v>3534</c:v>
                </c:pt>
                <c:pt idx="4">
                  <c:v>4629</c:v>
                </c:pt>
              </c:numCache>
            </c:numRef>
          </c:val>
          <c:extLst>
            <c:ext xmlns:c16="http://schemas.microsoft.com/office/drawing/2014/chart" uri="{C3380CC4-5D6E-409C-BE32-E72D297353CC}">
              <c16:uniqueId val="{00000003-DA93-42BD-AFDE-2E90C8856965}"/>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out"/>
        <c:minorTickMark val="none"/>
        <c:tickLblPos val="nextTo"/>
        <c:crossAx val="567131728"/>
        <c:crosses val="autoZero"/>
        <c:crossBetween val="between"/>
      </c:valAx>
      <c:spPr>
        <a:noFill/>
        <a:ln>
          <a:noFill/>
        </a:ln>
        <a:effectLst/>
      </c:spPr>
    </c:plotArea>
    <c:legend>
      <c:legendPos val="b"/>
      <c:layout>
        <c:manualLayout>
          <c:xMode val="edge"/>
          <c:yMode val="edge"/>
          <c:x val="0.12532911709076605"/>
          <c:y val="0.66698975651333758"/>
          <c:w val="0.75311343528128571"/>
          <c:h val="0.1086934605187037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01227257881524"/>
          <c:w val="1"/>
          <c:h val="0.42850593144604904"/>
        </c:manualLayout>
      </c:layout>
      <c:barChart>
        <c:barDir val="col"/>
        <c:grouping val="clustered"/>
        <c:varyColors val="0"/>
        <c:ser>
          <c:idx val="0"/>
          <c:order val="0"/>
          <c:tx>
            <c:strRef>
              <c:f>Sheet1!$B$1</c:f>
              <c:strCache>
                <c:ptCount val="1"/>
                <c:pt idx="0">
                  <c:v>Option-1</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dLbl>
              <c:idx val="0"/>
              <c:layout>
                <c:manualLayout>
                  <c:x val="5.1242447791208408E-3"/>
                  <c:y val="-2.00933140443829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1D4-45EC-91BE-313C4E72E9FD}"/>
                </c:ext>
              </c:extLst>
            </c:dLbl>
            <c:spPr>
              <a:solidFill>
                <a:schemeClr val="accent1">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2027</c:v>
                </c:pt>
                <c:pt idx="1">
                  <c:v>2030</c:v>
                </c:pt>
                <c:pt idx="2">
                  <c:v>2035</c:v>
                </c:pt>
                <c:pt idx="3">
                  <c:v>2040</c:v>
                </c:pt>
                <c:pt idx="4">
                  <c:v>2045</c:v>
                </c:pt>
              </c:numCache>
            </c:numRef>
          </c:cat>
          <c:val>
            <c:numRef>
              <c:f>Sheet1!$B$2:$B$6</c:f>
              <c:numCache>
                <c:formatCode>0</c:formatCode>
                <c:ptCount val="5"/>
                <c:pt idx="0">
                  <c:v>519</c:v>
                </c:pt>
                <c:pt idx="1">
                  <c:v>705</c:v>
                </c:pt>
                <c:pt idx="2">
                  <c:v>975</c:v>
                </c:pt>
                <c:pt idx="3">
                  <c:v>1342</c:v>
                </c:pt>
                <c:pt idx="4">
                  <c:v>1842</c:v>
                </c:pt>
              </c:numCache>
            </c:numRef>
          </c:val>
          <c:extLst>
            <c:ext xmlns:c16="http://schemas.microsoft.com/office/drawing/2014/chart" uri="{C3380CC4-5D6E-409C-BE32-E72D297353CC}">
              <c16:uniqueId val="{00000001-71D4-45EC-91BE-313C4E72E9FD}"/>
            </c:ext>
          </c:extLst>
        </c:ser>
        <c:ser>
          <c:idx val="1"/>
          <c:order val="1"/>
          <c:tx>
            <c:strRef>
              <c:f>Sheet1!$C$1</c:f>
              <c:strCache>
                <c:ptCount val="1"/>
                <c:pt idx="0">
                  <c:v>Option-2</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6">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Sheet1!$C$2:$C$6</c:f>
              <c:numCache>
                <c:formatCode>0</c:formatCode>
                <c:ptCount val="5"/>
                <c:pt idx="0">
                  <c:v>402</c:v>
                </c:pt>
                <c:pt idx="1">
                  <c:v>547</c:v>
                </c:pt>
                <c:pt idx="2">
                  <c:v>759</c:v>
                </c:pt>
                <c:pt idx="3">
                  <c:v>1049</c:v>
                </c:pt>
                <c:pt idx="4">
                  <c:v>1444</c:v>
                </c:pt>
              </c:numCache>
            </c:numRef>
          </c:val>
          <c:extLst>
            <c:ext xmlns:c16="http://schemas.microsoft.com/office/drawing/2014/chart" uri="{C3380CC4-5D6E-409C-BE32-E72D297353CC}">
              <c16:uniqueId val="{00000002-71D4-45EC-91BE-313C4E72E9FD}"/>
            </c:ext>
          </c:extLst>
        </c:ser>
        <c:ser>
          <c:idx val="2"/>
          <c:order val="2"/>
          <c:tx>
            <c:strRef>
              <c:f>Sheet1!$D$1</c:f>
              <c:strCache>
                <c:ptCount val="1"/>
                <c:pt idx="0">
                  <c:v>Option-3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Sheet1!$D$2:$D$6</c:f>
              <c:numCache>
                <c:formatCode>0</c:formatCode>
                <c:ptCount val="5"/>
                <c:pt idx="0">
                  <c:v>453</c:v>
                </c:pt>
                <c:pt idx="1">
                  <c:v>618</c:v>
                </c:pt>
                <c:pt idx="2">
                  <c:v>858</c:v>
                </c:pt>
                <c:pt idx="3">
                  <c:v>1187</c:v>
                </c:pt>
                <c:pt idx="4">
                  <c:v>1637</c:v>
                </c:pt>
              </c:numCache>
            </c:numRef>
          </c:val>
          <c:extLst>
            <c:ext xmlns:c16="http://schemas.microsoft.com/office/drawing/2014/chart" uri="{C3380CC4-5D6E-409C-BE32-E72D297353CC}">
              <c16:uniqueId val="{00000003-71D4-45EC-91BE-313C4E72E9FD}"/>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out"/>
        <c:minorTickMark val="none"/>
        <c:tickLblPos val="nextTo"/>
        <c:crossAx val="567131728"/>
        <c:crosses val="autoZero"/>
        <c:crossBetween val="between"/>
      </c:valAx>
      <c:spPr>
        <a:noFill/>
        <a:ln>
          <a:noFill/>
        </a:ln>
        <a:effectLst/>
      </c:spPr>
    </c:plotArea>
    <c:legend>
      <c:legendPos val="b"/>
      <c:layout>
        <c:manualLayout>
          <c:xMode val="edge"/>
          <c:yMode val="edge"/>
          <c:x val="0.12532911709076605"/>
          <c:y val="0.66698975651333758"/>
          <c:w val="0.75311343528128571"/>
          <c:h val="0.1086934605187037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9550831147255243E-2"/>
          <c:w val="1"/>
          <c:h val="0.66152204449328245"/>
        </c:manualLayout>
      </c:layout>
      <c:barChart>
        <c:barDir val="col"/>
        <c:grouping val="clustered"/>
        <c:varyColors val="0"/>
        <c:ser>
          <c:idx val="0"/>
          <c:order val="0"/>
          <c:tx>
            <c:strRef>
              <c:f>Sheet1!$B$1</c:f>
              <c:strCache>
                <c:ptCount val="1"/>
                <c:pt idx="0">
                  <c:v>Option-1</c:v>
                </c:pt>
              </c:strCache>
            </c:strRef>
          </c:tx>
          <c:spPr>
            <a:solidFill>
              <a:schemeClr val="accent1">
                <a:lumMod val="50000"/>
              </a:schemeClr>
            </a:solidFill>
            <a:ln>
              <a:noFill/>
            </a:ln>
            <a:effectLst>
              <a:outerShdw blurRad="57150" dist="19050" dir="5400000" algn="ctr" rotWithShape="0">
                <a:srgbClr val="000000">
                  <a:alpha val="63000"/>
                </a:srgbClr>
              </a:outerShdw>
            </a:effectLst>
          </c:spPr>
          <c:invertIfNegative val="0"/>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Total CAPEX</c:v>
                </c:pt>
                <c:pt idx="1">
                  <c:v>NPV</c:v>
                </c:pt>
                <c:pt idx="2">
                  <c:v>Gross Revenue (4th Year of Operation)</c:v>
                </c:pt>
                <c:pt idx="3">
                  <c:v>OPEX (100% Capacity)</c:v>
                </c:pt>
              </c:strCache>
            </c:strRef>
          </c:cat>
          <c:val>
            <c:numRef>
              <c:f>Sheet1!$B$2:$B$5</c:f>
              <c:numCache>
                <c:formatCode>0</c:formatCode>
                <c:ptCount val="4"/>
                <c:pt idx="0">
                  <c:v>1769</c:v>
                </c:pt>
                <c:pt idx="1">
                  <c:v>6337</c:v>
                </c:pt>
                <c:pt idx="2">
                  <c:v>2680</c:v>
                </c:pt>
                <c:pt idx="3">
                  <c:v>1975</c:v>
                </c:pt>
              </c:numCache>
            </c:numRef>
          </c:val>
          <c:extLst>
            <c:ext xmlns:c16="http://schemas.microsoft.com/office/drawing/2014/chart" uri="{C3380CC4-5D6E-409C-BE32-E72D297353CC}">
              <c16:uniqueId val="{00000002-6273-4659-835D-BB994DC40368}"/>
            </c:ext>
          </c:extLst>
        </c:ser>
        <c:ser>
          <c:idx val="1"/>
          <c:order val="1"/>
          <c:tx>
            <c:strRef>
              <c:f>Sheet1!$C$1</c:f>
              <c:strCache>
                <c:ptCount val="1"/>
                <c:pt idx="0">
                  <c:v>Option-2</c:v>
                </c:pt>
              </c:strCache>
            </c:strRef>
          </c:tx>
          <c:spPr>
            <a:solidFill>
              <a:schemeClr val="accent6">
                <a:lumMod val="75000"/>
              </a:schemeClr>
            </a:solidFill>
            <a:ln>
              <a:noFill/>
            </a:ln>
            <a:effectLst>
              <a:outerShdw blurRad="57150" dist="19050" dir="5400000" algn="ctr" rotWithShape="0">
                <a:srgbClr val="000000">
                  <a:alpha val="63000"/>
                </a:srgbClr>
              </a:outerShdw>
            </a:effectLst>
          </c:spPr>
          <c:invertIfNegative val="0"/>
          <c:dLbls>
            <c:spPr>
              <a:solidFill>
                <a:schemeClr val="accent6">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CAPEX</c:v>
                </c:pt>
                <c:pt idx="1">
                  <c:v>NPV</c:v>
                </c:pt>
                <c:pt idx="2">
                  <c:v>Gross Revenue (4th Year of Operation)</c:v>
                </c:pt>
                <c:pt idx="3">
                  <c:v>OPEX (100% Capacity)</c:v>
                </c:pt>
              </c:strCache>
            </c:strRef>
          </c:cat>
          <c:val>
            <c:numRef>
              <c:f>Sheet1!$C$2:$C$5</c:f>
              <c:numCache>
                <c:formatCode>0</c:formatCode>
                <c:ptCount val="4"/>
                <c:pt idx="0">
                  <c:v>1549</c:v>
                </c:pt>
                <c:pt idx="1">
                  <c:v>4781</c:v>
                </c:pt>
                <c:pt idx="2">
                  <c:v>2144</c:v>
                </c:pt>
                <c:pt idx="3">
                  <c:v>1597</c:v>
                </c:pt>
              </c:numCache>
            </c:numRef>
          </c:val>
          <c:extLst>
            <c:ext xmlns:c16="http://schemas.microsoft.com/office/drawing/2014/chart" uri="{C3380CC4-5D6E-409C-BE32-E72D297353CC}">
              <c16:uniqueId val="{00000003-6273-4659-835D-BB994DC40368}"/>
            </c:ext>
          </c:extLst>
        </c:ser>
        <c:ser>
          <c:idx val="2"/>
          <c:order val="2"/>
          <c:tx>
            <c:strRef>
              <c:f>Sheet1!$D$1</c:f>
              <c:strCache>
                <c:ptCount val="1"/>
                <c:pt idx="0">
                  <c:v>Option-3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5">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CAPEX</c:v>
                </c:pt>
                <c:pt idx="1">
                  <c:v>NPV</c:v>
                </c:pt>
                <c:pt idx="2">
                  <c:v>Gross Revenue (4th Year of Operation)</c:v>
                </c:pt>
                <c:pt idx="3">
                  <c:v>OPEX (100% Capacity)</c:v>
                </c:pt>
              </c:strCache>
            </c:strRef>
          </c:cat>
          <c:val>
            <c:numRef>
              <c:f>Sheet1!$D$2:$D$5</c:f>
              <c:numCache>
                <c:formatCode>0</c:formatCode>
                <c:ptCount val="4"/>
                <c:pt idx="0" formatCode="General">
                  <c:v>1937</c:v>
                </c:pt>
                <c:pt idx="1">
                  <c:v>5235</c:v>
                </c:pt>
                <c:pt idx="2" formatCode="General">
                  <c:v>2680</c:v>
                </c:pt>
                <c:pt idx="3">
                  <c:v>2062</c:v>
                </c:pt>
              </c:numCache>
            </c:numRef>
          </c:val>
          <c:extLst>
            <c:ext xmlns:c16="http://schemas.microsoft.com/office/drawing/2014/chart" uri="{C3380CC4-5D6E-409C-BE32-E72D297353CC}">
              <c16:uniqueId val="{00000000-CE0F-419F-90FF-A023409B99AE}"/>
            </c:ext>
          </c:extLst>
        </c:ser>
        <c:dLbls>
          <c:showLegendKey val="0"/>
          <c:showVal val="1"/>
          <c:showCatName val="0"/>
          <c:showSerName val="0"/>
          <c:showPercent val="0"/>
          <c:showBubbleSize val="0"/>
        </c:dLbls>
        <c:gapWidth val="100"/>
        <c:overlap val="-24"/>
        <c:axId val="620922048"/>
        <c:axId val="620921656"/>
      </c:barChart>
      <c:catAx>
        <c:axId val="6209220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620921656"/>
        <c:crosses val="autoZero"/>
        <c:auto val="1"/>
        <c:lblAlgn val="ctr"/>
        <c:lblOffset val="100"/>
        <c:noMultiLvlLbl val="0"/>
      </c:catAx>
      <c:valAx>
        <c:axId val="620921656"/>
        <c:scaling>
          <c:orientation val="minMax"/>
        </c:scaling>
        <c:delete val="1"/>
        <c:axPos val="l"/>
        <c:numFmt formatCode="0" sourceLinked="1"/>
        <c:majorTickMark val="none"/>
        <c:minorTickMark val="none"/>
        <c:tickLblPos val="nextTo"/>
        <c:crossAx val="620922048"/>
        <c:crosses val="autoZero"/>
        <c:crossBetween val="between"/>
      </c:valAx>
      <c:spPr>
        <a:noFill/>
        <a:ln>
          <a:noFill/>
        </a:ln>
        <a:effectLst/>
      </c:spPr>
    </c:plotArea>
    <c:legend>
      <c:legendPos val="b"/>
      <c:layout>
        <c:manualLayout>
          <c:xMode val="edge"/>
          <c:yMode val="edge"/>
          <c:x val="0.24923153726994826"/>
          <c:y val="0.89812261569082785"/>
          <c:w val="0.4843864976453387"/>
          <c:h val="7.4743233226903294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118494916667215E-2"/>
          <c:y val="0"/>
          <c:w val="0.94088150508333279"/>
          <c:h val="0.60929083235254544"/>
        </c:manualLayout>
      </c:layout>
      <c:barChart>
        <c:barDir val="col"/>
        <c:grouping val="stacked"/>
        <c:varyColors val="0"/>
        <c:ser>
          <c:idx val="0"/>
          <c:order val="0"/>
          <c:tx>
            <c:strRef>
              <c:f>Sheet1!$E$1</c:f>
              <c:strCache>
                <c:ptCount val="1"/>
                <c:pt idx="0">
                  <c:v>East</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Sheet1!$E$2:$E$9</c:f>
              <c:numCache>
                <c:formatCode>0.00%</c:formatCode>
                <c:ptCount val="8"/>
                <c:pt idx="0">
                  <c:v>9.5399999999999999E-2</c:v>
                </c:pt>
                <c:pt idx="1">
                  <c:v>0.1202</c:v>
                </c:pt>
                <c:pt idx="2">
                  <c:v>0.1201</c:v>
                </c:pt>
                <c:pt idx="3">
                  <c:v>0.12559999999999999</c:v>
                </c:pt>
                <c:pt idx="4">
                  <c:v>0.1138</c:v>
                </c:pt>
                <c:pt idx="5">
                  <c:v>0.1066</c:v>
                </c:pt>
                <c:pt idx="6">
                  <c:v>0.1123</c:v>
                </c:pt>
                <c:pt idx="7">
                  <c:v>0.1129</c:v>
                </c:pt>
              </c:numCache>
            </c:numRef>
          </c:val>
          <c:extLst>
            <c:ext xmlns:c16="http://schemas.microsoft.com/office/drawing/2014/chart" uri="{C3380CC4-5D6E-409C-BE32-E72D297353CC}">
              <c16:uniqueId val="{00000000-1F48-4935-934C-81C330B15CFE}"/>
            </c:ext>
          </c:extLst>
        </c:ser>
        <c:ser>
          <c:idx val="1"/>
          <c:order val="1"/>
          <c:tx>
            <c:strRef>
              <c:f>Sheet1!$D$1</c:f>
              <c:strCache>
                <c:ptCount val="1"/>
                <c:pt idx="0">
                  <c:v>North</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Sheet1!$D$2:$D$9</c:f>
              <c:numCache>
                <c:formatCode>0.00%</c:formatCode>
                <c:ptCount val="8"/>
                <c:pt idx="0">
                  <c:v>0.2034</c:v>
                </c:pt>
                <c:pt idx="1">
                  <c:v>0.19719999999999999</c:v>
                </c:pt>
                <c:pt idx="2">
                  <c:v>0.18390000000000001</c:v>
                </c:pt>
                <c:pt idx="3">
                  <c:v>0.18240000000000001</c:v>
                </c:pt>
                <c:pt idx="4">
                  <c:v>0.18559999999999999</c:v>
                </c:pt>
                <c:pt idx="5">
                  <c:v>0.1865</c:v>
                </c:pt>
                <c:pt idx="6">
                  <c:v>0.1822</c:v>
                </c:pt>
                <c:pt idx="7">
                  <c:v>0.1822</c:v>
                </c:pt>
              </c:numCache>
            </c:numRef>
          </c:val>
          <c:extLst>
            <c:ext xmlns:c16="http://schemas.microsoft.com/office/drawing/2014/chart" uri="{C3380CC4-5D6E-409C-BE32-E72D297353CC}">
              <c16:uniqueId val="{00000001-1F48-4935-934C-81C330B15CFE}"/>
            </c:ext>
          </c:extLst>
        </c:ser>
        <c:ser>
          <c:idx val="2"/>
          <c:order val="2"/>
          <c:tx>
            <c:strRef>
              <c:f>Sheet1!$C$1</c:f>
              <c:strCache>
                <c:ptCount val="1"/>
                <c:pt idx="0">
                  <c:v>South</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Sheet1!$C$2:$C$9</c:f>
              <c:numCache>
                <c:formatCode>0.00%</c:formatCode>
                <c:ptCount val="8"/>
                <c:pt idx="0">
                  <c:v>0.27560000000000001</c:v>
                </c:pt>
                <c:pt idx="1">
                  <c:v>0.27060000000000001</c:v>
                </c:pt>
                <c:pt idx="2">
                  <c:v>0.2737</c:v>
                </c:pt>
                <c:pt idx="3">
                  <c:v>0.27110000000000001</c:v>
                </c:pt>
                <c:pt idx="4">
                  <c:v>0.2747</c:v>
                </c:pt>
                <c:pt idx="5">
                  <c:v>0.27639999999999998</c:v>
                </c:pt>
                <c:pt idx="6">
                  <c:v>0.27300000000000002</c:v>
                </c:pt>
                <c:pt idx="7">
                  <c:v>0.27050000000000002</c:v>
                </c:pt>
              </c:numCache>
            </c:numRef>
          </c:val>
          <c:extLst>
            <c:ext xmlns:c16="http://schemas.microsoft.com/office/drawing/2014/chart" uri="{C3380CC4-5D6E-409C-BE32-E72D297353CC}">
              <c16:uniqueId val="{00000002-1F48-4935-934C-81C330B15CFE}"/>
            </c:ext>
          </c:extLst>
        </c:ser>
        <c:ser>
          <c:idx val="3"/>
          <c:order val="3"/>
          <c:tx>
            <c:strRef>
              <c:f>Sheet1!$B$1</c:f>
              <c:strCache>
                <c:ptCount val="1"/>
                <c:pt idx="0">
                  <c:v>West</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cat>
            <c:strRef>
              <c:f>Sheet1!$A$2:$A$9</c:f>
              <c:strCache>
                <c:ptCount val="8"/>
                <c:pt idx="0">
                  <c:v>2010</c:v>
                </c:pt>
                <c:pt idx="1">
                  <c:v>2015</c:v>
                </c:pt>
                <c:pt idx="2">
                  <c:v>2020</c:v>
                </c:pt>
                <c:pt idx="3">
                  <c:v>2021</c:v>
                </c:pt>
                <c:pt idx="4">
                  <c:v>2022E</c:v>
                </c:pt>
                <c:pt idx="5">
                  <c:v>2025F</c:v>
                </c:pt>
                <c:pt idx="6">
                  <c:v>2030F</c:v>
                </c:pt>
                <c:pt idx="7">
                  <c:v>2040F</c:v>
                </c:pt>
              </c:strCache>
            </c:strRef>
          </c:cat>
          <c:val>
            <c:numRef>
              <c:f>Sheet1!$B$2:$B$9</c:f>
              <c:numCache>
                <c:formatCode>0.00%</c:formatCode>
                <c:ptCount val="8"/>
                <c:pt idx="0">
                  <c:v>0.42559999999999998</c:v>
                </c:pt>
                <c:pt idx="1">
                  <c:v>0.41199999999999998</c:v>
                </c:pt>
                <c:pt idx="2">
                  <c:v>0.42230000000000001</c:v>
                </c:pt>
                <c:pt idx="3">
                  <c:v>0.4209</c:v>
                </c:pt>
                <c:pt idx="4">
                  <c:v>0.4259</c:v>
                </c:pt>
                <c:pt idx="5">
                  <c:v>0.43049999999999999</c:v>
                </c:pt>
                <c:pt idx="6">
                  <c:v>0.4325</c:v>
                </c:pt>
                <c:pt idx="7">
                  <c:v>0.43440000000000001</c:v>
                </c:pt>
              </c:numCache>
            </c:numRef>
          </c:val>
          <c:extLst>
            <c:ext xmlns:c16="http://schemas.microsoft.com/office/drawing/2014/chart" uri="{C3380CC4-5D6E-409C-BE32-E72D297353CC}">
              <c16:uniqueId val="{00000003-1F48-4935-934C-81C330B15CFE}"/>
            </c:ext>
          </c:extLst>
        </c:ser>
        <c:dLbls>
          <c:showLegendKey val="0"/>
          <c:showVal val="0"/>
          <c:showCatName val="0"/>
          <c:showSerName val="0"/>
          <c:showPercent val="0"/>
          <c:showBubbleSize val="0"/>
        </c:dLbls>
        <c:gapWidth val="150"/>
        <c:overlap val="100"/>
        <c:axId val="675696776"/>
        <c:axId val="675697168"/>
      </c:barChart>
      <c:catAx>
        <c:axId val="67569677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675697168"/>
        <c:crosses val="autoZero"/>
        <c:auto val="0"/>
        <c:lblAlgn val="ctr"/>
        <c:lblOffset val="100"/>
        <c:noMultiLvlLbl val="0"/>
      </c:catAx>
      <c:valAx>
        <c:axId val="675697168"/>
        <c:scaling>
          <c:orientation val="minMax"/>
        </c:scaling>
        <c:delete val="1"/>
        <c:axPos val="l"/>
        <c:numFmt formatCode="0.00%" sourceLinked="1"/>
        <c:majorTickMark val="none"/>
        <c:minorTickMark val="none"/>
        <c:tickLblPos val="nextTo"/>
        <c:crossAx val="6756967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01248654641388"/>
          <c:w val="1"/>
          <c:h val="0.54296460153821913"/>
        </c:manualLayout>
      </c:layout>
      <c:barChart>
        <c:barDir val="col"/>
        <c:grouping val="clustered"/>
        <c:varyColors val="0"/>
        <c:ser>
          <c:idx val="0"/>
          <c:order val="0"/>
          <c:tx>
            <c:strRef>
              <c:f>Sheet1!$B$1</c:f>
              <c:strCache>
                <c:ptCount val="1"/>
                <c:pt idx="0">
                  <c:v>Option-1 (PVC)</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dLbl>
              <c:idx val="0"/>
              <c:layout>
                <c:manualLayout>
                  <c:x val="5.1242447791208408E-3"/>
                  <c:y val="-2.00933140443829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A5-49BB-AF57-0060389C18F8}"/>
                </c:ext>
              </c:extLst>
            </c:dLbl>
            <c:spPr>
              <a:solidFill>
                <a:schemeClr val="accent1">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2027</c:v>
                </c:pt>
                <c:pt idx="1">
                  <c:v>2030</c:v>
                </c:pt>
                <c:pt idx="2">
                  <c:v>2035</c:v>
                </c:pt>
                <c:pt idx="3">
                  <c:v>2040</c:v>
                </c:pt>
                <c:pt idx="4">
                  <c:v>2045</c:v>
                </c:pt>
              </c:numCache>
            </c:numRef>
          </c:cat>
          <c:val>
            <c:numRef>
              <c:f>Sheet1!$B$2:$B$6</c:f>
              <c:numCache>
                <c:formatCode>0</c:formatCode>
                <c:ptCount val="5"/>
                <c:pt idx="0">
                  <c:v>1831.362974583333</c:v>
                </c:pt>
                <c:pt idx="1">
                  <c:v>3094.3312153271104</c:v>
                </c:pt>
                <c:pt idx="2">
                  <c:v>4093</c:v>
                </c:pt>
                <c:pt idx="3">
                  <c:v>5414</c:v>
                </c:pt>
                <c:pt idx="4">
                  <c:v>7162</c:v>
                </c:pt>
              </c:numCache>
            </c:numRef>
          </c:val>
          <c:extLst>
            <c:ext xmlns:c16="http://schemas.microsoft.com/office/drawing/2014/chart" uri="{C3380CC4-5D6E-409C-BE32-E72D297353CC}">
              <c16:uniqueId val="{00000000-A625-4E48-93C9-D786C74D9943}"/>
            </c:ext>
          </c:extLst>
        </c:ser>
        <c:ser>
          <c:idx val="1"/>
          <c:order val="1"/>
          <c:tx>
            <c:strRef>
              <c:f>Sheet1!$C$1</c:f>
              <c:strCache>
                <c:ptCount val="1"/>
                <c:pt idx="0">
                  <c:v>Option-1 (Phenol)</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6">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Sheet1!$C$2:$C$6</c:f>
              <c:numCache>
                <c:formatCode>0</c:formatCode>
                <c:ptCount val="5"/>
                <c:pt idx="0">
                  <c:v>2035.28</c:v>
                </c:pt>
                <c:pt idx="1">
                  <c:v>2680.0928041001916</c:v>
                </c:pt>
                <c:pt idx="2">
                  <c:v>3557.112409041446</c:v>
                </c:pt>
                <c:pt idx="3">
                  <c:v>4721.1482656203543</c:v>
                </c:pt>
                <c:pt idx="4">
                  <c:v>6631</c:v>
                </c:pt>
              </c:numCache>
            </c:numRef>
          </c:val>
          <c:extLst>
            <c:ext xmlns:c16="http://schemas.microsoft.com/office/drawing/2014/chart" uri="{C3380CC4-5D6E-409C-BE32-E72D297353CC}">
              <c16:uniqueId val="{00000001-A625-4E48-93C9-D786C74D9943}"/>
            </c:ext>
          </c:extLst>
        </c:ser>
        <c:ser>
          <c:idx val="2"/>
          <c:order val="2"/>
          <c:tx>
            <c:strRef>
              <c:f>Sheet1!$D$1</c:f>
              <c:strCache>
                <c:ptCount val="1"/>
                <c:pt idx="0">
                  <c:v>Option-4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Sheet1!$D$2:$D$6</c:f>
              <c:numCache>
                <c:formatCode>0</c:formatCode>
                <c:ptCount val="5"/>
                <c:pt idx="0">
                  <c:v>4461.0919390932513</c:v>
                </c:pt>
                <c:pt idx="1">
                  <c:v>6743.5121296301859</c:v>
                </c:pt>
                <c:pt idx="2">
                  <c:v>8858</c:v>
                </c:pt>
                <c:pt idx="3">
                  <c:v>11640</c:v>
                </c:pt>
                <c:pt idx="4">
                  <c:v>15303.342357712343</c:v>
                </c:pt>
              </c:numCache>
            </c:numRef>
          </c:val>
          <c:extLst>
            <c:ext xmlns:c16="http://schemas.microsoft.com/office/drawing/2014/chart" uri="{C3380CC4-5D6E-409C-BE32-E72D297353CC}">
              <c16:uniqueId val="{00000003-A625-4E48-93C9-D786C74D9943}"/>
            </c:ext>
          </c:extLst>
        </c:ser>
        <c:ser>
          <c:idx val="3"/>
          <c:order val="3"/>
          <c:tx>
            <c:strRef>
              <c:f>Sheet1!$E$1</c:f>
              <c:strCache>
                <c:ptCount val="1"/>
                <c:pt idx="0">
                  <c:v>Option 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Sheet1!$E$2:$E$6</c:f>
              <c:numCache>
                <c:formatCode>0</c:formatCode>
                <c:ptCount val="5"/>
                <c:pt idx="0">
                  <c:v>4087</c:v>
                </c:pt>
                <c:pt idx="1">
                  <c:v>6133</c:v>
                </c:pt>
                <c:pt idx="2">
                  <c:v>8097</c:v>
                </c:pt>
                <c:pt idx="3">
                  <c:v>10693</c:v>
                </c:pt>
                <c:pt idx="4">
                  <c:v>14122</c:v>
                </c:pt>
              </c:numCache>
            </c:numRef>
          </c:val>
          <c:extLst>
            <c:ext xmlns:c16="http://schemas.microsoft.com/office/drawing/2014/chart" uri="{C3380CC4-5D6E-409C-BE32-E72D297353CC}">
              <c16:uniqueId val="{00000000-2D59-4725-AD4A-3780D1ED5360}"/>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out"/>
        <c:minorTickMark val="none"/>
        <c:tickLblPos val="nextTo"/>
        <c:crossAx val="567131728"/>
        <c:crosses val="autoZero"/>
        <c:crossBetween val="between"/>
      </c:valAx>
      <c:spPr>
        <a:noFill/>
        <a:ln>
          <a:noFill/>
        </a:ln>
        <a:effectLst/>
      </c:spPr>
    </c:plotArea>
    <c:legend>
      <c:legendPos val="b"/>
      <c:layout>
        <c:manualLayout>
          <c:xMode val="edge"/>
          <c:yMode val="edge"/>
          <c:x val="0.30092572387181604"/>
          <c:y val="0.75631173534373697"/>
          <c:w val="0.44082209074108936"/>
          <c:h val="0.1223196727048586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01227257881524"/>
          <c:w val="1"/>
          <c:h val="0.42850593144604904"/>
        </c:manualLayout>
      </c:layout>
      <c:barChart>
        <c:barDir val="col"/>
        <c:grouping val="clustered"/>
        <c:varyColors val="0"/>
        <c:ser>
          <c:idx val="0"/>
          <c:order val="0"/>
          <c:tx>
            <c:strRef>
              <c:f>Sheet1!$B$1</c:f>
              <c:strCache>
                <c:ptCount val="1"/>
                <c:pt idx="0">
                  <c:v>Option-1 (PVC)</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dLbl>
              <c:idx val="0"/>
              <c:layout>
                <c:manualLayout>
                  <c:x val="5.1242447791208408E-3"/>
                  <c:y val="-2.00933140443829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A93-42BD-AFDE-2E90C8856965}"/>
                </c:ext>
              </c:extLst>
            </c:dLbl>
            <c:spPr>
              <a:solidFill>
                <a:schemeClr val="accent1">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2027</c:v>
                </c:pt>
                <c:pt idx="1">
                  <c:v>2030</c:v>
                </c:pt>
                <c:pt idx="2">
                  <c:v>2035</c:v>
                </c:pt>
                <c:pt idx="3">
                  <c:v>2040</c:v>
                </c:pt>
                <c:pt idx="4">
                  <c:v>2045</c:v>
                </c:pt>
              </c:numCache>
            </c:numRef>
          </c:cat>
          <c:val>
            <c:numRef>
              <c:f>Sheet1!$B$2:$B$6</c:f>
              <c:numCache>
                <c:formatCode>0</c:formatCode>
                <c:ptCount val="5"/>
                <c:pt idx="0">
                  <c:v>978</c:v>
                </c:pt>
                <c:pt idx="1">
                  <c:v>1481</c:v>
                </c:pt>
                <c:pt idx="2">
                  <c:v>1940</c:v>
                </c:pt>
                <c:pt idx="3">
                  <c:v>2521</c:v>
                </c:pt>
                <c:pt idx="4">
                  <c:v>3286</c:v>
                </c:pt>
              </c:numCache>
            </c:numRef>
          </c:val>
          <c:extLst>
            <c:ext xmlns:c16="http://schemas.microsoft.com/office/drawing/2014/chart" uri="{C3380CC4-5D6E-409C-BE32-E72D297353CC}">
              <c16:uniqueId val="{00000001-DA93-42BD-AFDE-2E90C8856965}"/>
            </c:ext>
          </c:extLst>
        </c:ser>
        <c:ser>
          <c:idx val="1"/>
          <c:order val="1"/>
          <c:tx>
            <c:strRef>
              <c:f>Sheet1!$C$1</c:f>
              <c:strCache>
                <c:ptCount val="1"/>
                <c:pt idx="0">
                  <c:v>Option-1 (Phenol)</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6">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Sheet1!$C$2:$C$6</c:f>
              <c:numCache>
                <c:formatCode>0</c:formatCode>
                <c:ptCount val="5"/>
                <c:pt idx="0">
                  <c:v>1516</c:v>
                </c:pt>
                <c:pt idx="1">
                  <c:v>1975</c:v>
                </c:pt>
                <c:pt idx="2">
                  <c:v>2582</c:v>
                </c:pt>
                <c:pt idx="3">
                  <c:v>3379</c:v>
                </c:pt>
                <c:pt idx="4">
                  <c:v>4424</c:v>
                </c:pt>
              </c:numCache>
            </c:numRef>
          </c:val>
          <c:extLst>
            <c:ext xmlns:c16="http://schemas.microsoft.com/office/drawing/2014/chart" uri="{C3380CC4-5D6E-409C-BE32-E72D297353CC}">
              <c16:uniqueId val="{00000002-DA93-42BD-AFDE-2E90C8856965}"/>
            </c:ext>
          </c:extLst>
        </c:ser>
        <c:ser>
          <c:idx val="2"/>
          <c:order val="2"/>
          <c:tx>
            <c:strRef>
              <c:f>Sheet1!$D$1</c:f>
              <c:strCache>
                <c:ptCount val="1"/>
                <c:pt idx="0">
                  <c:v>Option-4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Sheet1!$D$2:$D$6</c:f>
              <c:numCache>
                <c:formatCode>0</c:formatCode>
                <c:ptCount val="5"/>
                <c:pt idx="0">
                  <c:v>2622</c:v>
                </c:pt>
                <c:pt idx="1">
                  <c:v>3631</c:v>
                </c:pt>
                <c:pt idx="2">
                  <c:v>4754</c:v>
                </c:pt>
                <c:pt idx="3">
                  <c:v>6207</c:v>
                </c:pt>
                <c:pt idx="4">
                  <c:v>8115</c:v>
                </c:pt>
              </c:numCache>
            </c:numRef>
          </c:val>
          <c:extLst>
            <c:ext xmlns:c16="http://schemas.microsoft.com/office/drawing/2014/chart" uri="{C3380CC4-5D6E-409C-BE32-E72D297353CC}">
              <c16:uniqueId val="{00000003-DA93-42BD-AFDE-2E90C8856965}"/>
            </c:ext>
          </c:extLst>
        </c:ser>
        <c:ser>
          <c:idx val="3"/>
          <c:order val="3"/>
          <c:tx>
            <c:strRef>
              <c:f>Sheet1!$E$1</c:f>
              <c:strCache>
                <c:ptCount val="1"/>
                <c:pt idx="0">
                  <c:v>Option-5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Sheet1!$E$2:$E$6</c:f>
              <c:numCache>
                <c:formatCode>0</c:formatCode>
                <c:ptCount val="5"/>
                <c:pt idx="0">
                  <c:v>2622</c:v>
                </c:pt>
                <c:pt idx="1">
                  <c:v>3631</c:v>
                </c:pt>
                <c:pt idx="2">
                  <c:v>4754</c:v>
                </c:pt>
                <c:pt idx="3">
                  <c:v>6207</c:v>
                </c:pt>
                <c:pt idx="4">
                  <c:v>8115</c:v>
                </c:pt>
              </c:numCache>
            </c:numRef>
          </c:val>
          <c:extLst>
            <c:ext xmlns:c16="http://schemas.microsoft.com/office/drawing/2014/chart" uri="{C3380CC4-5D6E-409C-BE32-E72D297353CC}">
              <c16:uniqueId val="{00000000-CDC7-4A5C-9D83-12B5BC00C1E6}"/>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out"/>
        <c:minorTickMark val="none"/>
        <c:tickLblPos val="nextTo"/>
        <c:crossAx val="567131728"/>
        <c:crosses val="autoZero"/>
        <c:crossBetween val="between"/>
      </c:valAx>
      <c:spPr>
        <a:noFill/>
        <a:ln>
          <a:noFill/>
        </a:ln>
        <a:effectLst/>
      </c:spPr>
    </c:plotArea>
    <c:legend>
      <c:legendPos val="b"/>
      <c:layout>
        <c:manualLayout>
          <c:xMode val="edge"/>
          <c:yMode val="edge"/>
          <c:x val="0.28940552737534025"/>
          <c:y val="0.68970974711330379"/>
          <c:w val="0.44173209420001441"/>
          <c:h val="0.1292270279328076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01227257881524"/>
          <c:w val="1"/>
          <c:h val="0.42850593144604904"/>
        </c:manualLayout>
      </c:layout>
      <c:barChart>
        <c:barDir val="col"/>
        <c:grouping val="clustered"/>
        <c:varyColors val="0"/>
        <c:ser>
          <c:idx val="0"/>
          <c:order val="0"/>
          <c:tx>
            <c:strRef>
              <c:f>Sheet1!$B$1</c:f>
              <c:strCache>
                <c:ptCount val="1"/>
                <c:pt idx="0">
                  <c:v>Option-1 (PVC)</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dLbl>
              <c:idx val="0"/>
              <c:layout>
                <c:manualLayout>
                  <c:x val="5.1242447791208408E-3"/>
                  <c:y val="-2.00933140443829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1D4-45EC-91BE-313C4E72E9FD}"/>
                </c:ext>
              </c:extLst>
            </c:dLbl>
            <c:spPr>
              <a:solidFill>
                <a:schemeClr val="accent1">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pt idx="0">
                  <c:v>2027</c:v>
                </c:pt>
                <c:pt idx="1">
                  <c:v>2030</c:v>
                </c:pt>
                <c:pt idx="2">
                  <c:v>2035</c:v>
                </c:pt>
                <c:pt idx="3">
                  <c:v>2040</c:v>
                </c:pt>
                <c:pt idx="4">
                  <c:v>2045</c:v>
                </c:pt>
              </c:numCache>
            </c:numRef>
          </c:cat>
          <c:val>
            <c:numRef>
              <c:f>Sheet1!$B$2:$B$6</c:f>
              <c:numCache>
                <c:formatCode>0</c:formatCode>
                <c:ptCount val="5"/>
                <c:pt idx="0">
                  <c:v>853</c:v>
                </c:pt>
                <c:pt idx="1">
                  <c:v>1614</c:v>
                </c:pt>
                <c:pt idx="2">
                  <c:v>2153</c:v>
                </c:pt>
                <c:pt idx="3">
                  <c:v>2893</c:v>
                </c:pt>
                <c:pt idx="4">
                  <c:v>3875</c:v>
                </c:pt>
              </c:numCache>
            </c:numRef>
          </c:val>
          <c:extLst>
            <c:ext xmlns:c16="http://schemas.microsoft.com/office/drawing/2014/chart" uri="{C3380CC4-5D6E-409C-BE32-E72D297353CC}">
              <c16:uniqueId val="{00000001-71D4-45EC-91BE-313C4E72E9FD}"/>
            </c:ext>
          </c:extLst>
        </c:ser>
        <c:ser>
          <c:idx val="1"/>
          <c:order val="1"/>
          <c:tx>
            <c:strRef>
              <c:f>Sheet1!$C$1</c:f>
              <c:strCache>
                <c:ptCount val="1"/>
                <c:pt idx="0">
                  <c:v>Option-1 (Phenol)</c:v>
                </c:pt>
              </c:strCache>
            </c:strRef>
          </c:tx>
          <c:spPr>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6">
                  <a:lumMod val="20000"/>
                  <a:lumOff val="80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Sheet1!$C$2:$C$6</c:f>
              <c:numCache>
                <c:formatCode>0</c:formatCode>
                <c:ptCount val="5"/>
                <c:pt idx="0">
                  <c:v>519</c:v>
                </c:pt>
                <c:pt idx="1">
                  <c:v>705</c:v>
                </c:pt>
                <c:pt idx="2">
                  <c:v>975</c:v>
                </c:pt>
                <c:pt idx="3">
                  <c:v>1342</c:v>
                </c:pt>
                <c:pt idx="4">
                  <c:v>1962</c:v>
                </c:pt>
              </c:numCache>
            </c:numRef>
          </c:val>
          <c:extLst>
            <c:ext xmlns:c16="http://schemas.microsoft.com/office/drawing/2014/chart" uri="{C3380CC4-5D6E-409C-BE32-E72D297353CC}">
              <c16:uniqueId val="{00000002-71D4-45EC-91BE-313C4E72E9FD}"/>
            </c:ext>
          </c:extLst>
        </c:ser>
        <c:ser>
          <c:idx val="2"/>
          <c:order val="2"/>
          <c:tx>
            <c:strRef>
              <c:f>Sheet1!$D$1</c:f>
              <c:strCache>
                <c:ptCount val="1"/>
                <c:pt idx="0">
                  <c:v>Option-4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Sheet1!$D$2:$D$6</c:f>
              <c:numCache>
                <c:formatCode>0</c:formatCode>
                <c:ptCount val="5"/>
                <c:pt idx="0">
                  <c:v>1839</c:v>
                </c:pt>
                <c:pt idx="1">
                  <c:v>3113</c:v>
                </c:pt>
                <c:pt idx="2">
                  <c:v>4104</c:v>
                </c:pt>
                <c:pt idx="3">
                  <c:v>5434</c:v>
                </c:pt>
                <c:pt idx="4">
                  <c:v>7188</c:v>
                </c:pt>
              </c:numCache>
            </c:numRef>
          </c:val>
          <c:extLst>
            <c:ext xmlns:c16="http://schemas.microsoft.com/office/drawing/2014/chart" uri="{C3380CC4-5D6E-409C-BE32-E72D297353CC}">
              <c16:uniqueId val="{00000003-71D4-45EC-91BE-313C4E72E9FD}"/>
            </c:ext>
          </c:extLst>
        </c:ser>
        <c:ser>
          <c:idx val="3"/>
          <c:order val="3"/>
          <c:tx>
            <c:strRef>
              <c:f>Sheet1!$E$1</c:f>
              <c:strCache>
                <c:ptCount val="1"/>
                <c:pt idx="0">
                  <c:v>Option-5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2027</c:v>
                </c:pt>
                <c:pt idx="1">
                  <c:v>2030</c:v>
                </c:pt>
                <c:pt idx="2">
                  <c:v>2035</c:v>
                </c:pt>
                <c:pt idx="3">
                  <c:v>2040</c:v>
                </c:pt>
                <c:pt idx="4">
                  <c:v>2045</c:v>
                </c:pt>
              </c:numCache>
            </c:numRef>
          </c:cat>
          <c:val>
            <c:numRef>
              <c:f>Sheet1!$E$2:$E$6</c:f>
              <c:numCache>
                <c:formatCode>0</c:formatCode>
                <c:ptCount val="5"/>
                <c:pt idx="0">
                  <c:v>1464</c:v>
                </c:pt>
                <c:pt idx="1">
                  <c:v>2501</c:v>
                </c:pt>
                <c:pt idx="2">
                  <c:v>3343</c:v>
                </c:pt>
                <c:pt idx="3">
                  <c:v>4486</c:v>
                </c:pt>
                <c:pt idx="4">
                  <c:v>6007</c:v>
                </c:pt>
              </c:numCache>
            </c:numRef>
          </c:val>
          <c:extLst>
            <c:ext xmlns:c16="http://schemas.microsoft.com/office/drawing/2014/chart" uri="{C3380CC4-5D6E-409C-BE32-E72D297353CC}">
              <c16:uniqueId val="{00000000-F954-4973-8D26-0B9109599633}"/>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out"/>
        <c:minorTickMark val="none"/>
        <c:tickLblPos val="nextTo"/>
        <c:crossAx val="567131728"/>
        <c:crosses val="autoZero"/>
        <c:crossBetween val="between"/>
      </c:valAx>
      <c:spPr>
        <a:noFill/>
        <a:ln>
          <a:noFill/>
        </a:ln>
        <a:effectLst/>
      </c:spPr>
    </c:plotArea>
    <c:legend>
      <c:legendPos val="b"/>
      <c:layout>
        <c:manualLayout>
          <c:xMode val="edge"/>
          <c:yMode val="edge"/>
          <c:x val="0.30457225169075863"/>
          <c:y val="0.66698948129215696"/>
          <c:w val="0.44173209420001441"/>
          <c:h val="0.1292270279328076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00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955104462084917E-2"/>
          <c:w val="1"/>
          <c:h val="0.6738647319207165"/>
        </c:manualLayout>
      </c:layout>
      <c:barChart>
        <c:barDir val="col"/>
        <c:grouping val="clustered"/>
        <c:varyColors val="0"/>
        <c:ser>
          <c:idx val="0"/>
          <c:order val="0"/>
          <c:tx>
            <c:strRef>
              <c:f>Sheet1!$B$1</c:f>
              <c:strCache>
                <c:ptCount val="1"/>
                <c:pt idx="0">
                  <c:v>Option-1 (PVC)</c:v>
                </c:pt>
              </c:strCache>
            </c:strRef>
          </c:tx>
          <c:spPr>
            <a:solidFill>
              <a:schemeClr val="accent1">
                <a:lumMod val="50000"/>
              </a:schemeClr>
            </a:solidFill>
            <a:ln>
              <a:noFill/>
            </a:ln>
            <a:effectLst>
              <a:outerShdw blurRad="57150" dist="19050" dir="5400000" algn="ctr" rotWithShape="0">
                <a:srgbClr val="000000">
                  <a:alpha val="63000"/>
                </a:srgbClr>
              </a:outerShdw>
            </a:effectLst>
          </c:spPr>
          <c:invertIfNegative val="0"/>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Total CAPEX</c:v>
                </c:pt>
                <c:pt idx="1">
                  <c:v>NPV</c:v>
                </c:pt>
                <c:pt idx="2">
                  <c:v>Gross Revenue</c:v>
                </c:pt>
                <c:pt idx="3">
                  <c:v>OPEX </c:v>
                </c:pt>
              </c:strCache>
            </c:strRef>
          </c:cat>
          <c:val>
            <c:numRef>
              <c:f>Sheet1!$B$2:$B$5</c:f>
              <c:numCache>
                <c:formatCode>0</c:formatCode>
                <c:ptCount val="4"/>
                <c:pt idx="0">
                  <c:v>4159</c:v>
                </c:pt>
                <c:pt idx="1">
                  <c:v>12736</c:v>
                </c:pt>
                <c:pt idx="2">
                  <c:v>3094</c:v>
                </c:pt>
                <c:pt idx="3">
                  <c:v>1256</c:v>
                </c:pt>
              </c:numCache>
            </c:numRef>
          </c:val>
          <c:extLst>
            <c:ext xmlns:c16="http://schemas.microsoft.com/office/drawing/2014/chart" uri="{C3380CC4-5D6E-409C-BE32-E72D297353CC}">
              <c16:uniqueId val="{00000002-6273-4659-835D-BB994DC40368}"/>
            </c:ext>
          </c:extLst>
        </c:ser>
        <c:ser>
          <c:idx val="1"/>
          <c:order val="1"/>
          <c:tx>
            <c:strRef>
              <c:f>Sheet1!$C$1</c:f>
              <c:strCache>
                <c:ptCount val="1"/>
                <c:pt idx="0">
                  <c:v>Option-1 (Phenol)</c:v>
                </c:pt>
              </c:strCache>
            </c:strRef>
          </c:tx>
          <c:spPr>
            <a:solidFill>
              <a:schemeClr val="accent6">
                <a:lumMod val="75000"/>
              </a:schemeClr>
            </a:solidFill>
            <a:ln>
              <a:noFill/>
            </a:ln>
            <a:effectLst>
              <a:outerShdw blurRad="57150" dist="19050" dir="5400000" algn="ctr" rotWithShape="0">
                <a:srgbClr val="000000">
                  <a:alpha val="63000"/>
                </a:srgbClr>
              </a:outerShdw>
            </a:effectLst>
          </c:spPr>
          <c:invertIfNegative val="0"/>
          <c:dLbls>
            <c:spPr>
              <a:solidFill>
                <a:schemeClr val="accent6">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CAPEX</c:v>
                </c:pt>
                <c:pt idx="1">
                  <c:v>NPV</c:v>
                </c:pt>
                <c:pt idx="2">
                  <c:v>Gross Revenue</c:v>
                </c:pt>
                <c:pt idx="3">
                  <c:v>OPEX </c:v>
                </c:pt>
              </c:strCache>
            </c:strRef>
          </c:cat>
          <c:val>
            <c:numRef>
              <c:f>Sheet1!$C$2:$C$5</c:f>
              <c:numCache>
                <c:formatCode>0</c:formatCode>
                <c:ptCount val="4"/>
                <c:pt idx="0">
                  <c:v>1769</c:v>
                </c:pt>
                <c:pt idx="1">
                  <c:v>6337</c:v>
                </c:pt>
                <c:pt idx="2">
                  <c:v>2680</c:v>
                </c:pt>
                <c:pt idx="3">
                  <c:v>1681</c:v>
                </c:pt>
              </c:numCache>
            </c:numRef>
          </c:val>
          <c:extLst>
            <c:ext xmlns:c16="http://schemas.microsoft.com/office/drawing/2014/chart" uri="{C3380CC4-5D6E-409C-BE32-E72D297353CC}">
              <c16:uniqueId val="{00000003-6273-4659-835D-BB994DC40368}"/>
            </c:ext>
          </c:extLst>
        </c:ser>
        <c:ser>
          <c:idx val="2"/>
          <c:order val="2"/>
          <c:tx>
            <c:strRef>
              <c:f>Sheet1!$D$1</c:f>
              <c:strCache>
                <c:ptCount val="1"/>
                <c:pt idx="0">
                  <c:v>Option-4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5">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CAPEX</c:v>
                </c:pt>
                <c:pt idx="1">
                  <c:v>NPV</c:v>
                </c:pt>
                <c:pt idx="2">
                  <c:v>Gross Revenue</c:v>
                </c:pt>
                <c:pt idx="3">
                  <c:v>OPEX </c:v>
                </c:pt>
              </c:strCache>
            </c:strRef>
          </c:cat>
          <c:val>
            <c:numRef>
              <c:f>Sheet1!$D$2:$D$5</c:f>
              <c:numCache>
                <c:formatCode>0</c:formatCode>
                <c:ptCount val="4"/>
                <c:pt idx="0" formatCode="General">
                  <c:v>8694</c:v>
                </c:pt>
                <c:pt idx="1">
                  <c:v>23758</c:v>
                </c:pt>
                <c:pt idx="2">
                  <c:v>6743.5121296301895</c:v>
                </c:pt>
                <c:pt idx="3">
                  <c:v>3631</c:v>
                </c:pt>
              </c:numCache>
            </c:numRef>
          </c:val>
          <c:extLst>
            <c:ext xmlns:c16="http://schemas.microsoft.com/office/drawing/2014/chart" uri="{C3380CC4-5D6E-409C-BE32-E72D297353CC}">
              <c16:uniqueId val="{00000000-CE0F-419F-90FF-A023409B99AE}"/>
            </c:ext>
          </c:extLst>
        </c:ser>
        <c:ser>
          <c:idx val="3"/>
          <c:order val="3"/>
          <c:tx>
            <c:strRef>
              <c:f>Sheet1!$E$1</c:f>
              <c:strCache>
                <c:ptCount val="1"/>
                <c:pt idx="0">
                  <c:v>Option-5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0">
                <a:spAutoFit/>
              </a:bodyPr>
              <a:lstStyle/>
              <a:p>
                <a:pPr algn="ctr">
                  <a:defRPr lang="en-US"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Total CAPEX</c:v>
                </c:pt>
                <c:pt idx="1">
                  <c:v>NPV</c:v>
                </c:pt>
                <c:pt idx="2">
                  <c:v>Gross Revenue</c:v>
                </c:pt>
                <c:pt idx="3">
                  <c:v>OPEX </c:v>
                </c:pt>
              </c:strCache>
            </c:strRef>
          </c:cat>
          <c:val>
            <c:numRef>
              <c:f>Sheet1!$E$2:$E$5</c:f>
              <c:numCache>
                <c:formatCode>0</c:formatCode>
                <c:ptCount val="4"/>
                <c:pt idx="0" formatCode="General">
                  <c:v>8592</c:v>
                </c:pt>
                <c:pt idx="1">
                  <c:v>17990</c:v>
                </c:pt>
                <c:pt idx="2">
                  <c:v>6133</c:v>
                </c:pt>
                <c:pt idx="3">
                  <c:v>3631</c:v>
                </c:pt>
              </c:numCache>
            </c:numRef>
          </c:val>
          <c:extLst>
            <c:ext xmlns:c16="http://schemas.microsoft.com/office/drawing/2014/chart" uri="{C3380CC4-5D6E-409C-BE32-E72D297353CC}">
              <c16:uniqueId val="{00000000-886F-4F9A-A2FC-22C64250948A}"/>
            </c:ext>
          </c:extLst>
        </c:ser>
        <c:dLbls>
          <c:showLegendKey val="0"/>
          <c:showVal val="1"/>
          <c:showCatName val="0"/>
          <c:showSerName val="0"/>
          <c:showPercent val="0"/>
          <c:showBubbleSize val="0"/>
        </c:dLbls>
        <c:gapWidth val="100"/>
        <c:overlap val="-24"/>
        <c:axId val="620922048"/>
        <c:axId val="620921656"/>
      </c:barChart>
      <c:catAx>
        <c:axId val="620922048"/>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620921656"/>
        <c:crosses val="autoZero"/>
        <c:auto val="1"/>
        <c:lblAlgn val="ctr"/>
        <c:lblOffset val="100"/>
        <c:noMultiLvlLbl val="0"/>
      </c:catAx>
      <c:valAx>
        <c:axId val="620921656"/>
        <c:scaling>
          <c:orientation val="minMax"/>
        </c:scaling>
        <c:delete val="1"/>
        <c:axPos val="l"/>
        <c:numFmt formatCode="0" sourceLinked="1"/>
        <c:majorTickMark val="out"/>
        <c:minorTickMark val="none"/>
        <c:tickLblPos val="nextTo"/>
        <c:crossAx val="620922048"/>
        <c:crosses val="autoZero"/>
        <c:crossBetween val="between"/>
      </c:valAx>
      <c:spPr>
        <a:noFill/>
        <a:ln>
          <a:noFill/>
        </a:ln>
        <a:effectLst/>
      </c:spPr>
    </c:plotArea>
    <c:legend>
      <c:legendPos val="b"/>
      <c:layout>
        <c:manualLayout>
          <c:xMode val="edge"/>
          <c:yMode val="edge"/>
          <c:x val="0.30606485235689496"/>
          <c:y val="0.90276164468426134"/>
          <c:w val="0.39845647386939276"/>
          <c:h val="8.4277210623441165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249747424314618E-2"/>
          <c:y val="9.3420918509426687E-2"/>
          <c:w val="0.92550050515137072"/>
          <c:h val="0.6539858365901049"/>
        </c:manualLayout>
      </c:layout>
      <c:barChart>
        <c:barDir val="col"/>
        <c:grouping val="clustered"/>
        <c:varyColors val="0"/>
        <c:ser>
          <c:idx val="0"/>
          <c:order val="0"/>
          <c:tx>
            <c:strRef>
              <c:f>Sheet1!$B$1</c:f>
              <c:strCache>
                <c:ptCount val="1"/>
                <c:pt idx="0">
                  <c:v>Imports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Japan</c:v>
                </c:pt>
                <c:pt idx="1">
                  <c:v>Taiwan</c:v>
                </c:pt>
                <c:pt idx="2">
                  <c:v>South Korea</c:v>
                </c:pt>
                <c:pt idx="3">
                  <c:v>USA</c:v>
                </c:pt>
              </c:strCache>
            </c:strRef>
          </c:cat>
          <c:val>
            <c:numRef>
              <c:f>Sheet1!$B$2:$B$5</c:f>
              <c:numCache>
                <c:formatCode>General</c:formatCode>
                <c:ptCount val="4"/>
                <c:pt idx="0">
                  <c:v>412</c:v>
                </c:pt>
                <c:pt idx="1">
                  <c:v>271</c:v>
                </c:pt>
                <c:pt idx="2">
                  <c:v>212</c:v>
                </c:pt>
                <c:pt idx="3">
                  <c:v>77</c:v>
                </c:pt>
              </c:numCache>
            </c:numRef>
          </c:val>
          <c:extLst>
            <c:ext xmlns:c16="http://schemas.microsoft.com/office/drawing/2014/chart" uri="{C3380CC4-5D6E-409C-BE32-E72D297353CC}">
              <c16:uniqueId val="{00000000-18AB-4869-8F86-ED8197E29C7C}"/>
            </c:ext>
          </c:extLst>
        </c:ser>
        <c:dLbls>
          <c:showLegendKey val="0"/>
          <c:showVal val="0"/>
          <c:showCatName val="0"/>
          <c:showSerName val="0"/>
          <c:showPercent val="0"/>
          <c:showBubbleSize val="0"/>
        </c:dLbls>
        <c:gapWidth val="219"/>
        <c:overlap val="-27"/>
        <c:axId val="1939684687"/>
        <c:axId val="1939697167"/>
      </c:barChart>
      <c:catAx>
        <c:axId val="193968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39697167"/>
        <c:crosses val="autoZero"/>
        <c:auto val="1"/>
        <c:lblAlgn val="ctr"/>
        <c:lblOffset val="100"/>
        <c:noMultiLvlLbl val="0"/>
      </c:catAx>
      <c:valAx>
        <c:axId val="1939697167"/>
        <c:scaling>
          <c:orientation val="minMax"/>
        </c:scaling>
        <c:delete val="1"/>
        <c:axPos val="l"/>
        <c:numFmt formatCode="General" sourceLinked="1"/>
        <c:majorTickMark val="none"/>
        <c:minorTickMark val="none"/>
        <c:tickLblPos val="nextTo"/>
        <c:crossAx val="1939684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829649657770013E-2"/>
          <c:y val="6.0651001892033402E-2"/>
          <c:w val="0.97634070068445999"/>
          <c:h val="0.64022885007957997"/>
        </c:manualLayout>
      </c:layout>
      <c:lineChart>
        <c:grouping val="stacked"/>
        <c:varyColors val="0"/>
        <c:ser>
          <c:idx val="0"/>
          <c:order val="0"/>
          <c:tx>
            <c:strRef>
              <c:f>Sheet1!$B$1</c:f>
              <c:strCache>
                <c:ptCount val="1"/>
                <c:pt idx="0">
                  <c:v>PVC Suspension calendering grade K57  </c:v>
                </c:pt>
              </c:strCache>
            </c:strRef>
          </c:tx>
          <c:spPr>
            <a:ln w="28575" cap="rnd">
              <a:solidFill>
                <a:schemeClr val="accent1"/>
              </a:solidFill>
              <a:round/>
            </a:ln>
            <a:effectLst/>
          </c:spPr>
          <c:marker>
            <c:symbol val="none"/>
          </c:marker>
          <c:dLbls>
            <c:dLbl>
              <c:idx val="8"/>
              <c:layout>
                <c:manualLayout>
                  <c:x val="-3.6147382618839312E-2"/>
                  <c:y val="-5.750999875015622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42C-440F-A681-57BF2CFB6351}"/>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Sheet1!$B$2:$B$10</c:f>
              <c:numCache>
                <c:formatCode>General</c:formatCode>
                <c:ptCount val="9"/>
                <c:pt idx="0">
                  <c:v>1079.4000000000001</c:v>
                </c:pt>
                <c:pt idx="1">
                  <c:v>1251.93</c:v>
                </c:pt>
                <c:pt idx="2">
                  <c:v>925.37</c:v>
                </c:pt>
                <c:pt idx="3">
                  <c:v>921.76</c:v>
                </c:pt>
                <c:pt idx="4">
                  <c:v>1140.8</c:v>
                </c:pt>
                <c:pt idx="5">
                  <c:v>1019.72</c:v>
                </c:pt>
                <c:pt idx="6">
                  <c:v>1133.32</c:v>
                </c:pt>
                <c:pt idx="7">
                  <c:v>1021.32</c:v>
                </c:pt>
                <c:pt idx="8">
                  <c:v>1327.77</c:v>
                </c:pt>
              </c:numCache>
            </c:numRef>
          </c:val>
          <c:smooth val="0"/>
          <c:extLst>
            <c:ext xmlns:c16="http://schemas.microsoft.com/office/drawing/2014/chart" uri="{C3380CC4-5D6E-409C-BE32-E72D297353CC}">
              <c16:uniqueId val="{00000001-F42C-440F-A681-57BF2CFB6351}"/>
            </c:ext>
          </c:extLst>
        </c:ser>
        <c:ser>
          <c:idx val="1"/>
          <c:order val="1"/>
          <c:tx>
            <c:strRef>
              <c:f>Sheet1!$C$1</c:f>
              <c:strCache>
                <c:ptCount val="1"/>
                <c:pt idx="0">
                  <c:v>PVC Suspension Semi rigid grade K67 </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Sheet1!$C$2:$C$10</c:f>
              <c:numCache>
                <c:formatCode>General</c:formatCode>
                <c:ptCount val="9"/>
                <c:pt idx="0">
                  <c:v>1079.4000000000001</c:v>
                </c:pt>
                <c:pt idx="1">
                  <c:v>1207.69</c:v>
                </c:pt>
                <c:pt idx="2">
                  <c:v>906.67</c:v>
                </c:pt>
                <c:pt idx="3">
                  <c:v>896.46</c:v>
                </c:pt>
                <c:pt idx="4">
                  <c:v>1110.0899999999999</c:v>
                </c:pt>
                <c:pt idx="5">
                  <c:v>997.81</c:v>
                </c:pt>
                <c:pt idx="6">
                  <c:v>1097.83</c:v>
                </c:pt>
                <c:pt idx="7">
                  <c:v>1002.29</c:v>
                </c:pt>
                <c:pt idx="8">
                  <c:v>1264.55</c:v>
                </c:pt>
              </c:numCache>
            </c:numRef>
          </c:val>
          <c:smooth val="0"/>
          <c:extLst>
            <c:ext xmlns:c16="http://schemas.microsoft.com/office/drawing/2014/chart" uri="{C3380CC4-5D6E-409C-BE32-E72D297353CC}">
              <c16:uniqueId val="{00000002-F42C-440F-A681-57BF2CFB6351}"/>
            </c:ext>
          </c:extLst>
        </c:ser>
        <c:ser>
          <c:idx val="2"/>
          <c:order val="2"/>
          <c:tx>
            <c:strRef>
              <c:f>Sheet1!$D$1</c:f>
              <c:strCache>
                <c:ptCount val="1"/>
                <c:pt idx="0">
                  <c:v>PVC Suspension flexible grade K67 </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Sheet1!$D$2:$D$10</c:f>
              <c:numCache>
                <c:formatCode>General</c:formatCode>
                <c:ptCount val="9"/>
                <c:pt idx="0">
                  <c:v>1036.77</c:v>
                </c:pt>
                <c:pt idx="1">
                  <c:v>1210.96</c:v>
                </c:pt>
                <c:pt idx="2">
                  <c:v>909.78</c:v>
                </c:pt>
                <c:pt idx="3">
                  <c:v>899.43</c:v>
                </c:pt>
                <c:pt idx="4">
                  <c:v>1117.76</c:v>
                </c:pt>
                <c:pt idx="5">
                  <c:v>997.81</c:v>
                </c:pt>
                <c:pt idx="6">
                  <c:v>1097.83</c:v>
                </c:pt>
                <c:pt idx="7">
                  <c:v>1000.27</c:v>
                </c:pt>
                <c:pt idx="8">
                  <c:v>1272.69</c:v>
                </c:pt>
              </c:numCache>
            </c:numRef>
          </c:val>
          <c:smooth val="0"/>
          <c:extLst>
            <c:ext xmlns:c16="http://schemas.microsoft.com/office/drawing/2014/chart" uri="{C3380CC4-5D6E-409C-BE32-E72D297353CC}">
              <c16:uniqueId val="{00000003-F42C-440F-A681-57BF2CFB6351}"/>
            </c:ext>
          </c:extLst>
        </c:ser>
        <c:ser>
          <c:idx val="3"/>
          <c:order val="3"/>
          <c:tx>
            <c:strRef>
              <c:f>Sheet1!$E$1</c:f>
              <c:strCache>
                <c:ptCount val="1"/>
                <c:pt idx="0">
                  <c:v>PVC Suspension  rigid grade K67 </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2013</c:v>
                </c:pt>
                <c:pt idx="1">
                  <c:v>2014</c:v>
                </c:pt>
                <c:pt idx="2">
                  <c:v>2015</c:v>
                </c:pt>
                <c:pt idx="3">
                  <c:v>2016</c:v>
                </c:pt>
                <c:pt idx="4">
                  <c:v>2017</c:v>
                </c:pt>
                <c:pt idx="5">
                  <c:v>2018</c:v>
                </c:pt>
                <c:pt idx="6">
                  <c:v>2019</c:v>
                </c:pt>
                <c:pt idx="7">
                  <c:v>2020</c:v>
                </c:pt>
                <c:pt idx="8">
                  <c:v>2021</c:v>
                </c:pt>
              </c:numCache>
            </c:numRef>
          </c:cat>
          <c:val>
            <c:numRef>
              <c:f>Sheet1!$E$2:$E$10</c:f>
              <c:numCache>
                <c:formatCode>General</c:formatCode>
                <c:ptCount val="9"/>
                <c:pt idx="0">
                  <c:v>1028.24</c:v>
                </c:pt>
                <c:pt idx="1">
                  <c:v>1202.77</c:v>
                </c:pt>
                <c:pt idx="2">
                  <c:v>901.99</c:v>
                </c:pt>
                <c:pt idx="3">
                  <c:v>891.99</c:v>
                </c:pt>
                <c:pt idx="4">
                  <c:v>1114.69</c:v>
                </c:pt>
                <c:pt idx="5">
                  <c:v>990.5</c:v>
                </c:pt>
                <c:pt idx="6">
                  <c:v>1120.97</c:v>
                </c:pt>
                <c:pt idx="7">
                  <c:v>996.9</c:v>
                </c:pt>
                <c:pt idx="8">
                  <c:v>1263.5999999999999</c:v>
                </c:pt>
              </c:numCache>
            </c:numRef>
          </c:val>
          <c:smooth val="0"/>
          <c:extLst>
            <c:ext xmlns:c16="http://schemas.microsoft.com/office/drawing/2014/chart" uri="{C3380CC4-5D6E-409C-BE32-E72D297353CC}">
              <c16:uniqueId val="{00000004-F42C-440F-A681-57BF2CFB6351}"/>
            </c:ext>
          </c:extLst>
        </c:ser>
        <c:dLbls>
          <c:dLblPos val="t"/>
          <c:showLegendKey val="0"/>
          <c:showVal val="1"/>
          <c:showCatName val="0"/>
          <c:showSerName val="0"/>
          <c:showPercent val="0"/>
          <c:showBubbleSize val="0"/>
        </c:dLbls>
        <c:smooth val="0"/>
        <c:axId val="1122332904"/>
        <c:axId val="1122337496"/>
      </c:lineChart>
      <c:catAx>
        <c:axId val="1122332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22337496"/>
        <c:crosses val="autoZero"/>
        <c:auto val="1"/>
        <c:lblAlgn val="ctr"/>
        <c:lblOffset val="100"/>
        <c:noMultiLvlLbl val="0"/>
      </c:catAx>
      <c:valAx>
        <c:axId val="1122337496"/>
        <c:scaling>
          <c:orientation val="minMax"/>
        </c:scaling>
        <c:delete val="1"/>
        <c:axPos val="l"/>
        <c:numFmt formatCode="General" sourceLinked="1"/>
        <c:majorTickMark val="none"/>
        <c:minorTickMark val="none"/>
        <c:tickLblPos val="nextTo"/>
        <c:crossAx val="1122332904"/>
        <c:crosses val="autoZero"/>
        <c:crossBetween val="between"/>
      </c:valAx>
      <c:spPr>
        <a:noFill/>
        <a:ln>
          <a:noFill/>
        </a:ln>
        <a:effectLst/>
      </c:spPr>
    </c:plotArea>
    <c:legend>
      <c:legendPos val="b"/>
      <c:layout>
        <c:manualLayout>
          <c:xMode val="edge"/>
          <c:yMode val="edge"/>
          <c:x val="0"/>
          <c:y val="0.85280912470395598"/>
          <c:w val="1"/>
          <c:h val="0.14719093845022524"/>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508453923218207E-2"/>
          <c:y val="7.0194315253218967E-2"/>
          <c:w val="0.94622886519195448"/>
          <c:h val="0.69277785683198978"/>
        </c:manualLayout>
      </c:layout>
      <c:barChart>
        <c:barDir val="col"/>
        <c:grouping val="clustered"/>
        <c:varyColors val="0"/>
        <c:ser>
          <c:idx val="0"/>
          <c:order val="0"/>
          <c:tx>
            <c:strRef>
              <c:f>Sheet1!$B$1</c:f>
              <c:strCache>
                <c:ptCount val="1"/>
                <c:pt idx="0">
                  <c:v>Capacity</c:v>
                </c:pt>
              </c:strCache>
            </c:strRef>
          </c:tx>
          <c:spPr>
            <a:solidFill>
              <a:schemeClr val="accent1">
                <a:lumMod val="50000"/>
              </a:schemeClr>
            </a:solidFill>
            <a:ln>
              <a:noFill/>
            </a:ln>
            <a:effectLst>
              <a:outerShdw blurRad="40000" dist="23000" dir="5400000" rotWithShape="0">
                <a:srgbClr val="000000">
                  <a:alpha val="35000"/>
                </a:srgbClr>
              </a:outerShdw>
            </a:effectLst>
            <a:scene3d>
              <a:camera prst="orthographicFront"/>
              <a:lightRig rig="threePt" dir="t">
                <a:rot lat="0" lon="0" rev="1200000"/>
              </a:lightRig>
            </a:scene3d>
            <a:sp3d/>
          </c:spPr>
          <c:invertIfNegative val="0"/>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2015</c:v>
                </c:pt>
                <c:pt idx="1">
                  <c:v>2020</c:v>
                </c:pt>
                <c:pt idx="2">
                  <c:v>2021E</c:v>
                </c:pt>
                <c:pt idx="3">
                  <c:v>2022F</c:v>
                </c:pt>
                <c:pt idx="4">
                  <c:v>2025F</c:v>
                </c:pt>
                <c:pt idx="5">
                  <c:v>2030F</c:v>
                </c:pt>
              </c:strCache>
            </c:strRef>
          </c:cat>
          <c:val>
            <c:numRef>
              <c:f>Sheet1!$B$2:$B$7</c:f>
              <c:numCache>
                <c:formatCode>0</c:formatCode>
                <c:ptCount val="6"/>
                <c:pt idx="0">
                  <c:v>53840</c:v>
                </c:pt>
                <c:pt idx="1">
                  <c:v>54960</c:v>
                </c:pt>
                <c:pt idx="2">
                  <c:v>54960</c:v>
                </c:pt>
                <c:pt idx="3">
                  <c:v>55560</c:v>
                </c:pt>
                <c:pt idx="4">
                  <c:v>56381</c:v>
                </c:pt>
                <c:pt idx="5">
                  <c:v>56381</c:v>
                </c:pt>
              </c:numCache>
            </c:numRef>
          </c:val>
          <c:extLst>
            <c:ext xmlns:c16="http://schemas.microsoft.com/office/drawing/2014/chart" uri="{C3380CC4-5D6E-409C-BE32-E72D297353CC}">
              <c16:uniqueId val="{00000000-BD89-424F-92B8-21B371F42B47}"/>
            </c:ext>
          </c:extLst>
        </c:ser>
        <c:ser>
          <c:idx val="1"/>
          <c:order val="1"/>
          <c:tx>
            <c:strRef>
              <c:f>Sheet1!$C$1</c:f>
              <c:strCache>
                <c:ptCount val="1"/>
                <c:pt idx="0">
                  <c:v>Production</c:v>
                </c:pt>
              </c:strCache>
            </c:strRef>
          </c:tx>
          <c:spPr>
            <a:solidFill>
              <a:schemeClr val="accent2">
                <a:lumMod val="75000"/>
              </a:schemeClr>
            </a:solidFill>
            <a:ln>
              <a:noFill/>
            </a:ln>
            <a:effectLst>
              <a:outerShdw blurRad="40000" dist="23000" dir="5400000" rotWithShape="0">
                <a:srgbClr val="000000">
                  <a:alpha val="35000"/>
                </a:srgbClr>
              </a:outerShdw>
            </a:effectLst>
            <a:scene3d>
              <a:camera prst="orthographicFront"/>
              <a:lightRig rig="threePt" dir="t"/>
            </a:scene3d>
            <a:sp3d prstMaterial="matte"/>
          </c:spPr>
          <c:invertIfNegative val="0"/>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c:v>
                </c:pt>
                <c:pt idx="1">
                  <c:v>2020</c:v>
                </c:pt>
                <c:pt idx="2">
                  <c:v>2021E</c:v>
                </c:pt>
                <c:pt idx="3">
                  <c:v>2022F</c:v>
                </c:pt>
                <c:pt idx="4">
                  <c:v>2025F</c:v>
                </c:pt>
                <c:pt idx="5">
                  <c:v>2030F</c:v>
                </c:pt>
              </c:strCache>
            </c:strRef>
          </c:cat>
          <c:val>
            <c:numRef>
              <c:f>Sheet1!$C$2:$C$7</c:f>
              <c:numCache>
                <c:formatCode>0</c:formatCode>
                <c:ptCount val="6"/>
                <c:pt idx="0">
                  <c:v>40986.85</c:v>
                </c:pt>
                <c:pt idx="1">
                  <c:v>43090.140000000007</c:v>
                </c:pt>
                <c:pt idx="2">
                  <c:v>43965.340000000004</c:v>
                </c:pt>
                <c:pt idx="3">
                  <c:v>45332.210000000006</c:v>
                </c:pt>
                <c:pt idx="4">
                  <c:v>47482.14</c:v>
                </c:pt>
                <c:pt idx="5">
                  <c:v>50444.819999999992</c:v>
                </c:pt>
              </c:numCache>
            </c:numRef>
          </c:val>
          <c:extLst>
            <c:ext xmlns:c16="http://schemas.microsoft.com/office/drawing/2014/chart" uri="{C3380CC4-5D6E-409C-BE32-E72D297353CC}">
              <c16:uniqueId val="{00000001-BD89-424F-92B8-21B371F42B47}"/>
            </c:ext>
          </c:extLst>
        </c:ser>
        <c:dLbls>
          <c:showLegendKey val="0"/>
          <c:showVal val="1"/>
          <c:showCatName val="0"/>
          <c:showSerName val="0"/>
          <c:showPercent val="0"/>
          <c:showBubbleSize val="0"/>
        </c:dLbls>
        <c:gapWidth val="100"/>
        <c:overlap val="-24"/>
        <c:axId val="567131728"/>
        <c:axId val="567132120"/>
      </c:barChart>
      <c:catAx>
        <c:axId val="5671317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crossAx val="567132120"/>
        <c:crosses val="autoZero"/>
        <c:auto val="1"/>
        <c:lblAlgn val="ctr"/>
        <c:lblOffset val="100"/>
        <c:noMultiLvlLbl val="0"/>
      </c:catAx>
      <c:valAx>
        <c:axId val="567132120"/>
        <c:scaling>
          <c:orientation val="minMax"/>
        </c:scaling>
        <c:delete val="1"/>
        <c:axPos val="l"/>
        <c:numFmt formatCode="0" sourceLinked="1"/>
        <c:majorTickMark val="none"/>
        <c:minorTickMark val="none"/>
        <c:tickLblPos val="nextTo"/>
        <c:crossAx val="567131728"/>
        <c:crosses val="autoZero"/>
        <c:crossBetween val="between"/>
      </c:valAx>
      <c:spPr>
        <a:noFill/>
        <a:ln>
          <a:noFill/>
        </a:ln>
        <a:effectLst/>
      </c:spPr>
    </c:plotArea>
    <c:legend>
      <c:legendPos val="b"/>
      <c:layout>
        <c:manualLayout>
          <c:xMode val="edge"/>
          <c:yMode val="edge"/>
          <c:x val="0.36511631342707185"/>
          <c:y val="0.86325212198739232"/>
          <c:w val="0.26976723507444605"/>
          <c:h val="0.1367478780126076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Verdana" panose="020B0604030504040204" pitchFamily="34" charset="0"/>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60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2.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4.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9.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0.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1.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3.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7.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8.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9.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0.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5.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0.34915</cdr:x>
      <cdr:y>0.38001</cdr:y>
    </cdr:from>
    <cdr:to>
      <cdr:x>0.53841</cdr:x>
      <cdr:y>0.49811</cdr:y>
    </cdr:to>
    <cdr:sp macro="" textlink="">
      <cdr:nvSpPr>
        <cdr:cNvPr id="2" name="TextBox 2">
          <a:extLst xmlns:a="http://schemas.openxmlformats.org/drawingml/2006/main">
            <a:ext uri="{FF2B5EF4-FFF2-40B4-BE49-F238E27FC236}">
              <a16:creationId xmlns:a16="http://schemas.microsoft.com/office/drawing/2014/main" id="{37245BEF-FDAF-4586-936E-B343616D873E}"/>
            </a:ext>
          </a:extLst>
        </cdr:cNvPr>
        <cdr:cNvSpPr txBox="1"/>
      </cdr:nvSpPr>
      <cdr:spPr>
        <a:xfrm xmlns:a="http://schemas.openxmlformats.org/drawingml/2006/main">
          <a:off x="1254463" y="841791"/>
          <a:ext cx="679994" cy="2616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1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2040F</a:t>
          </a:r>
        </a:p>
      </cdr:txBody>
    </cdr:sp>
  </cdr:relSizeAnchor>
</c:userShapes>
</file>

<file path=ppt/drawings/drawing2.xml><?xml version="1.0" encoding="utf-8"?>
<c:userShapes xmlns:c="http://schemas.openxmlformats.org/drawingml/2006/chart">
  <cdr:relSizeAnchor xmlns:cdr="http://schemas.openxmlformats.org/drawingml/2006/chartDrawing">
    <cdr:from>
      <cdr:x>0.34251</cdr:x>
      <cdr:y>0.38001</cdr:y>
    </cdr:from>
    <cdr:to>
      <cdr:x>0.54505</cdr:x>
      <cdr:y>0.49811</cdr:y>
    </cdr:to>
    <cdr:sp macro="" textlink="">
      <cdr:nvSpPr>
        <cdr:cNvPr id="2" name="TextBox 2">
          <a:extLst xmlns:a="http://schemas.openxmlformats.org/drawingml/2006/main">
            <a:ext uri="{FF2B5EF4-FFF2-40B4-BE49-F238E27FC236}">
              <a16:creationId xmlns:a16="http://schemas.microsoft.com/office/drawing/2014/main" id="{37245BEF-FDAF-4586-936E-B343616D873E}"/>
            </a:ext>
          </a:extLst>
        </cdr:cNvPr>
        <cdr:cNvSpPr txBox="1"/>
      </cdr:nvSpPr>
      <cdr:spPr>
        <a:xfrm xmlns:a="http://schemas.openxmlformats.org/drawingml/2006/main">
          <a:off x="995404" y="841791"/>
          <a:ext cx="588623" cy="261610"/>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100" b="1" dirty="0">
              <a:solidFill>
                <a:schemeClr val="bg2">
                  <a:lumMod val="25000"/>
                </a:schemeClr>
              </a:solidFill>
              <a:latin typeface="Verdana" panose="020B0604030504040204" pitchFamily="34" charset="0"/>
              <a:ea typeface="Verdana" panose="020B0604030504040204" pitchFamily="34" charset="0"/>
              <a:cs typeface="Verdana" panose="020B0604030504040204" pitchFamily="34" charset="0"/>
            </a:rPr>
            <a:t>2021</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ECC24-BF35-4CBF-878D-22F54811F616}" type="datetimeFigureOut">
              <a:rPr lang="en-IN" smtClean="0"/>
              <a:t>27-10-2022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C1620-6BB3-43CA-A8C0-3F1E105B77B1}" type="slidenum">
              <a:rPr lang="en-IN" smtClean="0"/>
              <a:t>‹#›</a:t>
            </a:fld>
            <a:endParaRPr lang="en-IN" dirty="0"/>
          </a:p>
        </p:txBody>
      </p:sp>
    </p:spTree>
    <p:extLst>
      <p:ext uri="{BB962C8B-B14F-4D97-AF65-F5344CB8AC3E}">
        <p14:creationId xmlns:p14="http://schemas.microsoft.com/office/powerpoint/2010/main" val="206734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9</a:t>
            </a:fld>
            <a:endParaRPr lang="en-IN" dirty="0"/>
          </a:p>
        </p:txBody>
      </p:sp>
    </p:spTree>
    <p:extLst>
      <p:ext uri="{BB962C8B-B14F-4D97-AF65-F5344CB8AC3E}">
        <p14:creationId xmlns:p14="http://schemas.microsoft.com/office/powerpoint/2010/main" val="3340473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19</a:t>
            </a:fld>
            <a:endParaRPr lang="en-IN" dirty="0"/>
          </a:p>
        </p:txBody>
      </p:sp>
    </p:spTree>
    <p:extLst>
      <p:ext uri="{BB962C8B-B14F-4D97-AF65-F5344CB8AC3E}">
        <p14:creationId xmlns:p14="http://schemas.microsoft.com/office/powerpoint/2010/main" val="67666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21</a:t>
            </a:fld>
            <a:endParaRPr lang="en-IN" dirty="0"/>
          </a:p>
        </p:txBody>
      </p:sp>
    </p:spTree>
    <p:extLst>
      <p:ext uri="{BB962C8B-B14F-4D97-AF65-F5344CB8AC3E}">
        <p14:creationId xmlns:p14="http://schemas.microsoft.com/office/powerpoint/2010/main" val="3591908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22</a:t>
            </a:fld>
            <a:endParaRPr lang="en-IN" dirty="0"/>
          </a:p>
        </p:txBody>
      </p:sp>
    </p:spTree>
    <p:extLst>
      <p:ext uri="{BB962C8B-B14F-4D97-AF65-F5344CB8AC3E}">
        <p14:creationId xmlns:p14="http://schemas.microsoft.com/office/powerpoint/2010/main" val="3392592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25</a:t>
            </a:fld>
            <a:endParaRPr lang="en-IN" dirty="0"/>
          </a:p>
        </p:txBody>
      </p:sp>
    </p:spTree>
    <p:extLst>
      <p:ext uri="{BB962C8B-B14F-4D97-AF65-F5344CB8AC3E}">
        <p14:creationId xmlns:p14="http://schemas.microsoft.com/office/powerpoint/2010/main" val="240160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26</a:t>
            </a:fld>
            <a:endParaRPr lang="en-IN" dirty="0"/>
          </a:p>
        </p:txBody>
      </p:sp>
    </p:spTree>
    <p:extLst>
      <p:ext uri="{BB962C8B-B14F-4D97-AF65-F5344CB8AC3E}">
        <p14:creationId xmlns:p14="http://schemas.microsoft.com/office/powerpoint/2010/main" val="2467640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27</a:t>
            </a:fld>
            <a:endParaRPr lang="en-IN" dirty="0"/>
          </a:p>
        </p:txBody>
      </p:sp>
    </p:spTree>
    <p:extLst>
      <p:ext uri="{BB962C8B-B14F-4D97-AF65-F5344CB8AC3E}">
        <p14:creationId xmlns:p14="http://schemas.microsoft.com/office/powerpoint/2010/main" val="426023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845FA-87F2-4D63-AFD0-CC86BC96614C}" type="slidenum">
              <a:rPr lang="en-US" smtClean="0"/>
              <a:t>28</a:t>
            </a:fld>
            <a:endParaRPr lang="en-US" dirty="0"/>
          </a:p>
        </p:txBody>
      </p:sp>
    </p:spTree>
    <p:extLst>
      <p:ext uri="{BB962C8B-B14F-4D97-AF65-F5344CB8AC3E}">
        <p14:creationId xmlns:p14="http://schemas.microsoft.com/office/powerpoint/2010/main" val="3943858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29</a:t>
            </a:fld>
            <a:endParaRPr lang="en-IN" dirty="0"/>
          </a:p>
        </p:txBody>
      </p:sp>
    </p:spTree>
    <p:extLst>
      <p:ext uri="{BB962C8B-B14F-4D97-AF65-F5344CB8AC3E}">
        <p14:creationId xmlns:p14="http://schemas.microsoft.com/office/powerpoint/2010/main" val="315417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30</a:t>
            </a:fld>
            <a:endParaRPr lang="en-IN" dirty="0"/>
          </a:p>
        </p:txBody>
      </p:sp>
    </p:spTree>
    <p:extLst>
      <p:ext uri="{BB962C8B-B14F-4D97-AF65-F5344CB8AC3E}">
        <p14:creationId xmlns:p14="http://schemas.microsoft.com/office/powerpoint/2010/main" val="3236943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31</a:t>
            </a:fld>
            <a:endParaRPr lang="en-IN" dirty="0"/>
          </a:p>
        </p:txBody>
      </p:sp>
    </p:spTree>
    <p:extLst>
      <p:ext uri="{BB962C8B-B14F-4D97-AF65-F5344CB8AC3E}">
        <p14:creationId xmlns:p14="http://schemas.microsoft.com/office/powerpoint/2010/main" val="2256747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10</a:t>
            </a:fld>
            <a:endParaRPr lang="en-IN" dirty="0"/>
          </a:p>
        </p:txBody>
      </p:sp>
    </p:spTree>
    <p:extLst>
      <p:ext uri="{BB962C8B-B14F-4D97-AF65-F5344CB8AC3E}">
        <p14:creationId xmlns:p14="http://schemas.microsoft.com/office/powerpoint/2010/main" val="2235119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32</a:t>
            </a:fld>
            <a:endParaRPr lang="en-IN" dirty="0"/>
          </a:p>
        </p:txBody>
      </p:sp>
    </p:spTree>
    <p:extLst>
      <p:ext uri="{BB962C8B-B14F-4D97-AF65-F5344CB8AC3E}">
        <p14:creationId xmlns:p14="http://schemas.microsoft.com/office/powerpoint/2010/main" val="4075614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33</a:t>
            </a:fld>
            <a:endParaRPr lang="en-IN" dirty="0"/>
          </a:p>
        </p:txBody>
      </p:sp>
    </p:spTree>
    <p:extLst>
      <p:ext uri="{BB962C8B-B14F-4D97-AF65-F5344CB8AC3E}">
        <p14:creationId xmlns:p14="http://schemas.microsoft.com/office/powerpoint/2010/main" val="1179162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34</a:t>
            </a:fld>
            <a:endParaRPr lang="en-IN" dirty="0"/>
          </a:p>
        </p:txBody>
      </p:sp>
    </p:spTree>
    <p:extLst>
      <p:ext uri="{BB962C8B-B14F-4D97-AF65-F5344CB8AC3E}">
        <p14:creationId xmlns:p14="http://schemas.microsoft.com/office/powerpoint/2010/main" val="3102028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35</a:t>
            </a:fld>
            <a:endParaRPr lang="en-IN" dirty="0"/>
          </a:p>
        </p:txBody>
      </p:sp>
    </p:spTree>
    <p:extLst>
      <p:ext uri="{BB962C8B-B14F-4D97-AF65-F5344CB8AC3E}">
        <p14:creationId xmlns:p14="http://schemas.microsoft.com/office/powerpoint/2010/main" val="744837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36</a:t>
            </a:fld>
            <a:endParaRPr lang="en-IN" dirty="0"/>
          </a:p>
        </p:txBody>
      </p:sp>
    </p:spTree>
    <p:extLst>
      <p:ext uri="{BB962C8B-B14F-4D97-AF65-F5344CB8AC3E}">
        <p14:creationId xmlns:p14="http://schemas.microsoft.com/office/powerpoint/2010/main" val="2193564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38</a:t>
            </a:fld>
            <a:endParaRPr lang="en-IN" dirty="0"/>
          </a:p>
        </p:txBody>
      </p:sp>
    </p:spTree>
    <p:extLst>
      <p:ext uri="{BB962C8B-B14F-4D97-AF65-F5344CB8AC3E}">
        <p14:creationId xmlns:p14="http://schemas.microsoft.com/office/powerpoint/2010/main" val="223502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39</a:t>
            </a:fld>
            <a:endParaRPr lang="en-IN" dirty="0"/>
          </a:p>
        </p:txBody>
      </p:sp>
    </p:spTree>
    <p:extLst>
      <p:ext uri="{BB962C8B-B14F-4D97-AF65-F5344CB8AC3E}">
        <p14:creationId xmlns:p14="http://schemas.microsoft.com/office/powerpoint/2010/main" val="906202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40</a:t>
            </a:fld>
            <a:endParaRPr lang="en-IN" dirty="0"/>
          </a:p>
        </p:txBody>
      </p:sp>
    </p:spTree>
    <p:extLst>
      <p:ext uri="{BB962C8B-B14F-4D97-AF65-F5344CB8AC3E}">
        <p14:creationId xmlns:p14="http://schemas.microsoft.com/office/powerpoint/2010/main" val="690654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41</a:t>
            </a:fld>
            <a:endParaRPr lang="en-IN" dirty="0"/>
          </a:p>
        </p:txBody>
      </p:sp>
    </p:spTree>
    <p:extLst>
      <p:ext uri="{BB962C8B-B14F-4D97-AF65-F5344CB8AC3E}">
        <p14:creationId xmlns:p14="http://schemas.microsoft.com/office/powerpoint/2010/main" val="348381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43</a:t>
            </a:fld>
            <a:endParaRPr lang="en-IN" dirty="0"/>
          </a:p>
        </p:txBody>
      </p:sp>
    </p:spTree>
    <p:extLst>
      <p:ext uri="{BB962C8B-B14F-4D97-AF65-F5344CB8AC3E}">
        <p14:creationId xmlns:p14="http://schemas.microsoft.com/office/powerpoint/2010/main" val="3148965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11</a:t>
            </a:fld>
            <a:endParaRPr lang="en-IN" dirty="0"/>
          </a:p>
        </p:txBody>
      </p:sp>
    </p:spTree>
    <p:extLst>
      <p:ext uri="{BB962C8B-B14F-4D97-AF65-F5344CB8AC3E}">
        <p14:creationId xmlns:p14="http://schemas.microsoft.com/office/powerpoint/2010/main" val="1958670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44</a:t>
            </a:fld>
            <a:endParaRPr lang="en-IN" dirty="0"/>
          </a:p>
        </p:txBody>
      </p:sp>
    </p:spTree>
    <p:extLst>
      <p:ext uri="{BB962C8B-B14F-4D97-AF65-F5344CB8AC3E}">
        <p14:creationId xmlns:p14="http://schemas.microsoft.com/office/powerpoint/2010/main" val="2910640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46</a:t>
            </a:fld>
            <a:endParaRPr lang="en-IN" dirty="0"/>
          </a:p>
        </p:txBody>
      </p:sp>
    </p:spTree>
    <p:extLst>
      <p:ext uri="{BB962C8B-B14F-4D97-AF65-F5344CB8AC3E}">
        <p14:creationId xmlns:p14="http://schemas.microsoft.com/office/powerpoint/2010/main" val="1795031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47</a:t>
            </a:fld>
            <a:endParaRPr lang="en-IN" dirty="0"/>
          </a:p>
        </p:txBody>
      </p:sp>
    </p:spTree>
    <p:extLst>
      <p:ext uri="{BB962C8B-B14F-4D97-AF65-F5344CB8AC3E}">
        <p14:creationId xmlns:p14="http://schemas.microsoft.com/office/powerpoint/2010/main" val="547884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48</a:t>
            </a:fld>
            <a:endParaRPr lang="en-IN" dirty="0"/>
          </a:p>
        </p:txBody>
      </p:sp>
    </p:spTree>
    <p:extLst>
      <p:ext uri="{BB962C8B-B14F-4D97-AF65-F5344CB8AC3E}">
        <p14:creationId xmlns:p14="http://schemas.microsoft.com/office/powerpoint/2010/main" val="1144655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49</a:t>
            </a:fld>
            <a:endParaRPr lang="en-IN" dirty="0"/>
          </a:p>
        </p:txBody>
      </p:sp>
    </p:spTree>
    <p:extLst>
      <p:ext uri="{BB962C8B-B14F-4D97-AF65-F5344CB8AC3E}">
        <p14:creationId xmlns:p14="http://schemas.microsoft.com/office/powerpoint/2010/main" val="780110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51</a:t>
            </a:fld>
            <a:endParaRPr lang="en-IN" dirty="0"/>
          </a:p>
        </p:txBody>
      </p:sp>
    </p:spTree>
    <p:extLst>
      <p:ext uri="{BB962C8B-B14F-4D97-AF65-F5344CB8AC3E}">
        <p14:creationId xmlns:p14="http://schemas.microsoft.com/office/powerpoint/2010/main" val="1018692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52</a:t>
            </a:fld>
            <a:endParaRPr lang="en-IN" dirty="0"/>
          </a:p>
        </p:txBody>
      </p:sp>
    </p:spTree>
    <p:extLst>
      <p:ext uri="{BB962C8B-B14F-4D97-AF65-F5344CB8AC3E}">
        <p14:creationId xmlns:p14="http://schemas.microsoft.com/office/powerpoint/2010/main" val="131116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12</a:t>
            </a:fld>
            <a:endParaRPr lang="en-IN" dirty="0"/>
          </a:p>
        </p:txBody>
      </p:sp>
    </p:spTree>
    <p:extLst>
      <p:ext uri="{BB962C8B-B14F-4D97-AF65-F5344CB8AC3E}">
        <p14:creationId xmlns:p14="http://schemas.microsoft.com/office/powerpoint/2010/main" val="1529371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13</a:t>
            </a:fld>
            <a:endParaRPr lang="en-IN" dirty="0"/>
          </a:p>
        </p:txBody>
      </p:sp>
    </p:spTree>
    <p:extLst>
      <p:ext uri="{BB962C8B-B14F-4D97-AF65-F5344CB8AC3E}">
        <p14:creationId xmlns:p14="http://schemas.microsoft.com/office/powerpoint/2010/main" val="813631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15</a:t>
            </a:fld>
            <a:endParaRPr lang="en-IN" dirty="0"/>
          </a:p>
        </p:txBody>
      </p:sp>
    </p:spTree>
    <p:extLst>
      <p:ext uri="{BB962C8B-B14F-4D97-AF65-F5344CB8AC3E}">
        <p14:creationId xmlns:p14="http://schemas.microsoft.com/office/powerpoint/2010/main" val="366391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16</a:t>
            </a:fld>
            <a:endParaRPr lang="en-IN" dirty="0"/>
          </a:p>
        </p:txBody>
      </p:sp>
    </p:spTree>
    <p:extLst>
      <p:ext uri="{BB962C8B-B14F-4D97-AF65-F5344CB8AC3E}">
        <p14:creationId xmlns:p14="http://schemas.microsoft.com/office/powerpoint/2010/main" val="906202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17</a:t>
            </a:fld>
            <a:endParaRPr lang="en-IN" dirty="0"/>
          </a:p>
        </p:txBody>
      </p:sp>
    </p:spTree>
    <p:extLst>
      <p:ext uri="{BB962C8B-B14F-4D97-AF65-F5344CB8AC3E}">
        <p14:creationId xmlns:p14="http://schemas.microsoft.com/office/powerpoint/2010/main" val="1904129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9C1620-6BB3-43CA-A8C0-3F1E105B77B1}" type="slidenum">
              <a:rPr lang="en-IN" smtClean="0"/>
              <a:t>18</a:t>
            </a:fld>
            <a:endParaRPr lang="en-IN" dirty="0"/>
          </a:p>
        </p:txBody>
      </p:sp>
    </p:spTree>
    <p:extLst>
      <p:ext uri="{BB962C8B-B14F-4D97-AF65-F5344CB8AC3E}">
        <p14:creationId xmlns:p14="http://schemas.microsoft.com/office/powerpoint/2010/main" val="76036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4159-1A67-4862-A0F0-ED127065E9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E90954-32AA-4791-BEAC-6B26D8B682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9CCB7E-8992-4254-9F11-F4A68D19F7FA}"/>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5" name="Footer Placeholder 4">
            <a:extLst>
              <a:ext uri="{FF2B5EF4-FFF2-40B4-BE49-F238E27FC236}">
                <a16:creationId xmlns:a16="http://schemas.microsoft.com/office/drawing/2014/main" id="{B25F58D4-C5A3-4559-BDCB-4C1D7D10A97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172EEF7-1D27-48D8-92BB-B3EFB98DA1EF}"/>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1262252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2D89-E904-4F2E-B59E-04CBF4C633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E8DB01-4E84-4430-B740-C47118DE89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7BF286-504A-4DF0-B5ED-1491FBBBB9F1}"/>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5" name="Footer Placeholder 4">
            <a:extLst>
              <a:ext uri="{FF2B5EF4-FFF2-40B4-BE49-F238E27FC236}">
                <a16:creationId xmlns:a16="http://schemas.microsoft.com/office/drawing/2014/main" id="{78836E3B-9EB0-4B27-97DD-0E4D6AF2739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A1D2C90-76F9-4760-8CB9-5F4831E8292B}"/>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1909854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4AC8B-DCBB-46C0-ACD9-B541B289192F}"/>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C6CB09-D068-44F5-8CF6-17D513FA8F5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174063-74FB-44BD-81F9-9DFFF2D9CDD3}"/>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5" name="Footer Placeholder 4">
            <a:extLst>
              <a:ext uri="{FF2B5EF4-FFF2-40B4-BE49-F238E27FC236}">
                <a16:creationId xmlns:a16="http://schemas.microsoft.com/office/drawing/2014/main" id="{16FD3440-18A6-4A28-B22D-8C4C7D914FC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BE96D31-9C50-4770-A9BA-4F3FB414D00D}"/>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64871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ntent writing ">
    <p:spTree>
      <p:nvGrpSpPr>
        <p:cNvPr id="1" name=""/>
        <p:cNvGrpSpPr/>
        <p:nvPr/>
      </p:nvGrpSpPr>
      <p:grpSpPr>
        <a:xfrm>
          <a:off x="0" y="0"/>
          <a:ext cx="0" cy="0"/>
          <a:chOff x="0" y="0"/>
          <a:chExt cx="0" cy="0"/>
        </a:xfrm>
      </p:grpSpPr>
      <p:sp>
        <p:nvSpPr>
          <p:cNvPr id="8" name="Rectangle 7"/>
          <p:cNvSpPr/>
          <p:nvPr userDrawn="1"/>
        </p:nvSpPr>
        <p:spPr>
          <a:xfrm>
            <a:off x="-45484" y="6683338"/>
            <a:ext cx="12257472" cy="1746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0485" y="241333"/>
            <a:ext cx="1649083" cy="388020"/>
          </a:xfrm>
          <a:prstGeom prst="rect">
            <a:avLst/>
          </a:prstGeom>
        </p:spPr>
      </p:pic>
      <p:sp>
        <p:nvSpPr>
          <p:cNvPr id="10" name="Rectangle 9"/>
          <p:cNvSpPr/>
          <p:nvPr userDrawn="1"/>
        </p:nvSpPr>
        <p:spPr>
          <a:xfrm>
            <a:off x="1" y="1"/>
            <a:ext cx="12211987" cy="76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 Placeholder 3"/>
          <p:cNvSpPr>
            <a:spLocks noGrp="1"/>
          </p:cNvSpPr>
          <p:nvPr>
            <p:ph type="body" sz="quarter" idx="14"/>
          </p:nvPr>
        </p:nvSpPr>
        <p:spPr>
          <a:xfrm>
            <a:off x="176783" y="193795"/>
            <a:ext cx="9890327" cy="457200"/>
          </a:xfrm>
          <a:prstGeom prst="rect">
            <a:avLst/>
          </a:prstGeom>
          <a:noFill/>
          <a:ln>
            <a:noFill/>
          </a:ln>
        </p:spPr>
        <p:txBody>
          <a:bodyPr anchor="ctr">
            <a:normAutofit/>
          </a:bodyPr>
          <a:lstStyle>
            <a:lvl1pPr marL="0" indent="0" algn="l">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Edit Master text styles</a:t>
            </a:r>
          </a:p>
        </p:txBody>
      </p:sp>
      <p:sp>
        <p:nvSpPr>
          <p:cNvPr id="11" name="Rectangle 10"/>
          <p:cNvSpPr/>
          <p:nvPr userDrawn="1"/>
        </p:nvSpPr>
        <p:spPr>
          <a:xfrm>
            <a:off x="11658089" y="6515554"/>
            <a:ext cx="426848" cy="346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Slide Number Placeholder 7"/>
          <p:cNvSpPr txBox="1"/>
          <p:nvPr userDrawn="1"/>
        </p:nvSpPr>
        <p:spPr>
          <a:xfrm>
            <a:off x="11572635" y="6566717"/>
            <a:ext cx="593871" cy="365125"/>
          </a:xfrm>
          <a:prstGeom prst="rect">
            <a:avLst/>
          </a:prstGeom>
          <a:noFill/>
        </p:spPr>
        <p:txBody>
          <a:bodyPr vert="horz" lIns="91440" tIns="45720" rIns="91440" bIns="45720" rtlCol="0" anchor="ctr"/>
          <a:lstStyle>
            <a:defPPr>
              <a:defRPr lang="en-US"/>
            </a:defPPr>
            <a:lvl1pPr marL="0" algn="ctr" defTabSz="457200" rtl="0" eaLnBrk="1" latinLnBrk="0" hangingPunct="1">
              <a:defRPr sz="1200" b="1" kern="1200">
                <a:solidFill>
                  <a:srgbClr val="6A5D38"/>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070E7C-0B96-4788-862A-C035E43D0D9C}" type="slidenum">
              <a:rPr lang="en-US" sz="1100" smtClean="0">
                <a:solidFill>
                  <a:sysClr val="windowText" lastClr="000000"/>
                </a:solidFill>
              </a:rPr>
              <a:t>‹#›</a:t>
            </a:fld>
            <a:endParaRPr lang="en-US" sz="1100" dirty="0">
              <a:solidFill>
                <a:sysClr val="windowText" lastClr="000000"/>
              </a:solidFill>
            </a:endParaRPr>
          </a:p>
        </p:txBody>
      </p:sp>
      <p:cxnSp>
        <p:nvCxnSpPr>
          <p:cNvPr id="12" name="Straight Connector 11"/>
          <p:cNvCxnSpPr/>
          <p:nvPr userDrawn="1"/>
        </p:nvCxnSpPr>
        <p:spPr>
          <a:xfrm>
            <a:off x="3" y="674560"/>
            <a:ext cx="73951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40752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95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EC99C-977A-45B6-9CED-43DE2EEC1E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B3FFCEA-6D43-461D-8A65-C49E6C7BC7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9D0B9C-5957-4016-ABCA-0351D3E75C83}"/>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5" name="Footer Placeholder 4">
            <a:extLst>
              <a:ext uri="{FF2B5EF4-FFF2-40B4-BE49-F238E27FC236}">
                <a16:creationId xmlns:a16="http://schemas.microsoft.com/office/drawing/2014/main" id="{19CCAF37-1431-449D-8893-BC6D29BA17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52DDCC6-B1E4-4F01-A09F-01E5BE84D4DD}"/>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3726533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1991-944B-4390-8247-8ACC68B0A4D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D529C7-5C6D-40DF-9A97-752102BB3E1E}"/>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4B0B2E-D66B-47E8-B98F-8C8E1F0F2416}"/>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5" name="Footer Placeholder 4">
            <a:extLst>
              <a:ext uri="{FF2B5EF4-FFF2-40B4-BE49-F238E27FC236}">
                <a16:creationId xmlns:a16="http://schemas.microsoft.com/office/drawing/2014/main" id="{2D8048C7-E7F7-4A1D-A416-602EA4C8844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5D86227-EE7B-4CB5-AA77-17D979F2F5B5}"/>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3307419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6AFF-4318-4496-BCB1-132873639B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FFD1A9-ADE5-4D52-9402-372784A1C1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91155B-EE09-40EA-B80A-BEFD1AC246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65EB42-0893-4F72-A4BE-7B7AA6A2A140}"/>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6" name="Footer Placeholder 5">
            <a:extLst>
              <a:ext uri="{FF2B5EF4-FFF2-40B4-BE49-F238E27FC236}">
                <a16:creationId xmlns:a16="http://schemas.microsoft.com/office/drawing/2014/main" id="{F6ECCD84-04EC-48C0-BF6A-ECA93E48955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6A16B2F-F0BB-40C2-8224-C55F268B329D}"/>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212827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A6B7-FC3E-48AF-A5A8-83E9F8C64453}"/>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C1E7C3-5A4C-42A0-8A52-90E54F691EE3}"/>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94D370-D801-482F-94B8-D7A87B7A6E1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E0881F3-4241-4592-8BDF-54FE070F9E6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6FB5A7-686D-4E45-80CE-3CEB5A817A81}"/>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5038F9B-732A-405C-B3A8-511FACC15BF8}"/>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8" name="Footer Placeholder 7">
            <a:extLst>
              <a:ext uri="{FF2B5EF4-FFF2-40B4-BE49-F238E27FC236}">
                <a16:creationId xmlns:a16="http://schemas.microsoft.com/office/drawing/2014/main" id="{3CADC125-AAF4-4E1B-82C9-6FDF0D1F1E32}"/>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9DEFCF1D-4762-4703-BE94-181E35D31B1A}"/>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249444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DD53-D3F9-402C-A546-4CAB835F80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93A41E-1D5D-46CF-B6FF-B1B41794DFB6}"/>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4" name="Footer Placeholder 3">
            <a:extLst>
              <a:ext uri="{FF2B5EF4-FFF2-40B4-BE49-F238E27FC236}">
                <a16:creationId xmlns:a16="http://schemas.microsoft.com/office/drawing/2014/main" id="{2177A5CE-33F8-4B84-BD54-2DCA6246DC85}"/>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5FDFBE4-3604-47F3-9977-F957A27E45E4}"/>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8060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4B6D4B-435A-47E6-B56F-AF826D40F10C}"/>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3" name="Footer Placeholder 2">
            <a:extLst>
              <a:ext uri="{FF2B5EF4-FFF2-40B4-BE49-F238E27FC236}">
                <a16:creationId xmlns:a16="http://schemas.microsoft.com/office/drawing/2014/main" id="{EF50DE31-1929-4EF7-ABDD-0CC2E3716949}"/>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BC9C4069-DB98-43E6-B985-6938E680A78F}"/>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1414059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B6214-5C6A-4223-A18F-E43BA8C60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C43D2D-9824-45C0-814E-012D7B6F66C5}"/>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16492F-0F74-4BDE-A715-DAA82868F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41D97B-BCFE-4E94-8827-E2BC13689FD8}"/>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6" name="Footer Placeholder 5">
            <a:extLst>
              <a:ext uri="{FF2B5EF4-FFF2-40B4-BE49-F238E27FC236}">
                <a16:creationId xmlns:a16="http://schemas.microsoft.com/office/drawing/2014/main" id="{3D712736-0202-4968-A909-E64BBB640CF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288EE80-34CB-4D44-B95E-292583BB331E}"/>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278879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7859-2E39-440C-B16D-66984C406A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D5AE5E-960F-4B6D-BAF6-3BFC48AECB82}"/>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65B2DCA-B8AC-42DE-9330-AADA0C844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0FDAA0-E779-4553-8640-CD840CA8A750}"/>
              </a:ext>
            </a:extLst>
          </p:cNvPr>
          <p:cNvSpPr>
            <a:spLocks noGrp="1"/>
          </p:cNvSpPr>
          <p:nvPr>
            <p:ph type="dt" sz="half" idx="10"/>
          </p:nvPr>
        </p:nvSpPr>
        <p:spPr/>
        <p:txBody>
          <a:bodyPr/>
          <a:lstStyle/>
          <a:p>
            <a:fld id="{4B6FDB22-C410-4828-A6B5-BF0C5AE68F6A}" type="datetimeFigureOut">
              <a:rPr lang="en-IN" smtClean="0"/>
              <a:t>27-10-2022</a:t>
            </a:fld>
            <a:endParaRPr lang="en-IN" dirty="0"/>
          </a:p>
        </p:txBody>
      </p:sp>
      <p:sp>
        <p:nvSpPr>
          <p:cNvPr id="6" name="Footer Placeholder 5">
            <a:extLst>
              <a:ext uri="{FF2B5EF4-FFF2-40B4-BE49-F238E27FC236}">
                <a16:creationId xmlns:a16="http://schemas.microsoft.com/office/drawing/2014/main" id="{F53B3201-6E40-43F6-91D9-B04A66207D0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6EFEA26-1491-40AD-8BB6-3B09662829AD}"/>
              </a:ext>
            </a:extLst>
          </p:cNvPr>
          <p:cNvSpPr>
            <a:spLocks noGrp="1"/>
          </p:cNvSpPr>
          <p:nvPr>
            <p:ph type="sldNum" sz="quarter" idx="12"/>
          </p:nvPr>
        </p:nvSpPr>
        <p:spPr/>
        <p:txBody>
          <a:bodyPr/>
          <a:lstStyle/>
          <a:p>
            <a:fld id="{5FE7F76D-0393-42CD-A59F-7F1037FBA25E}" type="slidenum">
              <a:rPr lang="en-IN" smtClean="0"/>
              <a:t>‹#›</a:t>
            </a:fld>
            <a:endParaRPr lang="en-IN" dirty="0"/>
          </a:p>
        </p:txBody>
      </p:sp>
    </p:spTree>
    <p:extLst>
      <p:ext uri="{BB962C8B-B14F-4D97-AF65-F5344CB8AC3E}">
        <p14:creationId xmlns:p14="http://schemas.microsoft.com/office/powerpoint/2010/main" val="855588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FF158-0B8A-4CBC-9E9D-4F68DA6949AF}"/>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33DE2A-85F5-4BDE-996D-68AE1E957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B8F486-1C1C-4FD6-83FB-B22A37DC3D3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6FDB22-C410-4828-A6B5-BF0C5AE68F6A}" type="datetimeFigureOut">
              <a:rPr lang="en-IN" smtClean="0"/>
              <a:t>27-10-2022</a:t>
            </a:fld>
            <a:endParaRPr lang="en-IN" dirty="0"/>
          </a:p>
        </p:txBody>
      </p:sp>
      <p:sp>
        <p:nvSpPr>
          <p:cNvPr id="5" name="Footer Placeholder 4">
            <a:extLst>
              <a:ext uri="{FF2B5EF4-FFF2-40B4-BE49-F238E27FC236}">
                <a16:creationId xmlns:a16="http://schemas.microsoft.com/office/drawing/2014/main" id="{E548BFBE-E193-4F24-9104-1D91DD8F794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E54E17C5-8FBB-4F58-A54A-C9DA27BEF21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E7F76D-0393-42CD-A59F-7F1037FBA25E}" type="slidenum">
              <a:rPr lang="en-IN" smtClean="0"/>
              <a:t>‹#›</a:t>
            </a:fld>
            <a:endParaRPr lang="en-IN" dirty="0"/>
          </a:p>
        </p:txBody>
      </p:sp>
    </p:spTree>
    <p:extLst>
      <p:ext uri="{BB962C8B-B14F-4D97-AF65-F5344CB8AC3E}">
        <p14:creationId xmlns:p14="http://schemas.microsoft.com/office/powerpoint/2010/main" val="1207272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chart" Target="../charts/char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hart" Target="../charts/chart18.xml"/><Relationship Id="rId3" Type="http://schemas.openxmlformats.org/officeDocument/2006/relationships/chart" Target="../charts/chart13.xml"/><Relationship Id="rId7" Type="http://schemas.openxmlformats.org/officeDocument/2006/relationships/chart" Target="../charts/chart17.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8" Type="http://schemas.openxmlformats.org/officeDocument/2006/relationships/chart" Target="../charts/chart24.xml"/><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7.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chart" Target="../charts/chart27.xml"/><Relationship Id="rId4" Type="http://schemas.openxmlformats.org/officeDocument/2006/relationships/chart" Target="../charts/chart26.xml"/></Relationships>
</file>

<file path=ppt/slides/_rels/slide18.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chart" Target="../charts/chart33.xml"/></Relationships>
</file>

<file path=ppt/slides/_rels/slide27.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chart" Target="../charts/char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chart" Target="../charts/chart41.xml"/></Relationships>
</file>

<file path=ppt/slides/_rels/slide35.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chart" Target="../charts/chart49.xml"/><Relationship Id="rId3" Type="http://schemas.openxmlformats.org/officeDocument/2006/relationships/chart" Target="../charts/chart44.xml"/><Relationship Id="rId7" Type="http://schemas.openxmlformats.org/officeDocument/2006/relationships/chart" Target="../charts/chart48.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chart" Target="../charts/chart47.xml"/><Relationship Id="rId5" Type="http://schemas.openxmlformats.org/officeDocument/2006/relationships/chart" Target="../charts/chart46.xml"/><Relationship Id="rId4" Type="http://schemas.openxmlformats.org/officeDocument/2006/relationships/chart" Target="../charts/chart45.xml"/></Relationships>
</file>

<file path=ppt/slides/_rels/slide39.xml.rels><?xml version="1.0" encoding="UTF-8" standalone="yes"?>
<Relationships xmlns="http://schemas.openxmlformats.org/package/2006/relationships"><Relationship Id="rId8" Type="http://schemas.openxmlformats.org/officeDocument/2006/relationships/chart" Target="../charts/chart55.xml"/><Relationship Id="rId3" Type="http://schemas.openxmlformats.org/officeDocument/2006/relationships/chart" Target="../charts/chart50.xml"/><Relationship Id="rId7" Type="http://schemas.openxmlformats.org/officeDocument/2006/relationships/chart" Target="../charts/chart54.xm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chart" Target="../charts/chart53.xml"/><Relationship Id="rId5" Type="http://schemas.openxmlformats.org/officeDocument/2006/relationships/chart" Target="../charts/chart52.xml"/><Relationship Id="rId4" Type="http://schemas.openxmlformats.org/officeDocument/2006/relationships/chart" Target="../charts/char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chart" Target="../charts/chart58.xml"/><Relationship Id="rId4" Type="http://schemas.openxmlformats.org/officeDocument/2006/relationships/chart" Target="../charts/chart57.xml"/></Relationships>
</file>

<file path=ppt/slides/_rels/slide41.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chart" Target="../charts/chart62.xml"/><Relationship Id="rId4" Type="http://schemas.openxmlformats.org/officeDocument/2006/relationships/chart" Target="../charts/chart61.xml"/></Relationships>
</file>

<file path=ppt/slides/_rels/slide47.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hyperlink" Target="https://www.facebook.com/TechSciResearch/" TargetMode="External"/><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hyperlink" Target="https://twitter.com/techsciresearch?lang=en" TargetMode="External"/><Relationship Id="rId17" Type="http://schemas.openxmlformats.org/officeDocument/2006/relationships/image" Target="cid:image001.jpg@01D6760F.F318E3D0" TargetMode="External"/><Relationship Id="rId2" Type="http://schemas.openxmlformats.org/officeDocument/2006/relationships/hyperlink" Target="http://www.techsciresearch.com/" TargetMode="External"/><Relationship Id="rId16" Type="http://schemas.openxmlformats.org/officeDocument/2006/relationships/image" Target="../media/image23.jpeg"/><Relationship Id="rId1" Type="http://schemas.openxmlformats.org/officeDocument/2006/relationships/slideLayout" Target="../slideLayouts/slideLayout13.xml"/><Relationship Id="rId6" Type="http://schemas.openxmlformats.org/officeDocument/2006/relationships/image" Target="../media/image17.jpeg"/><Relationship Id="rId11" Type="http://schemas.openxmlformats.org/officeDocument/2006/relationships/hyperlink" Target="https://www.linkedin.com/company-beta/1053900/" TargetMode="External"/><Relationship Id="rId5" Type="http://schemas.openxmlformats.org/officeDocument/2006/relationships/image" Target="../media/image16.jpg"/><Relationship Id="rId15" Type="http://schemas.openxmlformats.org/officeDocument/2006/relationships/image" Target="../media/image22.png"/><Relationship Id="rId10"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2.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2554EB-8E0F-47FB-A573-CB91D9B8A753}"/>
              </a:ext>
            </a:extLst>
          </p:cNvPr>
          <p:cNvSpPr/>
          <p:nvPr/>
        </p:nvSpPr>
        <p:spPr>
          <a:xfrm>
            <a:off x="-207825" y="176543"/>
            <a:ext cx="5002934" cy="1200329"/>
          </a:xfrm>
          <a:prstGeom prst="rect">
            <a:avLst/>
          </a:prstGeom>
          <a:noFill/>
        </p:spPr>
        <p:txBody>
          <a:bodyPr wrap="square">
            <a:spAutoFit/>
          </a:bodyPr>
          <a:lstStyle/>
          <a:p>
            <a:pPr lvl="0" algn="ctr">
              <a:defRPr/>
            </a:pPr>
            <a:r>
              <a:rPr lang="en-US" sz="24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Executive Summary</a:t>
            </a:r>
          </a:p>
          <a:p>
            <a:pPr lvl="0" algn="ctr">
              <a:defRPr/>
            </a:pPr>
            <a:r>
              <a:rPr lang="en-US" sz="24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 Pre-Feasibility Report</a:t>
            </a:r>
          </a:p>
          <a:p>
            <a:pPr lvl="0" algn="ctr">
              <a:defRPr/>
            </a:pPr>
            <a:r>
              <a:rPr lang="en-US" sz="2400" b="1" dirty="0">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PVC &amp; Phenol: India </a:t>
            </a:r>
          </a:p>
        </p:txBody>
      </p:sp>
      <p:sp>
        <p:nvSpPr>
          <p:cNvPr id="10" name="TextBox 9">
            <a:extLst>
              <a:ext uri="{FF2B5EF4-FFF2-40B4-BE49-F238E27FC236}">
                <a16:creationId xmlns:a16="http://schemas.microsoft.com/office/drawing/2014/main" id="{B2C23C4C-0D4B-429B-BF3C-79A3AEF3B3FD}"/>
              </a:ext>
            </a:extLst>
          </p:cNvPr>
          <p:cNvSpPr txBox="1"/>
          <p:nvPr/>
        </p:nvSpPr>
        <p:spPr>
          <a:xfrm>
            <a:off x="911092" y="5762113"/>
            <a:ext cx="2893128" cy="246221"/>
          </a:xfrm>
          <a:prstGeom prst="rect">
            <a:avLst/>
          </a:prstGeom>
          <a:noFill/>
        </p:spPr>
        <p:txBody>
          <a:bodyPr wrap="square" rtlCol="0">
            <a:spAutoFit/>
          </a:bodyPr>
          <a:lstStyle/>
          <a:p>
            <a:pPr defTabSz="457189">
              <a:defRPr/>
            </a:pPr>
            <a:r>
              <a:rPr lang="en-IN" sz="1000" b="1" dirty="0">
                <a:latin typeface="Arial" panose="020B0604020202020204" pitchFamily="34" charset="0"/>
                <a:ea typeface="Verdana" panose="020B0604030504040204" pitchFamily="34" charset="0"/>
                <a:cs typeface="Arial" panose="020B0604020202020204" pitchFamily="34" charset="0"/>
              </a:rPr>
              <a:t>MARKET INTELLIGENCE . CONSULTING</a:t>
            </a:r>
          </a:p>
        </p:txBody>
      </p:sp>
      <p:sp>
        <p:nvSpPr>
          <p:cNvPr id="11" name="TextBox 10">
            <a:extLst>
              <a:ext uri="{FF2B5EF4-FFF2-40B4-BE49-F238E27FC236}">
                <a16:creationId xmlns:a16="http://schemas.microsoft.com/office/drawing/2014/main" id="{8FC81FED-F9BF-4092-A2BD-434F1A667C78}"/>
              </a:ext>
            </a:extLst>
          </p:cNvPr>
          <p:cNvSpPr txBox="1"/>
          <p:nvPr/>
        </p:nvSpPr>
        <p:spPr>
          <a:xfrm>
            <a:off x="8714520" y="6459376"/>
            <a:ext cx="2410680" cy="307777"/>
          </a:xfrm>
          <a:prstGeom prst="rect">
            <a:avLst/>
          </a:prstGeom>
          <a:noFill/>
          <a:ln>
            <a:noFill/>
          </a:ln>
        </p:spPr>
        <p:txBody>
          <a:bodyPr wrap="square" rtlCol="0">
            <a:spAutoFit/>
          </a:bodyPr>
          <a:lstStyle/>
          <a:p>
            <a:pPr defTabSz="457189">
              <a:defRPr/>
            </a:pPr>
            <a:r>
              <a:rPr lang="en-IN" sz="1400" b="1" dirty="0">
                <a:latin typeface="Arial" panose="020B0604020202020204" pitchFamily="34" charset="0"/>
                <a:ea typeface="Verdana" panose="020B0604030504040204" pitchFamily="34" charset="0"/>
                <a:cs typeface="Arial" panose="020B0604020202020204" pitchFamily="34" charset="0"/>
              </a:rPr>
              <a:t>www.techscireserach.com</a:t>
            </a:r>
          </a:p>
        </p:txBody>
      </p:sp>
      <p:pic>
        <p:nvPicPr>
          <p:cNvPr id="13" name="Picture 12">
            <a:extLst>
              <a:ext uri="{FF2B5EF4-FFF2-40B4-BE49-F238E27FC236}">
                <a16:creationId xmlns:a16="http://schemas.microsoft.com/office/drawing/2014/main" id="{7ED9A73D-ABD1-B376-27EF-D1A6FF7D95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198" y="4937801"/>
            <a:ext cx="2297399" cy="720754"/>
          </a:xfrm>
          <a:prstGeom prst="rect">
            <a:avLst/>
          </a:prstGeom>
        </p:spPr>
      </p:pic>
      <p:sp>
        <p:nvSpPr>
          <p:cNvPr id="9" name="TextBox 8">
            <a:extLst>
              <a:ext uri="{FF2B5EF4-FFF2-40B4-BE49-F238E27FC236}">
                <a16:creationId xmlns:a16="http://schemas.microsoft.com/office/drawing/2014/main" id="{B4D41D77-7A6B-1D94-9DB5-8371F0FD8842}"/>
              </a:ext>
            </a:extLst>
          </p:cNvPr>
          <p:cNvSpPr txBox="1"/>
          <p:nvPr/>
        </p:nvSpPr>
        <p:spPr>
          <a:xfrm>
            <a:off x="0" y="1507148"/>
            <a:ext cx="4715314" cy="276999"/>
          </a:xfrm>
          <a:prstGeom prst="rect">
            <a:avLst/>
          </a:prstGeom>
          <a:solidFill>
            <a:schemeClr val="bg2"/>
          </a:solidFill>
        </p:spPr>
        <p:txBody>
          <a:bodyPr wrap="square" rtlCol="0">
            <a:spAutoFit/>
          </a:bodyPr>
          <a:lstStyle/>
          <a:p>
            <a:pPr algn="ctr"/>
            <a:r>
              <a:rPr lang="en-US" sz="1200" b="1" dirty="0">
                <a:latin typeface="Arial" panose="020B0604020202020204" pitchFamily="34" charset="0"/>
                <a:cs typeface="Arial" panose="020B0604020202020204" pitchFamily="34" charset="0"/>
              </a:rPr>
              <a:t>October  27, 2022</a:t>
            </a:r>
          </a:p>
        </p:txBody>
      </p:sp>
      <p:sp>
        <p:nvSpPr>
          <p:cNvPr id="14" name="TextBox 13">
            <a:extLst>
              <a:ext uri="{FF2B5EF4-FFF2-40B4-BE49-F238E27FC236}">
                <a16:creationId xmlns:a16="http://schemas.microsoft.com/office/drawing/2014/main" id="{F90CB1C0-4AD8-82CB-7F96-1406E656CD03}"/>
              </a:ext>
            </a:extLst>
          </p:cNvPr>
          <p:cNvSpPr txBox="1"/>
          <p:nvPr/>
        </p:nvSpPr>
        <p:spPr>
          <a:xfrm>
            <a:off x="0" y="1923277"/>
            <a:ext cx="4715313" cy="276999"/>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Prepared For</a:t>
            </a:r>
          </a:p>
        </p:txBody>
      </p:sp>
      <p:sp>
        <p:nvSpPr>
          <p:cNvPr id="15" name="TextBox 14">
            <a:extLst>
              <a:ext uri="{FF2B5EF4-FFF2-40B4-BE49-F238E27FC236}">
                <a16:creationId xmlns:a16="http://schemas.microsoft.com/office/drawing/2014/main" id="{405BBF8F-8940-1DF8-BFCE-F249B7DF6C59}"/>
              </a:ext>
            </a:extLst>
          </p:cNvPr>
          <p:cNvSpPr txBox="1"/>
          <p:nvPr/>
        </p:nvSpPr>
        <p:spPr>
          <a:xfrm>
            <a:off x="0" y="4434133"/>
            <a:ext cx="4715313" cy="276999"/>
          </a:xfrm>
          <a:prstGeom prst="rect">
            <a:avLst/>
          </a:prstGeom>
          <a:solidFill>
            <a:schemeClr val="bg2"/>
          </a:solidFill>
        </p:spPr>
        <p:txBody>
          <a:bodyPr wrap="square" rtlCol="0">
            <a:spAutoFit/>
          </a:bodyPr>
          <a:lstStyle/>
          <a:p>
            <a:pPr algn="ctr"/>
            <a:r>
              <a:rPr lang="en-IN" sz="1200" b="1" dirty="0">
                <a:latin typeface="Arial" panose="020B0604020202020204" pitchFamily="34" charset="0"/>
                <a:cs typeface="Arial" panose="020B0604020202020204" pitchFamily="34" charset="0"/>
              </a:rPr>
              <a:t>Prepared By</a:t>
            </a:r>
          </a:p>
        </p:txBody>
      </p:sp>
      <p:pic>
        <p:nvPicPr>
          <p:cNvPr id="1028" name="Picture 4" descr="ongc petro additions ltd opal: Latest News &amp; Videos, Photos about ongc  petro additions ltd opal | The Economic Times - Page 1">
            <a:extLst>
              <a:ext uri="{FF2B5EF4-FFF2-40B4-BE49-F238E27FC236}">
                <a16:creationId xmlns:a16="http://schemas.microsoft.com/office/drawing/2014/main" id="{7CBE26BE-718B-B856-5AE1-778ACB63D3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7" r="8987"/>
          <a:stretch/>
        </p:blipFill>
        <p:spPr bwMode="auto">
          <a:xfrm>
            <a:off x="4726872" y="0"/>
            <a:ext cx="753979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NGC Petro additions Limited">
            <a:extLst>
              <a:ext uri="{FF2B5EF4-FFF2-40B4-BE49-F238E27FC236}">
                <a16:creationId xmlns:a16="http://schemas.microsoft.com/office/drawing/2014/main" id="{5C6FBE36-EFA1-6CE1-2459-951564266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442" y="2448242"/>
            <a:ext cx="24384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592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Pricing (Average) Trend</a:t>
            </a:r>
            <a:endParaRPr lang="en-IN" sz="1400" dirty="0">
              <a:solidFill>
                <a:schemeClr val="tx1"/>
              </a:solidFill>
              <a:latin typeface="Arial" panose="020B0604020202020204" pitchFamily="34" charset="0"/>
            </a:endParaRPr>
          </a:p>
        </p:txBody>
      </p:sp>
      <p:sp>
        <p:nvSpPr>
          <p:cNvPr id="15" name="TextBox 22">
            <a:extLst>
              <a:ext uri="{FF2B5EF4-FFF2-40B4-BE49-F238E27FC236}">
                <a16:creationId xmlns:a16="http://schemas.microsoft.com/office/drawing/2014/main" id="{CA2D50B8-69A1-4268-A097-76CD6BC38B89}"/>
              </a:ext>
            </a:extLst>
          </p:cNvPr>
          <p:cNvSpPr txBox="1"/>
          <p:nvPr/>
        </p:nvSpPr>
        <p:spPr>
          <a:xfrm>
            <a:off x="8192744" y="6294986"/>
            <a:ext cx="3800475" cy="24500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AA82A02-61BB-48F3-A961-6FCB88680FEC}"/>
              </a:ext>
            </a:extLst>
          </p:cNvPr>
          <p:cNvSpPr txBox="1"/>
          <p:nvPr/>
        </p:nvSpPr>
        <p:spPr>
          <a:xfrm>
            <a:off x="132212" y="773437"/>
            <a:ext cx="6129130" cy="27699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India PVC Suspension Ex- Mumbai Yearly Prices (FY 2013- FY 2021), USD/MT </a:t>
            </a:r>
            <a:endParaRPr lang="en-IN" sz="1200" b="1" dirty="0">
              <a:latin typeface="Arial" panose="020B0604020202020204" pitchFamily="34" charset="0"/>
              <a:cs typeface="Arial" panose="020B0604020202020204" pitchFamily="34" charset="0"/>
            </a:endParaRPr>
          </a:p>
        </p:txBody>
      </p:sp>
      <p:graphicFrame>
        <p:nvGraphicFramePr>
          <p:cNvPr id="11" name="Chart 10">
            <a:extLst>
              <a:ext uri="{FF2B5EF4-FFF2-40B4-BE49-F238E27FC236}">
                <a16:creationId xmlns:a16="http://schemas.microsoft.com/office/drawing/2014/main" id="{F181CC40-7328-43EE-8FB3-8A8CC5275001}"/>
              </a:ext>
            </a:extLst>
          </p:cNvPr>
          <p:cNvGraphicFramePr/>
          <p:nvPr>
            <p:extLst>
              <p:ext uri="{D42A27DB-BD31-4B8C-83A1-F6EECF244321}">
                <p14:modId xmlns:p14="http://schemas.microsoft.com/office/powerpoint/2010/main" val="35427635"/>
              </p:ext>
            </p:extLst>
          </p:nvPr>
        </p:nvGraphicFramePr>
        <p:xfrm>
          <a:off x="132212" y="1649930"/>
          <a:ext cx="11859056" cy="301686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968D17F4-1C28-4BC9-A6DB-97817C621040}"/>
              </a:ext>
            </a:extLst>
          </p:cNvPr>
          <p:cNvSpPr txBox="1"/>
          <p:nvPr/>
        </p:nvSpPr>
        <p:spPr>
          <a:xfrm>
            <a:off x="134161" y="4721066"/>
            <a:ext cx="11859055" cy="1584473"/>
          </a:xfrm>
          <a:prstGeom prst="rect">
            <a:avLst/>
          </a:prstGeom>
          <a:noFill/>
        </p:spPr>
        <p:txBody>
          <a:bodyPr wrap="square">
            <a:spAutoFit/>
          </a:bodyPr>
          <a:lstStyle/>
          <a:p>
            <a:pPr>
              <a:lnSpc>
                <a:spcPct val="150000"/>
              </a:lnSpc>
            </a:pPr>
            <a:r>
              <a:rPr lang="en-US" sz="1100" b="1" dirty="0">
                <a:latin typeface="Arial" panose="020B0604020202020204" pitchFamily="34" charset="0"/>
                <a:cs typeface="Arial" panose="020B0604020202020204" pitchFamily="34" charset="0"/>
              </a:rPr>
              <a:t>Factors impacting prices of PVC in India</a:t>
            </a:r>
          </a:p>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Increase in demand from construction sector.</a:t>
            </a:r>
          </a:p>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Import shortage and persistent hike in shipping charges across several trade routes along southeast Asia.</a:t>
            </a:r>
          </a:p>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Persistent hike in shipping charges across several trade routes along Southeast Asia</a:t>
            </a:r>
          </a:p>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Rise in demand from the agriculture sector in forthcoming crop season.</a:t>
            </a:r>
          </a:p>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Revision in domestic price of PVC across the country, can impact downstream users negatively, as it may squeeze their margin. </a:t>
            </a:r>
            <a:endParaRPr lang="en-IN" sz="11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751BA10-9DED-C3A6-26BE-2BB6BF12AB02}"/>
              </a:ext>
            </a:extLst>
          </p:cNvPr>
          <p:cNvSpPr txBox="1"/>
          <p:nvPr/>
        </p:nvSpPr>
        <p:spPr>
          <a:xfrm>
            <a:off x="200732" y="1133135"/>
            <a:ext cx="11790536" cy="276999"/>
          </a:xfrm>
          <a:prstGeom prst="rect">
            <a:avLst/>
          </a:prstGeom>
          <a:solidFill>
            <a:srgbClr val="E9EBF5"/>
          </a:solidFill>
        </p:spPr>
        <p:txBody>
          <a:bodyPr wrap="square" rtlCol="0">
            <a:spAutoFit/>
          </a:bodyPr>
          <a:lstStyle/>
          <a:p>
            <a:pPr algn="ctr"/>
            <a:r>
              <a:rPr lang="en-IN" sz="1200" b="1" dirty="0">
                <a:latin typeface="Arial" panose="020B0604020202020204" pitchFamily="34" charset="0"/>
                <a:cs typeface="Arial" panose="020B0604020202020204" pitchFamily="34" charset="0"/>
              </a:rPr>
              <a:t>Upward price trend is observed from 2020 Onwards</a:t>
            </a:r>
          </a:p>
        </p:txBody>
      </p:sp>
      <p:sp>
        <p:nvSpPr>
          <p:cNvPr id="8" name="TextBox 7">
            <a:extLst>
              <a:ext uri="{FF2B5EF4-FFF2-40B4-BE49-F238E27FC236}">
                <a16:creationId xmlns:a16="http://schemas.microsoft.com/office/drawing/2014/main" id="{7B86BFB2-D9F3-8251-C561-0FC7C69FEDCA}"/>
              </a:ext>
            </a:extLst>
          </p:cNvPr>
          <p:cNvSpPr txBox="1"/>
          <p:nvPr/>
        </p:nvSpPr>
        <p:spPr>
          <a:xfrm>
            <a:off x="5322628" y="4666795"/>
            <a:ext cx="6304622" cy="276999"/>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PVC price is primarily dependent on the fluctuating price of Ethylene/EDC/VCM</a:t>
            </a:r>
            <a:endParaRPr lang="en-IN" sz="12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CD987BF-66F3-9CA8-D2CB-CEF1BEAB029A}"/>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23068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Global: Capacity, Production</a:t>
            </a:r>
            <a:endParaRPr lang="en-IN" sz="1400" dirty="0">
              <a:solidFill>
                <a:schemeClr val="tx1"/>
              </a:solidFill>
              <a:latin typeface="Arial" panose="020B0604020202020204" pitchFamily="34" charset="0"/>
            </a:endParaRPr>
          </a:p>
        </p:txBody>
      </p:sp>
      <p:sp>
        <p:nvSpPr>
          <p:cNvPr id="10" name="TextBox 9">
            <a:extLst>
              <a:ext uri="{FF2B5EF4-FFF2-40B4-BE49-F238E27FC236}">
                <a16:creationId xmlns:a16="http://schemas.microsoft.com/office/drawing/2014/main" id="{F1C6BE0A-C623-4FEA-B8D4-3AECDA9629B9}"/>
              </a:ext>
            </a:extLst>
          </p:cNvPr>
          <p:cNvSpPr txBox="1"/>
          <p:nvPr/>
        </p:nvSpPr>
        <p:spPr>
          <a:xfrm>
            <a:off x="93555" y="815766"/>
            <a:ext cx="11849916" cy="335156"/>
          </a:xfrm>
          <a:prstGeom prst="rect">
            <a:avLst/>
          </a:prstGeom>
          <a:noFill/>
        </p:spPr>
        <p:txBody>
          <a:bodyPr wrap="square">
            <a:spAutoFit/>
          </a:bodyPr>
          <a:lstStyle/>
          <a:p>
            <a:pPr>
              <a:lnSpc>
                <a:spcPct val="150000"/>
              </a:lnSpc>
            </a:pPr>
            <a:r>
              <a:rPr lang="en-US" sz="1200" b="1" dirty="0">
                <a:latin typeface="Arial" panose="020B0604020202020204" pitchFamily="34" charset="0"/>
                <a:cs typeface="Arial" panose="020B0604020202020204" pitchFamily="34" charset="0"/>
              </a:rPr>
              <a:t>Global Polyvinyl Chloride (PVC) Capacity and Production, By Volume (000’ Tonnes), 2015 - 2030F </a:t>
            </a:r>
            <a:endParaRPr lang="en-IN" sz="1200" b="1" dirty="0">
              <a:latin typeface="Arial" panose="020B0604020202020204" pitchFamily="34" charset="0"/>
              <a:cs typeface="Arial" panose="020B0604020202020204" pitchFamily="34" charset="0"/>
            </a:endParaRPr>
          </a:p>
        </p:txBody>
      </p:sp>
      <p:graphicFrame>
        <p:nvGraphicFramePr>
          <p:cNvPr id="11" name="Chart 10">
            <a:extLst>
              <a:ext uri="{FF2B5EF4-FFF2-40B4-BE49-F238E27FC236}">
                <a16:creationId xmlns:a16="http://schemas.microsoft.com/office/drawing/2014/main" id="{7CCA040B-F157-4B0C-9923-DFA614E8144E}"/>
              </a:ext>
            </a:extLst>
          </p:cNvPr>
          <p:cNvGraphicFramePr/>
          <p:nvPr>
            <p:extLst>
              <p:ext uri="{D42A27DB-BD31-4B8C-83A1-F6EECF244321}">
                <p14:modId xmlns:p14="http://schemas.microsoft.com/office/powerpoint/2010/main" val="748237458"/>
              </p:ext>
            </p:extLst>
          </p:nvPr>
        </p:nvGraphicFramePr>
        <p:xfrm>
          <a:off x="134161" y="1254186"/>
          <a:ext cx="11809310" cy="240341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22">
            <a:extLst>
              <a:ext uri="{FF2B5EF4-FFF2-40B4-BE49-F238E27FC236}">
                <a16:creationId xmlns:a16="http://schemas.microsoft.com/office/drawing/2014/main" id="{DE7E486B-1798-4289-9B78-DB725FFF976A}"/>
              </a:ext>
            </a:extLst>
          </p:cNvPr>
          <p:cNvSpPr txBox="1"/>
          <p:nvPr/>
        </p:nvSpPr>
        <p:spPr>
          <a:xfrm>
            <a:off x="8142998" y="6321869"/>
            <a:ext cx="3800475" cy="24500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08AAC1A-AC0E-E792-D836-13B6C719AFDC}"/>
              </a:ext>
            </a:extLst>
          </p:cNvPr>
          <p:cNvSpPr txBox="1"/>
          <p:nvPr/>
        </p:nvSpPr>
        <p:spPr>
          <a:xfrm>
            <a:off x="134160" y="3458156"/>
            <a:ext cx="6129130" cy="27699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Global Capacity by Company, By Volume- ((000’ tonnes)</a:t>
            </a:r>
            <a:endParaRPr lang="en-IN" sz="1200" b="1" dirty="0">
              <a:latin typeface="Arial" panose="020B0604020202020204" pitchFamily="34" charset="0"/>
              <a:cs typeface="Arial" panose="020B0604020202020204" pitchFamily="34" charset="0"/>
            </a:endParaRPr>
          </a:p>
        </p:txBody>
      </p:sp>
      <p:graphicFrame>
        <p:nvGraphicFramePr>
          <p:cNvPr id="20" name="Table 19">
            <a:extLst>
              <a:ext uri="{FF2B5EF4-FFF2-40B4-BE49-F238E27FC236}">
                <a16:creationId xmlns:a16="http://schemas.microsoft.com/office/drawing/2014/main" id="{AF8F8BD3-FCA2-0311-C01E-B815F81EBB00}"/>
              </a:ext>
            </a:extLst>
          </p:cNvPr>
          <p:cNvGraphicFramePr>
            <a:graphicFrameLocks noGrp="1"/>
          </p:cNvGraphicFramePr>
          <p:nvPr>
            <p:extLst>
              <p:ext uri="{D42A27DB-BD31-4B8C-83A1-F6EECF244321}">
                <p14:modId xmlns:p14="http://schemas.microsoft.com/office/powerpoint/2010/main" val="3623108834"/>
              </p:ext>
            </p:extLst>
          </p:nvPr>
        </p:nvGraphicFramePr>
        <p:xfrm>
          <a:off x="134160" y="3760864"/>
          <a:ext cx="6621876" cy="2583858"/>
        </p:xfrm>
        <a:graphic>
          <a:graphicData uri="http://schemas.openxmlformats.org/drawingml/2006/table">
            <a:tbl>
              <a:tblPr firstRow="1" firstCol="1" bandRow="1">
                <a:tableStyleId>{912C8C85-51F0-491E-9774-3900AFEF0FD7}</a:tableStyleId>
              </a:tblPr>
              <a:tblGrid>
                <a:gridCol w="868448">
                  <a:extLst>
                    <a:ext uri="{9D8B030D-6E8A-4147-A177-3AD203B41FA5}">
                      <a16:colId xmlns:a16="http://schemas.microsoft.com/office/drawing/2014/main" val="3613114779"/>
                    </a:ext>
                  </a:extLst>
                </a:gridCol>
                <a:gridCol w="2646370">
                  <a:extLst>
                    <a:ext uri="{9D8B030D-6E8A-4147-A177-3AD203B41FA5}">
                      <a16:colId xmlns:a16="http://schemas.microsoft.com/office/drawing/2014/main" val="1927927601"/>
                    </a:ext>
                  </a:extLst>
                </a:gridCol>
                <a:gridCol w="517843">
                  <a:extLst>
                    <a:ext uri="{9D8B030D-6E8A-4147-A177-3AD203B41FA5}">
                      <a16:colId xmlns:a16="http://schemas.microsoft.com/office/drawing/2014/main" val="4275104926"/>
                    </a:ext>
                  </a:extLst>
                </a:gridCol>
                <a:gridCol w="517843">
                  <a:extLst>
                    <a:ext uri="{9D8B030D-6E8A-4147-A177-3AD203B41FA5}">
                      <a16:colId xmlns:a16="http://schemas.microsoft.com/office/drawing/2014/main" val="1096272861"/>
                    </a:ext>
                  </a:extLst>
                </a:gridCol>
                <a:gridCol w="517843">
                  <a:extLst>
                    <a:ext uri="{9D8B030D-6E8A-4147-A177-3AD203B41FA5}">
                      <a16:colId xmlns:a16="http://schemas.microsoft.com/office/drawing/2014/main" val="3042454992"/>
                    </a:ext>
                  </a:extLst>
                </a:gridCol>
                <a:gridCol w="517843">
                  <a:extLst>
                    <a:ext uri="{9D8B030D-6E8A-4147-A177-3AD203B41FA5}">
                      <a16:colId xmlns:a16="http://schemas.microsoft.com/office/drawing/2014/main" val="3041448121"/>
                    </a:ext>
                  </a:extLst>
                </a:gridCol>
                <a:gridCol w="517843">
                  <a:extLst>
                    <a:ext uri="{9D8B030D-6E8A-4147-A177-3AD203B41FA5}">
                      <a16:colId xmlns:a16="http://schemas.microsoft.com/office/drawing/2014/main" val="2309205654"/>
                    </a:ext>
                  </a:extLst>
                </a:gridCol>
                <a:gridCol w="517843">
                  <a:extLst>
                    <a:ext uri="{9D8B030D-6E8A-4147-A177-3AD203B41FA5}">
                      <a16:colId xmlns:a16="http://schemas.microsoft.com/office/drawing/2014/main" val="2102087805"/>
                    </a:ext>
                  </a:extLst>
                </a:gridCol>
              </a:tblGrid>
              <a:tr h="0">
                <a:tc>
                  <a:txBody>
                    <a:bodyPr/>
                    <a:lstStyle/>
                    <a:p>
                      <a:pPr algn="ctr" rtl="0" fontAlgn="ctr">
                        <a:lnSpc>
                          <a:spcPct val="100000"/>
                        </a:lnSpc>
                      </a:pPr>
                      <a:r>
                        <a:rPr lang="en-IN" sz="1100" u="none" strike="noStrike" dirty="0">
                          <a:effectLst/>
                          <a:latin typeface="Arial" panose="020B0604020202020204" pitchFamily="34" charset="0"/>
                          <a:cs typeface="Arial" panose="020B0604020202020204" pitchFamily="34" charset="0"/>
                        </a:rPr>
                        <a:t>Location</a:t>
                      </a:r>
                      <a:endParaRPr lang="en-IN" sz="1100" b="1" i="0" u="none" strike="noStrike" dirty="0">
                        <a:solidFill>
                          <a:srgbClr val="FFFFFF"/>
                        </a:solidFill>
                        <a:effectLst/>
                        <a:latin typeface="Arial" panose="020B0604020202020204" pitchFamily="34" charset="0"/>
                        <a:cs typeface="Arial" panose="020B0604020202020204" pitchFamily="34" charset="0"/>
                      </a:endParaRPr>
                    </a:p>
                  </a:txBody>
                  <a:tcPr marL="8368" marR="8368" marT="8368" marB="0" anchor="ctr"/>
                </a:tc>
                <a:tc>
                  <a:txBody>
                    <a:bodyPr/>
                    <a:lstStyle/>
                    <a:p>
                      <a:pPr algn="ctr" rtl="0" fontAlgn="ctr">
                        <a:lnSpc>
                          <a:spcPct val="100000"/>
                        </a:lnSpc>
                      </a:pPr>
                      <a:r>
                        <a:rPr lang="en-IN" sz="1100" u="none" strike="noStrike" dirty="0">
                          <a:effectLst/>
                          <a:latin typeface="Arial" panose="020B0604020202020204" pitchFamily="34" charset="0"/>
                          <a:cs typeface="Arial" panose="020B0604020202020204" pitchFamily="34" charset="0"/>
                        </a:rPr>
                        <a:t>Companies</a:t>
                      </a:r>
                      <a:endParaRPr lang="en-IN" sz="1100" b="1" i="0" u="none" strike="noStrike" dirty="0">
                        <a:solidFill>
                          <a:srgbClr val="FFFFFF"/>
                        </a:solidFill>
                        <a:effectLst/>
                        <a:latin typeface="Arial" panose="020B0604020202020204" pitchFamily="34" charset="0"/>
                        <a:cs typeface="Arial" panose="020B0604020202020204" pitchFamily="34" charset="0"/>
                      </a:endParaRPr>
                    </a:p>
                  </a:txBody>
                  <a:tcPr marL="8368" marR="8368" marT="8368" marB="0" anchor="ctr"/>
                </a:tc>
                <a:tc>
                  <a:txBody>
                    <a:bodyPr/>
                    <a:lstStyle/>
                    <a:p>
                      <a:pPr algn="ctr" rtl="0" fontAlgn="ctr">
                        <a:lnSpc>
                          <a:spcPct val="100000"/>
                        </a:lnSpc>
                      </a:pPr>
                      <a:r>
                        <a:rPr lang="en-IN" sz="1100" u="none" strike="noStrike" dirty="0">
                          <a:effectLst/>
                          <a:latin typeface="Arial" panose="020B0604020202020204" pitchFamily="34" charset="0"/>
                          <a:cs typeface="Arial" panose="020B0604020202020204" pitchFamily="34" charset="0"/>
                        </a:rPr>
                        <a:t>2015</a:t>
                      </a:r>
                      <a:endParaRPr lang="en-IN" sz="1100" b="1" i="0" u="none" strike="noStrike" dirty="0">
                        <a:solidFill>
                          <a:srgbClr val="FFFFFF"/>
                        </a:solidFill>
                        <a:effectLst/>
                        <a:latin typeface="Arial" panose="020B0604020202020204" pitchFamily="34" charset="0"/>
                        <a:cs typeface="Arial" panose="020B0604020202020204" pitchFamily="34" charset="0"/>
                      </a:endParaRPr>
                    </a:p>
                  </a:txBody>
                  <a:tcPr marL="8368" marR="8368" marT="8368" marB="0" anchor="ctr"/>
                </a:tc>
                <a:tc>
                  <a:txBody>
                    <a:bodyPr/>
                    <a:lstStyle/>
                    <a:p>
                      <a:pPr algn="ctr" rtl="0" fontAlgn="ctr">
                        <a:lnSpc>
                          <a:spcPct val="100000"/>
                        </a:lnSpc>
                      </a:pPr>
                      <a:r>
                        <a:rPr lang="en-IN" sz="1100" u="none" strike="noStrike" dirty="0">
                          <a:effectLst/>
                          <a:latin typeface="Arial" panose="020B0604020202020204" pitchFamily="34" charset="0"/>
                          <a:cs typeface="Arial" panose="020B0604020202020204" pitchFamily="34" charset="0"/>
                        </a:rPr>
                        <a:t>2020</a:t>
                      </a:r>
                      <a:endParaRPr lang="en-IN" sz="1100" b="1" i="0" u="none" strike="noStrike" dirty="0">
                        <a:solidFill>
                          <a:srgbClr val="FFFFFF"/>
                        </a:solidFill>
                        <a:effectLst/>
                        <a:latin typeface="Arial" panose="020B0604020202020204" pitchFamily="34" charset="0"/>
                        <a:cs typeface="Arial" panose="020B0604020202020204" pitchFamily="34" charset="0"/>
                      </a:endParaRPr>
                    </a:p>
                  </a:txBody>
                  <a:tcPr marL="8368" marR="8368" marT="8368" marB="0" anchor="ctr"/>
                </a:tc>
                <a:tc>
                  <a:txBody>
                    <a:bodyPr/>
                    <a:lstStyle/>
                    <a:p>
                      <a:pPr algn="ctr" rtl="0" fontAlgn="ctr">
                        <a:lnSpc>
                          <a:spcPct val="100000"/>
                        </a:lnSpc>
                      </a:pPr>
                      <a:r>
                        <a:rPr lang="en-IN" sz="1100" u="none" strike="noStrike" dirty="0">
                          <a:effectLst/>
                          <a:latin typeface="Arial" panose="020B0604020202020204" pitchFamily="34" charset="0"/>
                          <a:cs typeface="Arial" panose="020B0604020202020204" pitchFamily="34" charset="0"/>
                        </a:rPr>
                        <a:t>2021E</a:t>
                      </a:r>
                      <a:endParaRPr lang="en-IN" sz="1100" b="1" i="0" u="none" strike="noStrike" dirty="0">
                        <a:solidFill>
                          <a:srgbClr val="FFFFFF"/>
                        </a:solidFill>
                        <a:effectLst/>
                        <a:latin typeface="Arial" panose="020B0604020202020204" pitchFamily="34" charset="0"/>
                        <a:cs typeface="Arial" panose="020B0604020202020204" pitchFamily="34" charset="0"/>
                      </a:endParaRPr>
                    </a:p>
                  </a:txBody>
                  <a:tcPr marL="8368" marR="8368" marT="8368" marB="0" anchor="ctr"/>
                </a:tc>
                <a:tc>
                  <a:txBody>
                    <a:bodyPr/>
                    <a:lstStyle/>
                    <a:p>
                      <a:pPr algn="ctr" rtl="0" fontAlgn="ctr">
                        <a:lnSpc>
                          <a:spcPct val="100000"/>
                        </a:lnSpc>
                      </a:pPr>
                      <a:r>
                        <a:rPr lang="en-IN" sz="1100" u="none" strike="noStrike" dirty="0">
                          <a:effectLst/>
                          <a:latin typeface="Arial" panose="020B0604020202020204" pitchFamily="34" charset="0"/>
                          <a:cs typeface="Arial" panose="020B0604020202020204" pitchFamily="34" charset="0"/>
                        </a:rPr>
                        <a:t>2022F</a:t>
                      </a:r>
                      <a:endParaRPr lang="en-IN" sz="1100" b="1" i="0" u="none" strike="noStrike" dirty="0">
                        <a:solidFill>
                          <a:srgbClr val="FFFFFF"/>
                        </a:solidFill>
                        <a:effectLst/>
                        <a:latin typeface="Arial" panose="020B0604020202020204" pitchFamily="34" charset="0"/>
                        <a:cs typeface="Arial" panose="020B0604020202020204" pitchFamily="34" charset="0"/>
                      </a:endParaRPr>
                    </a:p>
                  </a:txBody>
                  <a:tcPr marL="8368" marR="8368" marT="8368" marB="0" anchor="ctr"/>
                </a:tc>
                <a:tc>
                  <a:txBody>
                    <a:bodyPr/>
                    <a:lstStyle/>
                    <a:p>
                      <a:pPr algn="ctr" rtl="0" fontAlgn="ctr">
                        <a:lnSpc>
                          <a:spcPct val="100000"/>
                        </a:lnSpc>
                      </a:pPr>
                      <a:r>
                        <a:rPr lang="en-IN" sz="1100" u="none" strike="noStrike" dirty="0">
                          <a:effectLst/>
                          <a:latin typeface="Arial" panose="020B0604020202020204" pitchFamily="34" charset="0"/>
                          <a:cs typeface="Arial" panose="020B0604020202020204" pitchFamily="34" charset="0"/>
                        </a:rPr>
                        <a:t>2025F</a:t>
                      </a:r>
                      <a:endParaRPr lang="en-IN" sz="1100" b="1" i="0" u="none" strike="noStrike" dirty="0">
                        <a:solidFill>
                          <a:srgbClr val="FFFFFF"/>
                        </a:solidFill>
                        <a:effectLst/>
                        <a:latin typeface="Arial" panose="020B0604020202020204" pitchFamily="34" charset="0"/>
                        <a:cs typeface="Arial" panose="020B0604020202020204" pitchFamily="34" charset="0"/>
                      </a:endParaRPr>
                    </a:p>
                  </a:txBody>
                  <a:tcPr marL="8368" marR="8368" marT="8368" marB="0" anchor="ctr"/>
                </a:tc>
                <a:tc>
                  <a:txBody>
                    <a:bodyPr/>
                    <a:lstStyle/>
                    <a:p>
                      <a:pPr algn="ctr" rtl="0" fontAlgn="ctr">
                        <a:lnSpc>
                          <a:spcPct val="100000"/>
                        </a:lnSpc>
                      </a:pPr>
                      <a:r>
                        <a:rPr lang="en-IN" sz="1100" u="none" strike="noStrike" dirty="0">
                          <a:effectLst/>
                          <a:latin typeface="Arial" panose="020B0604020202020204" pitchFamily="34" charset="0"/>
                          <a:cs typeface="Arial" panose="020B0604020202020204" pitchFamily="34" charset="0"/>
                        </a:rPr>
                        <a:t>2030F</a:t>
                      </a:r>
                      <a:endParaRPr lang="en-IN" sz="1100" b="1" i="0" u="none" strike="noStrike" dirty="0">
                        <a:solidFill>
                          <a:srgbClr val="FFFFFF"/>
                        </a:solidFill>
                        <a:effectLst/>
                        <a:latin typeface="Arial" panose="020B0604020202020204" pitchFamily="34" charset="0"/>
                        <a:cs typeface="Arial" panose="020B0604020202020204" pitchFamily="34" charset="0"/>
                      </a:endParaRPr>
                    </a:p>
                  </a:txBody>
                  <a:tcPr marL="8368" marR="8368" marT="8368" marB="0" anchor="ctr"/>
                </a:tc>
                <a:extLst>
                  <a:ext uri="{0D108BD9-81ED-4DB2-BD59-A6C34878D82A}">
                    <a16:rowId xmlns:a16="http://schemas.microsoft.com/office/drawing/2014/main" val="780486598"/>
                  </a:ext>
                </a:extLst>
              </a:tr>
              <a:tr h="40394">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USA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Shin-Etsu, Formosa Plastics, Westlake, Occidental Petroleum, OxyVinyls, Georgia Gulf Corp</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9837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10157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10157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10157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10678</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10678</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extLst>
                  <a:ext uri="{0D108BD9-81ED-4DB2-BD59-A6C34878D82A}">
                    <a16:rowId xmlns:a16="http://schemas.microsoft.com/office/drawing/2014/main" val="3051013388"/>
                  </a:ext>
                </a:extLst>
              </a:tr>
              <a:tr h="66883">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China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Xinjiang Tianye Chemical, Xinjiang Huatai Heavy Chemical, Sinopec Qilu Petrochemical, Yibin Haifing Herui, Hanwha Chemical, Tianjin Dagu Chemical</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3560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3560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3560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3560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3560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3560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extLst>
                  <a:ext uri="{0D108BD9-81ED-4DB2-BD59-A6C34878D82A}">
                    <a16:rowId xmlns:a16="http://schemas.microsoft.com/office/drawing/2014/main" val="1657366335"/>
                  </a:ext>
                </a:extLst>
              </a:tr>
              <a:tr h="0">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Germany</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INOVYN, Vinnolit, VYNOVA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1450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1450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1450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1450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1450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1450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extLst>
                  <a:ext uri="{0D108BD9-81ED-4DB2-BD59-A6C34878D82A}">
                    <a16:rowId xmlns:a16="http://schemas.microsoft.com/office/drawing/2014/main" val="1962310516"/>
                  </a:ext>
                </a:extLst>
              </a:tr>
              <a:tr h="0">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France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INOVYN, Kem One, VYNOVA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1445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1445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1445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1445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1445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1445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extLst>
                  <a:ext uri="{0D108BD9-81ED-4DB2-BD59-A6C34878D82A}">
                    <a16:rowId xmlns:a16="http://schemas.microsoft.com/office/drawing/2014/main" val="3024989296"/>
                  </a:ext>
                </a:extLst>
              </a:tr>
              <a:tr h="0">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South Korea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LG Chem, Hanwha Chemical</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1380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1380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1380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1380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1380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tc>
                  <a:txBody>
                    <a:bodyPr/>
                    <a:lstStyle/>
                    <a:p>
                      <a:pPr marL="72000" algn="ctr" fontAlgn="ctr">
                        <a:lnSpc>
                          <a:spcPct val="100000"/>
                        </a:lnSpc>
                      </a:pPr>
                      <a:r>
                        <a:rPr lang="en-IN" sz="1100" u="none" strike="noStrike" dirty="0">
                          <a:effectLst/>
                          <a:latin typeface="Arial" panose="020B0604020202020204" pitchFamily="34" charset="0"/>
                          <a:cs typeface="Arial" panose="020B0604020202020204" pitchFamily="34" charset="0"/>
                        </a:rPr>
                        <a:t>1380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8368" marR="8368" marT="8368" marB="0" anchor="ctr"/>
                </a:tc>
                <a:extLst>
                  <a:ext uri="{0D108BD9-81ED-4DB2-BD59-A6C34878D82A}">
                    <a16:rowId xmlns:a16="http://schemas.microsoft.com/office/drawing/2014/main" val="2519719149"/>
                  </a:ext>
                </a:extLst>
              </a:tr>
              <a:tr h="0">
                <a:tc gridSpan="2">
                  <a:txBody>
                    <a:bodyPr/>
                    <a:lstStyle/>
                    <a:p>
                      <a:pPr algn="ctr" rtl="0" fontAlgn="ctr">
                        <a:lnSpc>
                          <a:spcPct val="100000"/>
                        </a:lnSpc>
                      </a:pPr>
                      <a:r>
                        <a:rPr lang="en-IN" sz="1100" b="1" i="0" u="none" strike="noStrike" dirty="0">
                          <a:solidFill>
                            <a:srgbClr val="000000"/>
                          </a:solidFill>
                          <a:effectLst/>
                          <a:latin typeface="Arial" panose="020B0604020202020204" pitchFamily="34" charset="0"/>
                        </a:rPr>
                        <a:t>Others</a:t>
                      </a:r>
                    </a:p>
                  </a:txBody>
                  <a:tcPr marL="9525" marR="9525" marT="9525" marB="0" anchor="ctr"/>
                </a:tc>
                <a:tc hMerge="1">
                  <a:txBody>
                    <a:bodyPr/>
                    <a:lstStyle/>
                    <a:p>
                      <a:pPr algn="ctr" rtl="0" fontAlgn="ctr">
                        <a:lnSpc>
                          <a:spcPct val="100000"/>
                        </a:lnSpc>
                      </a:pPr>
                      <a:r>
                        <a:rPr lang="en-IN" sz="1100" b="0" i="0" u="none" strike="noStrike" dirty="0">
                          <a:solidFill>
                            <a:srgbClr val="000000"/>
                          </a:solidFill>
                          <a:effectLst/>
                          <a:latin typeface="Arial" panose="020B0604020202020204" pitchFamily="34" charset="0"/>
                        </a:rPr>
                        <a:t>Other Companies</a:t>
                      </a:r>
                    </a:p>
                  </a:txBody>
                  <a:tcPr marL="9525" marR="9525" marT="9525" marB="0" anchor="ctr"/>
                </a:tc>
                <a:tc>
                  <a:txBody>
                    <a:bodyPr/>
                    <a:lstStyle/>
                    <a:p>
                      <a:pPr algn="ctr" rtl="0" fontAlgn="ctr">
                        <a:lnSpc>
                          <a:spcPct val="100000"/>
                        </a:lnSpc>
                      </a:pPr>
                      <a:r>
                        <a:rPr lang="en-IN" sz="1100" b="0" i="0" u="none" strike="noStrike" dirty="0">
                          <a:solidFill>
                            <a:srgbClr val="000000"/>
                          </a:solidFill>
                          <a:effectLst/>
                          <a:latin typeface="Arial" panose="020B0604020202020204" pitchFamily="34" charset="0"/>
                        </a:rPr>
                        <a:t>36168</a:t>
                      </a:r>
                    </a:p>
                  </a:txBody>
                  <a:tcPr marL="9525" marR="9525" marT="9525" marB="0" anchor="ctr"/>
                </a:tc>
                <a:tc>
                  <a:txBody>
                    <a:bodyPr/>
                    <a:lstStyle/>
                    <a:p>
                      <a:pPr algn="ctr" rtl="0" fontAlgn="ctr">
                        <a:lnSpc>
                          <a:spcPct val="100000"/>
                        </a:lnSpc>
                      </a:pPr>
                      <a:r>
                        <a:rPr lang="en-IN" sz="1100" b="0" i="0" u="none" strike="noStrike" dirty="0">
                          <a:solidFill>
                            <a:srgbClr val="000000"/>
                          </a:solidFill>
                          <a:effectLst/>
                          <a:latin typeface="Arial" panose="020B0604020202020204" pitchFamily="34" charset="0"/>
                        </a:rPr>
                        <a:t>36968</a:t>
                      </a:r>
                    </a:p>
                  </a:txBody>
                  <a:tcPr marL="9525" marR="9525" marT="9525" marB="0" anchor="ctr"/>
                </a:tc>
                <a:tc>
                  <a:txBody>
                    <a:bodyPr/>
                    <a:lstStyle/>
                    <a:p>
                      <a:pPr algn="ctr" rtl="0" fontAlgn="ctr">
                        <a:lnSpc>
                          <a:spcPct val="100000"/>
                        </a:lnSpc>
                      </a:pPr>
                      <a:r>
                        <a:rPr lang="en-IN" sz="1100" b="0" i="0" u="none" strike="noStrike" dirty="0">
                          <a:solidFill>
                            <a:srgbClr val="000000"/>
                          </a:solidFill>
                          <a:effectLst/>
                          <a:latin typeface="Arial" panose="020B0604020202020204" pitchFamily="34" charset="0"/>
                        </a:rPr>
                        <a:t>36968</a:t>
                      </a:r>
                    </a:p>
                  </a:txBody>
                  <a:tcPr marL="9525" marR="9525" marT="9525" marB="0" anchor="ctr"/>
                </a:tc>
                <a:tc>
                  <a:txBody>
                    <a:bodyPr/>
                    <a:lstStyle/>
                    <a:p>
                      <a:pPr algn="ctr" rtl="0" fontAlgn="ctr">
                        <a:lnSpc>
                          <a:spcPct val="100000"/>
                        </a:lnSpc>
                      </a:pPr>
                      <a:r>
                        <a:rPr lang="en-IN" sz="1100" b="0" i="0" u="none" strike="noStrike" dirty="0">
                          <a:solidFill>
                            <a:srgbClr val="000000"/>
                          </a:solidFill>
                          <a:effectLst/>
                          <a:latin typeface="Arial" panose="020B0604020202020204" pitchFamily="34" charset="0"/>
                        </a:rPr>
                        <a:t>37568</a:t>
                      </a:r>
                    </a:p>
                  </a:txBody>
                  <a:tcPr marL="9525" marR="9525" marT="9525" marB="0" anchor="ctr"/>
                </a:tc>
                <a:tc>
                  <a:txBody>
                    <a:bodyPr/>
                    <a:lstStyle/>
                    <a:p>
                      <a:pPr algn="ctr" rtl="0" fontAlgn="ctr">
                        <a:lnSpc>
                          <a:spcPct val="100000"/>
                        </a:lnSpc>
                      </a:pPr>
                      <a:r>
                        <a:rPr lang="en-IN" sz="1100" b="0" i="0" u="none" strike="noStrike" dirty="0">
                          <a:solidFill>
                            <a:srgbClr val="000000"/>
                          </a:solidFill>
                          <a:effectLst/>
                          <a:latin typeface="Arial" panose="020B0604020202020204" pitchFamily="34" charset="0"/>
                        </a:rPr>
                        <a:t>37878</a:t>
                      </a:r>
                    </a:p>
                  </a:txBody>
                  <a:tcPr marL="9525" marR="9525" marT="9525" marB="0" anchor="ctr"/>
                </a:tc>
                <a:tc>
                  <a:txBody>
                    <a:bodyPr/>
                    <a:lstStyle/>
                    <a:p>
                      <a:pPr algn="ctr" rtl="0" fontAlgn="ctr">
                        <a:lnSpc>
                          <a:spcPct val="100000"/>
                        </a:lnSpc>
                      </a:pPr>
                      <a:r>
                        <a:rPr lang="en-IN" sz="1100" b="0" i="0" u="none" strike="noStrike" dirty="0">
                          <a:solidFill>
                            <a:srgbClr val="000000"/>
                          </a:solidFill>
                          <a:effectLst/>
                          <a:latin typeface="Arial" panose="020B0604020202020204" pitchFamily="34" charset="0"/>
                        </a:rPr>
                        <a:t>37878</a:t>
                      </a:r>
                    </a:p>
                  </a:txBody>
                  <a:tcPr marL="9525" marR="9525" marT="9525" marB="0" anchor="ctr"/>
                </a:tc>
                <a:extLst>
                  <a:ext uri="{0D108BD9-81ED-4DB2-BD59-A6C34878D82A}">
                    <a16:rowId xmlns:a16="http://schemas.microsoft.com/office/drawing/2014/main" val="1818903831"/>
                  </a:ext>
                </a:extLst>
              </a:tr>
              <a:tr h="0">
                <a:tc gridSpan="2">
                  <a:txBody>
                    <a:bodyPr/>
                    <a:lstStyle/>
                    <a:p>
                      <a:pPr marL="72000" algn="ctr" fontAlgn="ctr">
                        <a:lnSpc>
                          <a:spcPct val="100000"/>
                        </a:lnSpc>
                      </a:pPr>
                      <a:r>
                        <a:rPr lang="en-IN" sz="1100" b="1" i="0" u="none" strike="noStrike" dirty="0">
                          <a:solidFill>
                            <a:srgbClr val="000000"/>
                          </a:solidFill>
                          <a:effectLst/>
                          <a:latin typeface="Arial" panose="020B0604020202020204" pitchFamily="34" charset="0"/>
                          <a:cs typeface="Arial" panose="020B0604020202020204" pitchFamily="34" charset="0"/>
                        </a:rPr>
                        <a:t>Total </a:t>
                      </a:r>
                    </a:p>
                  </a:txBody>
                  <a:tcPr marL="9525" marR="9525" marT="9525" marB="0" anchor="ctr"/>
                </a:tc>
                <a:tc hMerge="1">
                  <a:txBody>
                    <a:bodyPr/>
                    <a:lstStyle/>
                    <a:p>
                      <a:pPr marL="72000" algn="ctr" fontAlgn="ctr"/>
                      <a:endParaRPr lang="en-IN"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marL="72000" algn="ctr" fontAlgn="ctr">
                        <a:lnSpc>
                          <a:spcPct val="100000"/>
                        </a:lnSpc>
                      </a:pPr>
                      <a:r>
                        <a:rPr lang="en-IN" sz="1100" b="0" i="0" u="none" strike="noStrike" dirty="0">
                          <a:solidFill>
                            <a:srgbClr val="000000"/>
                          </a:solidFill>
                          <a:effectLst/>
                          <a:latin typeface="Arial" panose="020B0604020202020204" pitchFamily="34" charset="0"/>
                          <a:cs typeface="Arial" panose="020B0604020202020204" pitchFamily="34" charset="0"/>
                        </a:rPr>
                        <a:t>53840</a:t>
                      </a:r>
                    </a:p>
                  </a:txBody>
                  <a:tcPr marL="9525" marR="9525" marT="9525" marB="0" anchor="ctr"/>
                </a:tc>
                <a:tc>
                  <a:txBody>
                    <a:bodyPr/>
                    <a:lstStyle/>
                    <a:p>
                      <a:pPr marL="72000" algn="ctr" fontAlgn="ctr">
                        <a:lnSpc>
                          <a:spcPct val="100000"/>
                        </a:lnSpc>
                      </a:pPr>
                      <a:r>
                        <a:rPr lang="en-IN" sz="1100" b="0" i="0" u="none" strike="noStrike" dirty="0">
                          <a:solidFill>
                            <a:srgbClr val="000000"/>
                          </a:solidFill>
                          <a:effectLst/>
                          <a:latin typeface="Arial" panose="020B0604020202020204" pitchFamily="34" charset="0"/>
                          <a:cs typeface="Arial" panose="020B0604020202020204" pitchFamily="34" charset="0"/>
                        </a:rPr>
                        <a:t>54960</a:t>
                      </a:r>
                    </a:p>
                  </a:txBody>
                  <a:tcPr marL="9525" marR="9525" marT="9525" marB="0" anchor="ctr"/>
                </a:tc>
                <a:tc>
                  <a:txBody>
                    <a:bodyPr/>
                    <a:lstStyle/>
                    <a:p>
                      <a:pPr marL="72000" algn="ctr" fontAlgn="ctr">
                        <a:lnSpc>
                          <a:spcPct val="100000"/>
                        </a:lnSpc>
                      </a:pPr>
                      <a:r>
                        <a:rPr lang="en-IN" sz="1100" b="0" i="0" u="none" strike="noStrike" dirty="0">
                          <a:solidFill>
                            <a:srgbClr val="000000"/>
                          </a:solidFill>
                          <a:effectLst/>
                          <a:latin typeface="Arial" panose="020B0604020202020204" pitchFamily="34" charset="0"/>
                          <a:cs typeface="Arial" panose="020B0604020202020204" pitchFamily="34" charset="0"/>
                        </a:rPr>
                        <a:t>54960</a:t>
                      </a:r>
                    </a:p>
                  </a:txBody>
                  <a:tcPr marL="9525" marR="9525" marT="9525" marB="0" anchor="ctr"/>
                </a:tc>
                <a:tc>
                  <a:txBody>
                    <a:bodyPr/>
                    <a:lstStyle/>
                    <a:p>
                      <a:pPr marL="72000" algn="ctr" fontAlgn="ctr">
                        <a:lnSpc>
                          <a:spcPct val="100000"/>
                        </a:lnSpc>
                      </a:pPr>
                      <a:r>
                        <a:rPr lang="en-IN" sz="1100" b="0" i="0" u="none" strike="noStrike" dirty="0">
                          <a:solidFill>
                            <a:srgbClr val="000000"/>
                          </a:solidFill>
                          <a:effectLst/>
                          <a:latin typeface="Arial" panose="020B0604020202020204" pitchFamily="34" charset="0"/>
                          <a:cs typeface="Arial" panose="020B0604020202020204" pitchFamily="34" charset="0"/>
                        </a:rPr>
                        <a:t>55560</a:t>
                      </a:r>
                    </a:p>
                  </a:txBody>
                  <a:tcPr marL="9525" marR="9525" marT="9525" marB="0" anchor="ctr"/>
                </a:tc>
                <a:tc>
                  <a:txBody>
                    <a:bodyPr/>
                    <a:lstStyle/>
                    <a:p>
                      <a:pPr marL="72000" algn="ctr" fontAlgn="ctr">
                        <a:lnSpc>
                          <a:spcPct val="100000"/>
                        </a:lnSpc>
                      </a:pPr>
                      <a:r>
                        <a:rPr lang="en-IN" sz="1100" b="0" i="0" u="none" strike="noStrike" dirty="0">
                          <a:solidFill>
                            <a:srgbClr val="000000"/>
                          </a:solidFill>
                          <a:effectLst/>
                          <a:latin typeface="Arial" panose="020B0604020202020204" pitchFamily="34" charset="0"/>
                          <a:cs typeface="Arial" panose="020B0604020202020204" pitchFamily="34" charset="0"/>
                        </a:rPr>
                        <a:t>56391</a:t>
                      </a:r>
                    </a:p>
                  </a:txBody>
                  <a:tcPr marL="9525" marR="9525" marT="9525" marB="0" anchor="ctr"/>
                </a:tc>
                <a:tc>
                  <a:txBody>
                    <a:bodyPr/>
                    <a:lstStyle/>
                    <a:p>
                      <a:pPr marL="72000" algn="ctr" fontAlgn="ctr">
                        <a:lnSpc>
                          <a:spcPct val="100000"/>
                        </a:lnSpc>
                      </a:pPr>
                      <a:r>
                        <a:rPr lang="en-IN" sz="1100" b="0" i="0" u="none" strike="noStrike" dirty="0">
                          <a:solidFill>
                            <a:srgbClr val="000000"/>
                          </a:solidFill>
                          <a:effectLst/>
                          <a:latin typeface="Arial" panose="020B0604020202020204" pitchFamily="34" charset="0"/>
                          <a:cs typeface="Arial" panose="020B0604020202020204" pitchFamily="34" charset="0"/>
                        </a:rPr>
                        <a:t>56391</a:t>
                      </a:r>
                    </a:p>
                  </a:txBody>
                  <a:tcPr marL="9525" marR="9525" marT="9525" marB="0" anchor="ctr"/>
                </a:tc>
                <a:extLst>
                  <a:ext uri="{0D108BD9-81ED-4DB2-BD59-A6C34878D82A}">
                    <a16:rowId xmlns:a16="http://schemas.microsoft.com/office/drawing/2014/main" val="2433193312"/>
                  </a:ext>
                </a:extLst>
              </a:tr>
            </a:tbl>
          </a:graphicData>
        </a:graphic>
      </p:graphicFrame>
      <p:sp>
        <p:nvSpPr>
          <p:cNvPr id="9" name="TextBox 8">
            <a:extLst>
              <a:ext uri="{FF2B5EF4-FFF2-40B4-BE49-F238E27FC236}">
                <a16:creationId xmlns:a16="http://schemas.microsoft.com/office/drawing/2014/main" id="{45931668-BE58-7276-B570-B5A8DA02E9D1}"/>
              </a:ext>
            </a:extLst>
          </p:cNvPr>
          <p:cNvSpPr txBox="1"/>
          <p:nvPr/>
        </p:nvSpPr>
        <p:spPr>
          <a:xfrm>
            <a:off x="7042842" y="4506157"/>
            <a:ext cx="4800030" cy="461665"/>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Asia Pacific is the largest demand generating region and holds around 40% of global capacity</a:t>
            </a:r>
          </a:p>
        </p:txBody>
      </p:sp>
      <p:sp>
        <p:nvSpPr>
          <p:cNvPr id="12" name="TextBox 11">
            <a:extLst>
              <a:ext uri="{FF2B5EF4-FFF2-40B4-BE49-F238E27FC236}">
                <a16:creationId xmlns:a16="http://schemas.microsoft.com/office/drawing/2014/main" id="{695129D2-5C7A-5B2E-5B1D-619221F73C6D}"/>
              </a:ext>
            </a:extLst>
          </p:cNvPr>
          <p:cNvSpPr txBox="1"/>
          <p:nvPr/>
        </p:nvSpPr>
        <p:spPr>
          <a:xfrm>
            <a:off x="7042842" y="3785123"/>
            <a:ext cx="4800030" cy="461665"/>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India contributes  ~3% of the global PVC capacity with 1,553 thousand tonnes of capacity in FY 2020</a:t>
            </a:r>
          </a:p>
        </p:txBody>
      </p:sp>
      <p:sp>
        <p:nvSpPr>
          <p:cNvPr id="13" name="TextBox 12">
            <a:extLst>
              <a:ext uri="{FF2B5EF4-FFF2-40B4-BE49-F238E27FC236}">
                <a16:creationId xmlns:a16="http://schemas.microsoft.com/office/drawing/2014/main" id="{D3CD93A1-6580-D560-A970-237D5DFD7415}"/>
              </a:ext>
            </a:extLst>
          </p:cNvPr>
          <p:cNvSpPr txBox="1"/>
          <p:nvPr/>
        </p:nvSpPr>
        <p:spPr>
          <a:xfrm>
            <a:off x="7042842" y="5056802"/>
            <a:ext cx="4800030" cy="646331"/>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Shintech, Formosa Plastics, INOVYN, Occidental Petroleum, Westlake are top 5 PVC manufacturing companies globally (22% Capacity )</a:t>
            </a:r>
          </a:p>
        </p:txBody>
      </p:sp>
      <p:sp>
        <p:nvSpPr>
          <p:cNvPr id="16" name="TextBox 15">
            <a:extLst>
              <a:ext uri="{FF2B5EF4-FFF2-40B4-BE49-F238E27FC236}">
                <a16:creationId xmlns:a16="http://schemas.microsoft.com/office/drawing/2014/main" id="{E8EA972F-5ACB-078B-F5D9-9683E0060FBE}"/>
              </a:ext>
            </a:extLst>
          </p:cNvPr>
          <p:cNvSpPr txBox="1"/>
          <p:nvPr/>
        </p:nvSpPr>
        <p:spPr>
          <a:xfrm>
            <a:off x="7042842" y="5725142"/>
            <a:ext cx="4800030" cy="461665"/>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Rising demand for PVC in construction sector is anticipated to push the global demand for PVC</a:t>
            </a:r>
          </a:p>
        </p:txBody>
      </p:sp>
      <p:sp>
        <p:nvSpPr>
          <p:cNvPr id="15" name="TextBox 14">
            <a:extLst>
              <a:ext uri="{FF2B5EF4-FFF2-40B4-BE49-F238E27FC236}">
                <a16:creationId xmlns:a16="http://schemas.microsoft.com/office/drawing/2014/main" id="{391D0CC2-EE2B-E9DE-0A70-4A68098B8EE9}"/>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2003644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Global: Demand</a:t>
            </a:r>
            <a:endParaRPr lang="en-IN" sz="1400" dirty="0">
              <a:solidFill>
                <a:schemeClr val="tx1"/>
              </a:solidFill>
              <a:latin typeface="Arial" panose="020B0604020202020204" pitchFamily="34" charset="0"/>
            </a:endParaRPr>
          </a:p>
        </p:txBody>
      </p:sp>
      <p:sp>
        <p:nvSpPr>
          <p:cNvPr id="14" name="TextBox 22">
            <a:extLst>
              <a:ext uri="{FF2B5EF4-FFF2-40B4-BE49-F238E27FC236}">
                <a16:creationId xmlns:a16="http://schemas.microsoft.com/office/drawing/2014/main" id="{DE7E486B-1798-4289-9B78-DB725FFF976A}"/>
              </a:ext>
            </a:extLst>
          </p:cNvPr>
          <p:cNvSpPr txBox="1"/>
          <p:nvPr/>
        </p:nvSpPr>
        <p:spPr>
          <a:xfrm>
            <a:off x="8142998" y="6321869"/>
            <a:ext cx="3800475" cy="24500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BCC6188-1270-458E-BE2D-254FBF967B5E}"/>
              </a:ext>
            </a:extLst>
          </p:cNvPr>
          <p:cNvSpPr txBox="1"/>
          <p:nvPr/>
        </p:nvSpPr>
        <p:spPr>
          <a:xfrm>
            <a:off x="134162" y="761132"/>
            <a:ext cx="6226882" cy="27699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Global Polyvinyl Chloride (PVC) Demand, By Volume (000’ Tonnes), 2015-2030F</a:t>
            </a:r>
            <a:endParaRPr lang="en-IN" sz="1200" b="1" dirty="0">
              <a:latin typeface="Arial" panose="020B0604020202020204" pitchFamily="34" charset="0"/>
              <a:cs typeface="Arial" panose="020B0604020202020204" pitchFamily="34" charset="0"/>
            </a:endParaRPr>
          </a:p>
        </p:txBody>
      </p:sp>
      <p:graphicFrame>
        <p:nvGraphicFramePr>
          <p:cNvPr id="17" name="Chart 16">
            <a:extLst>
              <a:ext uri="{FF2B5EF4-FFF2-40B4-BE49-F238E27FC236}">
                <a16:creationId xmlns:a16="http://schemas.microsoft.com/office/drawing/2014/main" id="{7D69FC76-AD9B-4A45-8E96-5C4A3D5E4756}"/>
              </a:ext>
            </a:extLst>
          </p:cNvPr>
          <p:cNvGraphicFramePr/>
          <p:nvPr>
            <p:extLst>
              <p:ext uri="{D42A27DB-BD31-4B8C-83A1-F6EECF244321}">
                <p14:modId xmlns:p14="http://schemas.microsoft.com/office/powerpoint/2010/main" val="696246392"/>
              </p:ext>
            </p:extLst>
          </p:nvPr>
        </p:nvGraphicFramePr>
        <p:xfrm>
          <a:off x="134160" y="1038132"/>
          <a:ext cx="6226883" cy="17901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Table 17">
            <a:extLst>
              <a:ext uri="{FF2B5EF4-FFF2-40B4-BE49-F238E27FC236}">
                <a16:creationId xmlns:a16="http://schemas.microsoft.com/office/drawing/2014/main" id="{72A57502-8F25-473B-B332-ED34E5A8482C}"/>
              </a:ext>
            </a:extLst>
          </p:cNvPr>
          <p:cNvGraphicFramePr>
            <a:graphicFrameLocks noGrp="1"/>
          </p:cNvGraphicFramePr>
          <p:nvPr>
            <p:extLst>
              <p:ext uri="{D42A27DB-BD31-4B8C-83A1-F6EECF244321}">
                <p14:modId xmlns:p14="http://schemas.microsoft.com/office/powerpoint/2010/main" val="1897672841"/>
              </p:ext>
            </p:extLst>
          </p:nvPr>
        </p:nvGraphicFramePr>
        <p:xfrm>
          <a:off x="134160" y="2942403"/>
          <a:ext cx="6145672" cy="440818"/>
        </p:xfrm>
        <a:graphic>
          <a:graphicData uri="http://schemas.openxmlformats.org/drawingml/2006/table">
            <a:tbl>
              <a:tblPr firstRow="1" firstCol="1" bandRow="1">
                <a:tableStyleId>{912C8C85-51F0-491E-9774-3900AFEF0FD7}</a:tableStyleId>
              </a:tblPr>
              <a:tblGrid>
                <a:gridCol w="2888004">
                  <a:extLst>
                    <a:ext uri="{9D8B030D-6E8A-4147-A177-3AD203B41FA5}">
                      <a16:colId xmlns:a16="http://schemas.microsoft.com/office/drawing/2014/main" val="630504448"/>
                    </a:ext>
                  </a:extLst>
                </a:gridCol>
                <a:gridCol w="3257668">
                  <a:extLst>
                    <a:ext uri="{9D8B030D-6E8A-4147-A177-3AD203B41FA5}">
                      <a16:colId xmlns:a16="http://schemas.microsoft.com/office/drawing/2014/main" val="4247839344"/>
                    </a:ext>
                  </a:extLst>
                </a:gridCol>
              </a:tblGrid>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2015-2020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2021E-2030F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73242326"/>
                  </a:ext>
                </a:extLst>
              </a:tr>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3.31%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91259057"/>
                  </a:ext>
                </a:extLst>
              </a:tr>
            </a:tbl>
          </a:graphicData>
        </a:graphic>
      </p:graphicFrame>
      <p:sp>
        <p:nvSpPr>
          <p:cNvPr id="12" name="TextBox 11">
            <a:extLst>
              <a:ext uri="{FF2B5EF4-FFF2-40B4-BE49-F238E27FC236}">
                <a16:creationId xmlns:a16="http://schemas.microsoft.com/office/drawing/2014/main" id="{CD052627-FC57-4C9F-BCFC-BE8D811D96DF}"/>
              </a:ext>
            </a:extLst>
          </p:cNvPr>
          <p:cNvSpPr txBox="1"/>
          <p:nvPr/>
        </p:nvSpPr>
        <p:spPr>
          <a:xfrm>
            <a:off x="6431518" y="884622"/>
            <a:ext cx="5511955" cy="27699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Global Polyvinyl Chloride Demand Supply Gap 2010-2040F (000’ Tonnes)</a:t>
            </a:r>
            <a:endParaRPr lang="en-IN" sz="1200" b="1" dirty="0">
              <a:latin typeface="Arial" panose="020B0604020202020204" pitchFamily="34" charset="0"/>
              <a:cs typeface="Arial" panose="020B0604020202020204" pitchFamily="34" charset="0"/>
            </a:endParaRPr>
          </a:p>
        </p:txBody>
      </p:sp>
      <p:graphicFrame>
        <p:nvGraphicFramePr>
          <p:cNvPr id="13" name="Table 12">
            <a:extLst>
              <a:ext uri="{FF2B5EF4-FFF2-40B4-BE49-F238E27FC236}">
                <a16:creationId xmlns:a16="http://schemas.microsoft.com/office/drawing/2014/main" id="{097A4DD7-F5A5-4C57-98AB-30089BC2FAB0}"/>
              </a:ext>
            </a:extLst>
          </p:cNvPr>
          <p:cNvGraphicFramePr>
            <a:graphicFrameLocks noGrp="1"/>
          </p:cNvGraphicFramePr>
          <p:nvPr>
            <p:extLst>
              <p:ext uri="{D42A27DB-BD31-4B8C-83A1-F6EECF244321}">
                <p14:modId xmlns:p14="http://schemas.microsoft.com/office/powerpoint/2010/main" val="2512316279"/>
              </p:ext>
            </p:extLst>
          </p:nvPr>
        </p:nvGraphicFramePr>
        <p:xfrm>
          <a:off x="6431516" y="1235132"/>
          <a:ext cx="5511954" cy="2294453"/>
        </p:xfrm>
        <a:graphic>
          <a:graphicData uri="http://schemas.openxmlformats.org/drawingml/2006/table">
            <a:tbl>
              <a:tblPr firstRow="1" firstCol="1" bandRow="1">
                <a:tableStyleId>{912C8C85-51F0-491E-9774-3900AFEF0FD7}</a:tableStyleId>
              </a:tblPr>
              <a:tblGrid>
                <a:gridCol w="1011287">
                  <a:extLst>
                    <a:ext uri="{9D8B030D-6E8A-4147-A177-3AD203B41FA5}">
                      <a16:colId xmlns:a16="http://schemas.microsoft.com/office/drawing/2014/main" val="2786543769"/>
                    </a:ext>
                  </a:extLst>
                </a:gridCol>
                <a:gridCol w="631791">
                  <a:extLst>
                    <a:ext uri="{9D8B030D-6E8A-4147-A177-3AD203B41FA5}">
                      <a16:colId xmlns:a16="http://schemas.microsoft.com/office/drawing/2014/main" val="138871819"/>
                    </a:ext>
                  </a:extLst>
                </a:gridCol>
                <a:gridCol w="623957">
                  <a:extLst>
                    <a:ext uri="{9D8B030D-6E8A-4147-A177-3AD203B41FA5}">
                      <a16:colId xmlns:a16="http://schemas.microsoft.com/office/drawing/2014/main" val="608745233"/>
                    </a:ext>
                  </a:extLst>
                </a:gridCol>
                <a:gridCol w="592219">
                  <a:extLst>
                    <a:ext uri="{9D8B030D-6E8A-4147-A177-3AD203B41FA5}">
                      <a16:colId xmlns:a16="http://schemas.microsoft.com/office/drawing/2014/main" val="2416217153"/>
                    </a:ext>
                  </a:extLst>
                </a:gridCol>
                <a:gridCol w="676871">
                  <a:extLst>
                    <a:ext uri="{9D8B030D-6E8A-4147-A177-3AD203B41FA5}">
                      <a16:colId xmlns:a16="http://schemas.microsoft.com/office/drawing/2014/main" val="4127452344"/>
                    </a:ext>
                  </a:extLst>
                </a:gridCol>
                <a:gridCol w="676871">
                  <a:extLst>
                    <a:ext uri="{9D8B030D-6E8A-4147-A177-3AD203B41FA5}">
                      <a16:colId xmlns:a16="http://schemas.microsoft.com/office/drawing/2014/main" val="188245071"/>
                    </a:ext>
                  </a:extLst>
                </a:gridCol>
                <a:gridCol w="676871">
                  <a:extLst>
                    <a:ext uri="{9D8B030D-6E8A-4147-A177-3AD203B41FA5}">
                      <a16:colId xmlns:a16="http://schemas.microsoft.com/office/drawing/2014/main" val="2561352753"/>
                    </a:ext>
                  </a:extLst>
                </a:gridCol>
                <a:gridCol w="622087">
                  <a:extLst>
                    <a:ext uri="{9D8B030D-6E8A-4147-A177-3AD203B41FA5}">
                      <a16:colId xmlns:a16="http://schemas.microsoft.com/office/drawing/2014/main" val="3056827854"/>
                    </a:ext>
                  </a:extLst>
                </a:gridCol>
              </a:tblGrid>
              <a:tr h="243504">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Parameters</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2021E</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2025F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2030F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2040F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21908287"/>
                  </a:ext>
                </a:extLst>
              </a:tr>
              <a:tr h="243504">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Capacity</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46604</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53,840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54,960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54,960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56,381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56,381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56,381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32203746"/>
                  </a:ext>
                </a:extLst>
              </a:tr>
              <a:tr h="243504">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Production</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33840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40,987</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43,090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43,965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47,482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48,358</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50,445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82152461"/>
                  </a:ext>
                </a:extLst>
              </a:tr>
              <a:tr h="243504">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Demand</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33840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40,987</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43,090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44909</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51,633</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60,177</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80,097</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2615845"/>
                  </a:ext>
                </a:extLst>
              </a:tr>
              <a:tr h="799123">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Y-O-Y Growth Rate,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-5.93%</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4.22%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3.21%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3.05%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7208900"/>
                  </a:ext>
                </a:extLst>
              </a:tr>
              <a:tr h="521314">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Demand-Supply Gap</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-943</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-4,150</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-9,732</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-29,652</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extLst>
                  <a:ext uri="{0D108BD9-81ED-4DB2-BD59-A6C34878D82A}">
                    <a16:rowId xmlns:a16="http://schemas.microsoft.com/office/drawing/2014/main" val="2273552105"/>
                  </a:ext>
                </a:extLst>
              </a:tr>
            </a:tbl>
          </a:graphicData>
        </a:graphic>
      </p:graphicFrame>
      <p:graphicFrame>
        <p:nvGraphicFramePr>
          <p:cNvPr id="21" name="Table 20">
            <a:extLst>
              <a:ext uri="{FF2B5EF4-FFF2-40B4-BE49-F238E27FC236}">
                <a16:creationId xmlns:a16="http://schemas.microsoft.com/office/drawing/2014/main" id="{CC0B0F53-3A2B-EE8A-CE4E-D21703E219CA}"/>
              </a:ext>
            </a:extLst>
          </p:cNvPr>
          <p:cNvGraphicFramePr>
            <a:graphicFrameLocks noGrp="1"/>
          </p:cNvGraphicFramePr>
          <p:nvPr>
            <p:extLst>
              <p:ext uri="{D42A27DB-BD31-4B8C-83A1-F6EECF244321}">
                <p14:modId xmlns:p14="http://schemas.microsoft.com/office/powerpoint/2010/main" val="576067509"/>
              </p:ext>
            </p:extLst>
          </p:nvPr>
        </p:nvGraphicFramePr>
        <p:xfrm>
          <a:off x="225778" y="6088948"/>
          <a:ext cx="6467711" cy="264274"/>
        </p:xfrm>
        <a:graphic>
          <a:graphicData uri="http://schemas.openxmlformats.org/drawingml/2006/table">
            <a:tbl>
              <a:tblPr firstRow="1" firstCol="1" bandRow="1">
                <a:tableStyleId>{912C8C85-51F0-491E-9774-3900AFEF0FD7}</a:tableStyleId>
              </a:tblPr>
              <a:tblGrid>
                <a:gridCol w="1415437">
                  <a:extLst>
                    <a:ext uri="{9D8B030D-6E8A-4147-A177-3AD203B41FA5}">
                      <a16:colId xmlns:a16="http://schemas.microsoft.com/office/drawing/2014/main" val="2247537740"/>
                    </a:ext>
                  </a:extLst>
                </a:gridCol>
                <a:gridCol w="840040">
                  <a:extLst>
                    <a:ext uri="{9D8B030D-6E8A-4147-A177-3AD203B41FA5}">
                      <a16:colId xmlns:a16="http://schemas.microsoft.com/office/drawing/2014/main" val="555183639"/>
                    </a:ext>
                  </a:extLst>
                </a:gridCol>
                <a:gridCol w="844051">
                  <a:extLst>
                    <a:ext uri="{9D8B030D-6E8A-4147-A177-3AD203B41FA5}">
                      <a16:colId xmlns:a16="http://schemas.microsoft.com/office/drawing/2014/main" val="353849211"/>
                    </a:ext>
                  </a:extLst>
                </a:gridCol>
                <a:gridCol w="858085">
                  <a:extLst>
                    <a:ext uri="{9D8B030D-6E8A-4147-A177-3AD203B41FA5}">
                      <a16:colId xmlns:a16="http://schemas.microsoft.com/office/drawing/2014/main" val="1113834173"/>
                    </a:ext>
                  </a:extLst>
                </a:gridCol>
                <a:gridCol w="883907">
                  <a:extLst>
                    <a:ext uri="{9D8B030D-6E8A-4147-A177-3AD203B41FA5}">
                      <a16:colId xmlns:a16="http://schemas.microsoft.com/office/drawing/2014/main" val="1309461747"/>
                    </a:ext>
                  </a:extLst>
                </a:gridCol>
                <a:gridCol w="866775">
                  <a:extLst>
                    <a:ext uri="{9D8B030D-6E8A-4147-A177-3AD203B41FA5}">
                      <a16:colId xmlns:a16="http://schemas.microsoft.com/office/drawing/2014/main" val="2245264125"/>
                    </a:ext>
                  </a:extLst>
                </a:gridCol>
                <a:gridCol w="759416">
                  <a:extLst>
                    <a:ext uri="{9D8B030D-6E8A-4147-A177-3AD203B41FA5}">
                      <a16:colId xmlns:a16="http://schemas.microsoft.com/office/drawing/2014/main" val="87276780"/>
                    </a:ext>
                  </a:extLst>
                </a:gridCol>
              </a:tblGrid>
              <a:tr h="264274">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Total</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40,987</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43,090</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44,908</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46,635</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51,632</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60,177</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87628491"/>
                  </a:ext>
                </a:extLst>
              </a:tr>
            </a:tbl>
          </a:graphicData>
        </a:graphic>
      </p:graphicFrame>
      <p:sp>
        <p:nvSpPr>
          <p:cNvPr id="22" name="TextBox 21">
            <a:extLst>
              <a:ext uri="{FF2B5EF4-FFF2-40B4-BE49-F238E27FC236}">
                <a16:creationId xmlns:a16="http://schemas.microsoft.com/office/drawing/2014/main" id="{E633C870-B5D4-B33D-4CC7-43DF22C7101F}"/>
              </a:ext>
            </a:extLst>
          </p:cNvPr>
          <p:cNvSpPr txBox="1"/>
          <p:nvPr/>
        </p:nvSpPr>
        <p:spPr>
          <a:xfrm>
            <a:off x="134160" y="3497276"/>
            <a:ext cx="6480780" cy="461665"/>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Global Polyvinyl Chloride (PVC) Demand, By End Use, By Volume (000’ Tonnes), 2015–2030F</a:t>
            </a:r>
            <a:endParaRPr lang="en-IN" sz="1200" b="1" dirty="0">
              <a:latin typeface="Arial" panose="020B0604020202020204" pitchFamily="34" charset="0"/>
              <a:cs typeface="Arial" panose="020B0604020202020204" pitchFamily="34" charset="0"/>
            </a:endParaRPr>
          </a:p>
        </p:txBody>
      </p:sp>
      <p:graphicFrame>
        <p:nvGraphicFramePr>
          <p:cNvPr id="23" name="Chart 22">
            <a:extLst>
              <a:ext uri="{FF2B5EF4-FFF2-40B4-BE49-F238E27FC236}">
                <a16:creationId xmlns:a16="http://schemas.microsoft.com/office/drawing/2014/main" id="{52D3AD3C-F703-425A-3B90-15C5E6E0623E}"/>
              </a:ext>
            </a:extLst>
          </p:cNvPr>
          <p:cNvGraphicFramePr/>
          <p:nvPr>
            <p:extLst>
              <p:ext uri="{D42A27DB-BD31-4B8C-83A1-F6EECF244321}">
                <p14:modId xmlns:p14="http://schemas.microsoft.com/office/powerpoint/2010/main" val="3932652905"/>
              </p:ext>
            </p:extLst>
          </p:nvPr>
        </p:nvGraphicFramePr>
        <p:xfrm>
          <a:off x="134158" y="3763606"/>
          <a:ext cx="6650953" cy="2294453"/>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563D24BC-9A98-414D-5E18-BCF78CC6DFC2}"/>
              </a:ext>
            </a:extLst>
          </p:cNvPr>
          <p:cNvSpPr txBox="1"/>
          <p:nvPr/>
        </p:nvSpPr>
        <p:spPr>
          <a:xfrm>
            <a:off x="6866030" y="4003991"/>
            <a:ext cx="5077440" cy="461665"/>
          </a:xfrm>
          <a:prstGeom prst="rect">
            <a:avLst/>
          </a:prstGeom>
          <a:solidFill>
            <a:srgbClr val="ED7D31"/>
          </a:solidFill>
        </p:spPr>
        <p:txBody>
          <a:bodyPr wrap="square" rtlCol="0">
            <a:spAutoFit/>
          </a:bodyPr>
          <a:lstStyle/>
          <a:p>
            <a:pPr algn="ctr"/>
            <a:r>
              <a:rPr lang="en-IN" sz="1200" b="1" dirty="0">
                <a:solidFill>
                  <a:schemeClr val="bg1"/>
                </a:solidFill>
                <a:latin typeface="Arial" panose="020B0604020202020204" pitchFamily="34" charset="0"/>
                <a:cs typeface="Arial" panose="020B0604020202020204" pitchFamily="34" charset="0"/>
              </a:rPr>
              <a:t>India contributes ~8% of the PVC global demand at 3,501 thousand (FY2020)</a:t>
            </a:r>
          </a:p>
        </p:txBody>
      </p:sp>
      <p:sp>
        <p:nvSpPr>
          <p:cNvPr id="24" name="TextBox 23">
            <a:extLst>
              <a:ext uri="{FF2B5EF4-FFF2-40B4-BE49-F238E27FC236}">
                <a16:creationId xmlns:a16="http://schemas.microsoft.com/office/drawing/2014/main" id="{C65370E6-7608-00B4-D79C-A2B6455625CE}"/>
              </a:ext>
            </a:extLst>
          </p:cNvPr>
          <p:cNvSpPr txBox="1"/>
          <p:nvPr/>
        </p:nvSpPr>
        <p:spPr>
          <a:xfrm>
            <a:off x="6866030" y="4623412"/>
            <a:ext cx="5077441" cy="461665"/>
          </a:xfrm>
          <a:prstGeom prst="rect">
            <a:avLst/>
          </a:prstGeom>
          <a:solidFill>
            <a:srgbClr val="ED7D31"/>
          </a:solidFill>
        </p:spPr>
        <p:txBody>
          <a:bodyPr wrap="square" rtlCol="0">
            <a:spAutoFit/>
          </a:bodyPr>
          <a:lstStyle/>
          <a:p>
            <a:pPr algn="ctr"/>
            <a:r>
              <a:rPr lang="en-IN" sz="1200" b="1" dirty="0">
                <a:solidFill>
                  <a:schemeClr val="bg1"/>
                </a:solidFill>
                <a:latin typeface="Arial" panose="020B0604020202020204" pitchFamily="34" charset="0"/>
                <a:cs typeface="Arial" panose="020B0604020202020204" pitchFamily="34" charset="0"/>
              </a:rPr>
              <a:t>India contributes to ~14% of the Global PVC pipes &amp; fittings market demand  (FY2020)</a:t>
            </a:r>
          </a:p>
        </p:txBody>
      </p:sp>
      <p:sp>
        <p:nvSpPr>
          <p:cNvPr id="25" name="TextBox 24">
            <a:extLst>
              <a:ext uri="{FF2B5EF4-FFF2-40B4-BE49-F238E27FC236}">
                <a16:creationId xmlns:a16="http://schemas.microsoft.com/office/drawing/2014/main" id="{549E5188-2DEF-F3B9-986C-9850A5B3D140}"/>
              </a:ext>
            </a:extLst>
          </p:cNvPr>
          <p:cNvSpPr txBox="1"/>
          <p:nvPr/>
        </p:nvSpPr>
        <p:spPr>
          <a:xfrm>
            <a:off x="6866030" y="5287974"/>
            <a:ext cx="5077441" cy="830997"/>
          </a:xfrm>
          <a:prstGeom prst="rect">
            <a:avLst/>
          </a:prstGeom>
          <a:solidFill>
            <a:srgbClr val="E9EBF5"/>
          </a:solidFill>
        </p:spPr>
        <p:txBody>
          <a:bodyPr wrap="square" rtlCol="0">
            <a:spAutoFit/>
          </a:bodyPr>
          <a:lstStyle/>
          <a:p>
            <a:pPr algn="ctr"/>
            <a:r>
              <a:rPr lang="en-IN" sz="1200" b="1" dirty="0">
                <a:latin typeface="Arial" panose="020B0604020202020204" pitchFamily="34" charset="0"/>
                <a:cs typeface="Arial" panose="020B0604020202020204" pitchFamily="34" charset="0"/>
              </a:rPr>
              <a:t>Vinnolit K GmbH / Krupp </a:t>
            </a:r>
            <a:r>
              <a:rPr lang="en-US" sz="1200" b="1" dirty="0">
                <a:latin typeface="Arial" panose="020B0604020202020204" pitchFamily="34" charset="0"/>
                <a:cs typeface="Arial" panose="020B0604020202020204" pitchFamily="34" charset="0"/>
              </a:rPr>
              <a:t>Uhde , </a:t>
            </a:r>
            <a:r>
              <a:rPr lang="en-IN" sz="1200" b="1" dirty="0">
                <a:latin typeface="Arial" panose="020B0604020202020204" pitchFamily="34" charset="0"/>
                <a:cs typeface="Arial" panose="020B0604020202020204" pitchFamily="34" charset="0"/>
              </a:rPr>
              <a:t>Solvay Technology Solutions, Chisso, INEOS Technologies, The Geon Co., Vestolit GmbH / Hulls AG, and Hanwha </a:t>
            </a:r>
            <a:r>
              <a:rPr lang="en-US" sz="1200" b="1" dirty="0">
                <a:latin typeface="Arial" panose="020B0604020202020204" pitchFamily="34" charset="0"/>
                <a:cs typeface="Arial" panose="020B0604020202020204" pitchFamily="34" charset="0"/>
              </a:rPr>
              <a:t>are key technology providers for PVC for  both grades  (suspension and emulsion)</a:t>
            </a:r>
            <a:endParaRPr lang="en-IN" sz="12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7AFD039-F329-B6CB-F8D6-38BA51A313DF}"/>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170234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Global: Demand</a:t>
            </a:r>
            <a:endParaRPr lang="en-IN" sz="1400" dirty="0">
              <a:solidFill>
                <a:schemeClr val="tx1"/>
              </a:solidFill>
              <a:latin typeface="Arial" panose="020B0604020202020204" pitchFamily="34" charset="0"/>
            </a:endParaRPr>
          </a:p>
        </p:txBody>
      </p:sp>
      <p:sp>
        <p:nvSpPr>
          <p:cNvPr id="9" name="TextBox 22">
            <a:extLst>
              <a:ext uri="{FF2B5EF4-FFF2-40B4-BE49-F238E27FC236}">
                <a16:creationId xmlns:a16="http://schemas.microsoft.com/office/drawing/2014/main" id="{B2A7B2A7-55D4-4554-82E8-4DFF787CA5B7}"/>
              </a:ext>
            </a:extLst>
          </p:cNvPr>
          <p:cNvSpPr txBox="1"/>
          <p:nvPr/>
        </p:nvSpPr>
        <p:spPr>
          <a:xfrm>
            <a:off x="8257361" y="6406832"/>
            <a:ext cx="3800475" cy="24500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8" name="Table 3">
            <a:extLst>
              <a:ext uri="{FF2B5EF4-FFF2-40B4-BE49-F238E27FC236}">
                <a16:creationId xmlns:a16="http://schemas.microsoft.com/office/drawing/2014/main" id="{A09D9D6E-DC52-DDB4-4272-F73FBEE0C7D1}"/>
              </a:ext>
            </a:extLst>
          </p:cNvPr>
          <p:cNvGraphicFramePr>
            <a:graphicFrameLocks noGrp="1"/>
          </p:cNvGraphicFramePr>
          <p:nvPr>
            <p:extLst>
              <p:ext uri="{D42A27DB-BD31-4B8C-83A1-F6EECF244321}">
                <p14:modId xmlns:p14="http://schemas.microsoft.com/office/powerpoint/2010/main" val="1489603034"/>
              </p:ext>
            </p:extLst>
          </p:nvPr>
        </p:nvGraphicFramePr>
        <p:xfrm>
          <a:off x="124231" y="709598"/>
          <a:ext cx="6186949" cy="5760720"/>
        </p:xfrm>
        <a:graphic>
          <a:graphicData uri="http://schemas.openxmlformats.org/drawingml/2006/table">
            <a:tbl>
              <a:tblPr firstRow="1" bandRow="1">
                <a:tableStyleId>{5C22544A-7EE6-4342-B048-85BDC9FD1C3A}</a:tableStyleId>
              </a:tblPr>
              <a:tblGrid>
                <a:gridCol w="814640">
                  <a:extLst>
                    <a:ext uri="{9D8B030D-6E8A-4147-A177-3AD203B41FA5}">
                      <a16:colId xmlns:a16="http://schemas.microsoft.com/office/drawing/2014/main" val="2844558584"/>
                    </a:ext>
                  </a:extLst>
                </a:gridCol>
                <a:gridCol w="5372309">
                  <a:extLst>
                    <a:ext uri="{9D8B030D-6E8A-4147-A177-3AD203B41FA5}">
                      <a16:colId xmlns:a16="http://schemas.microsoft.com/office/drawing/2014/main" val="3698508834"/>
                    </a:ext>
                  </a:extLst>
                </a:gridCol>
              </a:tblGrid>
              <a:tr h="201556">
                <a:tc>
                  <a:txBody>
                    <a:bodyPr/>
                    <a:lstStyle/>
                    <a:p>
                      <a:pPr>
                        <a:lnSpc>
                          <a:spcPct val="100000"/>
                        </a:lnSpc>
                      </a:pPr>
                      <a:r>
                        <a:rPr lang="en-US" sz="1200" dirty="0">
                          <a:latin typeface="Arial" panose="020B0604020202020204" pitchFamily="34" charset="0"/>
                          <a:cs typeface="Arial" panose="020B0604020202020204" pitchFamily="34" charset="0"/>
                        </a:rPr>
                        <a:t>Region</a:t>
                      </a:r>
                      <a:endParaRPr lang="en-IN" sz="1200" dirty="0">
                        <a:latin typeface="Arial" panose="020B0604020202020204" pitchFamily="34" charset="0"/>
                        <a:cs typeface="Arial" panose="020B0604020202020204" pitchFamily="34" charset="0"/>
                      </a:endParaRPr>
                    </a:p>
                  </a:txBody>
                  <a:tcPr>
                    <a:solidFill>
                      <a:schemeClr val="accent1">
                        <a:lumMod val="75000"/>
                      </a:schemeClr>
                    </a:solidFill>
                  </a:tcPr>
                </a:tc>
                <a:tc>
                  <a:txBody>
                    <a:bodyPr/>
                    <a:lstStyle/>
                    <a:p>
                      <a:pPr>
                        <a:lnSpc>
                          <a:spcPct val="100000"/>
                        </a:lnSpc>
                      </a:pPr>
                      <a:r>
                        <a:rPr lang="en-US" sz="1200" dirty="0">
                          <a:latin typeface="Arial" panose="020B0604020202020204" pitchFamily="34" charset="0"/>
                          <a:cs typeface="Arial" panose="020B0604020202020204" pitchFamily="34" charset="0"/>
                        </a:rPr>
                        <a:t>Factors Impacting Demand</a:t>
                      </a:r>
                      <a:endParaRPr lang="en-IN" sz="1200" dirty="0">
                        <a:latin typeface="Arial" panose="020B0604020202020204" pitchFamily="34" charset="0"/>
                        <a:cs typeface="Arial" panose="020B0604020202020204" pitchFamily="34" charset="0"/>
                      </a:endParaRPr>
                    </a:p>
                  </a:txBody>
                  <a:tcPr>
                    <a:solidFill>
                      <a:schemeClr val="accent1">
                        <a:lumMod val="75000"/>
                      </a:schemeClr>
                    </a:solidFill>
                  </a:tcPr>
                </a:tc>
                <a:extLst>
                  <a:ext uri="{0D108BD9-81ED-4DB2-BD59-A6C34878D82A}">
                    <a16:rowId xmlns:a16="http://schemas.microsoft.com/office/drawing/2014/main" val="1019731090"/>
                  </a:ext>
                </a:extLst>
              </a:tr>
              <a:tr h="873407">
                <a:tc>
                  <a:txBody>
                    <a:bodyPr/>
                    <a:lstStyle/>
                    <a:p>
                      <a:pPr>
                        <a:lnSpc>
                          <a:spcPct val="100000"/>
                        </a:lnSpc>
                      </a:pPr>
                      <a:r>
                        <a:rPr lang="en-US" sz="1200" b="1" dirty="0">
                          <a:latin typeface="Arial" panose="020B0604020202020204" pitchFamily="34" charset="0"/>
                          <a:cs typeface="Arial" panose="020B0604020202020204" pitchFamily="34" charset="0"/>
                        </a:rPr>
                        <a:t>Asia-Pacific</a:t>
                      </a:r>
                      <a:endParaRPr lang="en-IN" sz="1200" b="1" dirty="0">
                        <a:latin typeface="Arial" panose="020B0604020202020204" pitchFamily="34" charset="0"/>
                        <a:cs typeface="Arial" panose="020B0604020202020204" pitchFamily="34" charset="0"/>
                      </a:endParaRPr>
                    </a:p>
                  </a:txBody>
                  <a:tcPr/>
                </a:tc>
                <a:tc>
                  <a:txBody>
                    <a:bodyPr/>
                    <a:lstStyle/>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Growing construction, healthcare, and packaging sector </a:t>
                      </a:r>
                    </a:p>
                    <a:p>
                      <a:pPr marL="171450" indent="-171450">
                        <a:lnSpc>
                          <a:spcPct val="100000"/>
                        </a:lnSpc>
                        <a:buFont typeface="Arial" panose="020B0604020202020204" pitchFamily="34" charset="0"/>
                        <a:buChar char="•"/>
                      </a:pPr>
                      <a:r>
                        <a:rPr lang="en-IN" sz="1200" dirty="0">
                          <a:latin typeface="Arial" panose="020B0604020202020204" pitchFamily="34" charset="0"/>
                          <a:cs typeface="Arial" panose="020B0604020202020204" pitchFamily="34" charset="0"/>
                        </a:rPr>
                        <a:t>Initiatives and construction projects such as </a:t>
                      </a:r>
                      <a:r>
                        <a:rPr lang="en-US" sz="1200" dirty="0">
                          <a:latin typeface="Arial" panose="020B0604020202020204" pitchFamily="34" charset="0"/>
                          <a:cs typeface="Arial" panose="020B0604020202020204" pitchFamily="34" charset="0"/>
                        </a:rPr>
                        <a:t>China Belt and Road Initiative, construction of new airports, and roads, “Housing for All’, “Smart Cities Project”, Industrial Corridor Project, “Make in India”.</a:t>
                      </a:r>
                    </a:p>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Increased manufacturing of blood and urine bags and other medical equipment as well during Covid-19.</a:t>
                      </a:r>
                    </a:p>
                  </a:txBody>
                  <a:tcPr/>
                </a:tc>
                <a:extLst>
                  <a:ext uri="{0D108BD9-81ED-4DB2-BD59-A6C34878D82A}">
                    <a16:rowId xmlns:a16="http://schemas.microsoft.com/office/drawing/2014/main" val="1691663235"/>
                  </a:ext>
                </a:extLst>
              </a:tr>
              <a:tr h="1814000">
                <a:tc>
                  <a:txBody>
                    <a:bodyPr/>
                    <a:lstStyle/>
                    <a:p>
                      <a:pPr>
                        <a:lnSpc>
                          <a:spcPct val="100000"/>
                        </a:lnSpc>
                      </a:pPr>
                      <a:r>
                        <a:rPr lang="en-US" sz="1200" b="1" dirty="0">
                          <a:latin typeface="Arial" panose="020B0604020202020204" pitchFamily="34" charset="0"/>
                          <a:cs typeface="Arial" panose="020B0604020202020204" pitchFamily="34" charset="0"/>
                        </a:rPr>
                        <a:t>North America</a:t>
                      </a:r>
                      <a:endParaRPr lang="en-IN" sz="1200" b="1" dirty="0">
                        <a:latin typeface="Arial" panose="020B0604020202020204" pitchFamily="34" charset="0"/>
                        <a:cs typeface="Arial" panose="020B0604020202020204" pitchFamily="34" charset="0"/>
                      </a:endParaRPr>
                    </a:p>
                  </a:txBody>
                  <a:tcPr/>
                </a:tc>
                <a:tc>
                  <a:txBody>
                    <a:bodyPr/>
                    <a:lstStyle/>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Construction and commercial activities</a:t>
                      </a:r>
                    </a:p>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High exports from USA. It is the largest PVC exporting country</a:t>
                      </a:r>
                    </a:p>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Increased industrial construction activities owing to shifting of manufacturing units back to USA </a:t>
                      </a:r>
                    </a:p>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Hindrance in supply chain </a:t>
                      </a:r>
                    </a:p>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Expansion of new PVC and VCM manufacturing plants </a:t>
                      </a:r>
                    </a:p>
                    <a:p>
                      <a:pPr marL="628650" lvl="1" indent="-171450">
                        <a:lnSpc>
                          <a:spcPct val="100000"/>
                        </a:lnSpc>
                        <a:buFont typeface="Wingdings" panose="05000000000000000000" pitchFamily="2" charset="2"/>
                        <a:buChar char="§"/>
                      </a:pPr>
                      <a:r>
                        <a:rPr lang="en-US" sz="1200" dirty="0">
                          <a:latin typeface="Arial" panose="020B0604020202020204" pitchFamily="34" charset="0"/>
                          <a:cs typeface="Arial" panose="020B0604020202020204" pitchFamily="34" charset="0"/>
                        </a:rPr>
                        <a:t>Shintech, subsidiary of Japan’s Shin-Etsu Chemical Co. has invested USD1.3 billion to expand its PVC manufacturing facilities at its Plaquemine, LA., site with an installed capacity of 380 thousand tonnes of PVC and 580 KTPA for the manufacturing of its precursor VCM.  </a:t>
                      </a:r>
                    </a:p>
                    <a:p>
                      <a:pPr marL="628650" lvl="1" indent="-171450">
                        <a:lnSpc>
                          <a:spcPct val="100000"/>
                        </a:lnSpc>
                        <a:buFont typeface="Wingdings" panose="05000000000000000000" pitchFamily="2" charset="2"/>
                        <a:buChar char="§"/>
                      </a:pPr>
                      <a:r>
                        <a:rPr lang="en-US" sz="1200" dirty="0">
                          <a:latin typeface="Arial" panose="020B0604020202020204" pitchFamily="34" charset="0"/>
                          <a:cs typeface="Arial" panose="020B0604020202020204" pitchFamily="34" charset="0"/>
                        </a:rPr>
                        <a:t>Formosa is scheduled to start a new 130 KTPA PVC production line at its Baton Rouge, LA plant in the 4th quarter 2022. </a:t>
                      </a:r>
                    </a:p>
                  </a:txBody>
                  <a:tcPr/>
                </a:tc>
                <a:extLst>
                  <a:ext uri="{0D108BD9-81ED-4DB2-BD59-A6C34878D82A}">
                    <a16:rowId xmlns:a16="http://schemas.microsoft.com/office/drawing/2014/main" val="1106529580"/>
                  </a:ext>
                </a:extLst>
              </a:tr>
              <a:tr h="739037">
                <a:tc>
                  <a:txBody>
                    <a:bodyPr/>
                    <a:lstStyle/>
                    <a:p>
                      <a:pPr>
                        <a:lnSpc>
                          <a:spcPct val="100000"/>
                        </a:lnSpc>
                      </a:pPr>
                      <a:r>
                        <a:rPr lang="en-US" sz="1200" b="1" dirty="0">
                          <a:latin typeface="Arial" panose="020B0604020202020204" pitchFamily="34" charset="0"/>
                          <a:cs typeface="Arial" panose="020B0604020202020204" pitchFamily="34" charset="0"/>
                        </a:rPr>
                        <a:t>Europe</a:t>
                      </a:r>
                      <a:endParaRPr lang="en-IN" sz="1200" b="1" dirty="0">
                        <a:latin typeface="Arial" panose="020B0604020202020204" pitchFamily="34" charset="0"/>
                        <a:cs typeface="Arial" panose="020B0604020202020204" pitchFamily="34" charset="0"/>
                      </a:endParaRPr>
                    </a:p>
                  </a:txBody>
                  <a:tcPr/>
                </a:tc>
                <a:tc>
                  <a:txBody>
                    <a:bodyPr/>
                    <a:lstStyle/>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Growth in construction activities coupled with increase in demand from automotive sector</a:t>
                      </a:r>
                    </a:p>
                    <a:p>
                      <a:pPr marL="171450" indent="-171450">
                        <a:lnSpc>
                          <a:spcPct val="100000"/>
                        </a:lnSpc>
                        <a:buFont typeface="Arial" panose="020B0604020202020204" pitchFamily="34" charset="0"/>
                        <a:buChar char="•"/>
                      </a:pPr>
                      <a:r>
                        <a:rPr lang="en-IN" sz="1200" dirty="0">
                          <a:latin typeface="Arial" panose="020B0604020202020204" pitchFamily="34" charset="0"/>
                          <a:cs typeface="Arial" panose="020B0604020202020204" pitchFamily="34" charset="0"/>
                        </a:rPr>
                        <a:t>Supply chain disruption </a:t>
                      </a:r>
                    </a:p>
                    <a:p>
                      <a:pPr marL="171450" indent="-171450">
                        <a:lnSpc>
                          <a:spcPct val="100000"/>
                        </a:lnSpc>
                        <a:buFont typeface="Arial" panose="020B0604020202020204" pitchFamily="34" charset="0"/>
                        <a:buChar char="•"/>
                      </a:pPr>
                      <a:r>
                        <a:rPr lang="en-IN" sz="1200" dirty="0">
                          <a:latin typeface="Arial" panose="020B0604020202020204" pitchFamily="34" charset="0"/>
                          <a:cs typeface="Arial" panose="020B0604020202020204" pitchFamily="34" charset="0"/>
                        </a:rPr>
                        <a:t>Volatile prices due to </a:t>
                      </a:r>
                      <a:r>
                        <a:rPr lang="en-US" sz="1200" dirty="0">
                          <a:latin typeface="Arial" panose="020B0604020202020204" pitchFamily="34" charset="0"/>
                          <a:cs typeface="Arial" panose="020B0604020202020204" pitchFamily="34" charset="0"/>
                        </a:rPr>
                        <a:t>shortage of supply of PVC </a:t>
                      </a:r>
                    </a:p>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Increasing demand for pipes, profiles, insulating materials</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79504787"/>
                  </a:ext>
                </a:extLst>
              </a:tr>
              <a:tr h="604667">
                <a:tc>
                  <a:txBody>
                    <a:bodyPr/>
                    <a:lstStyle/>
                    <a:p>
                      <a:pPr>
                        <a:lnSpc>
                          <a:spcPct val="100000"/>
                        </a:lnSpc>
                      </a:pPr>
                      <a:r>
                        <a:rPr lang="en-IN" sz="1200" b="1" dirty="0">
                          <a:latin typeface="Arial" panose="020B0604020202020204" pitchFamily="34" charset="0"/>
                          <a:cs typeface="Arial" panose="020B0604020202020204" pitchFamily="34" charset="0"/>
                        </a:rPr>
                        <a:t>MEA and South America</a:t>
                      </a:r>
                    </a:p>
                  </a:txBody>
                  <a:tcPr/>
                </a:tc>
                <a:tc>
                  <a:txBody>
                    <a:bodyPr/>
                    <a:lstStyle/>
                    <a:p>
                      <a:pPr marL="171450" indent="-171450">
                        <a:lnSpc>
                          <a:spcPct val="100000"/>
                        </a:lnSpc>
                        <a:buFont typeface="Arial" panose="020B0604020202020204" pitchFamily="34" charset="0"/>
                        <a:buChar char="•"/>
                      </a:pPr>
                      <a:r>
                        <a:rPr lang="fr-FR" sz="1200" dirty="0">
                          <a:latin typeface="Arial" panose="020B0604020202020204" pitchFamily="34" charset="0"/>
                          <a:cs typeface="Arial" panose="020B0604020202020204" pitchFamily="34" charset="0"/>
                        </a:rPr>
                        <a:t>Multiple large scale infrastructure projects in MEA</a:t>
                      </a:r>
                    </a:p>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Increasing usage of PVC pipes, cables and window profiles in housing, building and other infrastructural developments. </a:t>
                      </a:r>
                    </a:p>
                    <a:p>
                      <a:pPr marL="171450" indent="-171450">
                        <a:lnSpc>
                          <a:spcPct val="100000"/>
                        </a:lnSpc>
                        <a:buFont typeface="Arial" panose="020B0604020202020204" pitchFamily="34" charset="0"/>
                        <a:buChar char="•"/>
                      </a:pPr>
                      <a:r>
                        <a:rPr lang="en-US" sz="1200" dirty="0">
                          <a:latin typeface="Arial" panose="020B0604020202020204" pitchFamily="34" charset="0"/>
                          <a:cs typeface="Arial" panose="020B0604020202020204" pitchFamily="34" charset="0"/>
                        </a:rPr>
                        <a:t>Heavy investment in downstream sector in South America</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78797754"/>
                  </a:ext>
                </a:extLst>
              </a:tr>
            </a:tbl>
          </a:graphicData>
        </a:graphic>
      </p:graphicFrame>
      <p:sp>
        <p:nvSpPr>
          <p:cNvPr id="10" name="TextBox 9">
            <a:extLst>
              <a:ext uri="{FF2B5EF4-FFF2-40B4-BE49-F238E27FC236}">
                <a16:creationId xmlns:a16="http://schemas.microsoft.com/office/drawing/2014/main" id="{C6781D03-3A08-E281-1BEA-322A16A28AA2}"/>
              </a:ext>
            </a:extLst>
          </p:cNvPr>
          <p:cNvSpPr txBox="1"/>
          <p:nvPr/>
        </p:nvSpPr>
        <p:spPr>
          <a:xfrm>
            <a:off x="6202018" y="736896"/>
            <a:ext cx="6319642" cy="461665"/>
          </a:xfrm>
          <a:prstGeom prst="rect">
            <a:avLst/>
          </a:prstGeom>
          <a:noFill/>
        </p:spPr>
        <p:txBody>
          <a:bodyPr wrap="square">
            <a:spAutoFit/>
          </a:bodyPr>
          <a:lstStyle/>
          <a:p>
            <a:r>
              <a:rPr lang="en-IN" sz="1200" b="1" dirty="0">
                <a:latin typeface="Arial" panose="020B0604020202020204" pitchFamily="34" charset="0"/>
                <a:cs typeface="Arial" panose="020B0604020202020204" pitchFamily="34" charset="0"/>
              </a:rPr>
              <a:t>Global </a:t>
            </a:r>
            <a:r>
              <a:rPr lang="en-US" sz="1200" b="1" dirty="0">
                <a:latin typeface="Arial" panose="020B0604020202020204" pitchFamily="34" charset="0"/>
                <a:cs typeface="Arial" panose="020B0604020202020204" pitchFamily="34" charset="0"/>
              </a:rPr>
              <a:t>Polyvinyl Chloride (PVC) Demand, </a:t>
            </a:r>
            <a:r>
              <a:rPr lang="en-IN" sz="1200" b="1" dirty="0">
                <a:latin typeface="Arial" panose="020B0604020202020204" pitchFamily="34" charset="0"/>
                <a:cs typeface="Arial" panose="020B0604020202020204" pitchFamily="34" charset="0"/>
              </a:rPr>
              <a:t>By Region, By Volume (000’ Tonnes), 2015–2030F</a:t>
            </a:r>
          </a:p>
        </p:txBody>
      </p:sp>
      <p:graphicFrame>
        <p:nvGraphicFramePr>
          <p:cNvPr id="11" name="Chart 10">
            <a:extLst>
              <a:ext uri="{FF2B5EF4-FFF2-40B4-BE49-F238E27FC236}">
                <a16:creationId xmlns:a16="http://schemas.microsoft.com/office/drawing/2014/main" id="{FFEBF239-912D-1EC2-62BB-04908D7E36DF}"/>
              </a:ext>
            </a:extLst>
          </p:cNvPr>
          <p:cNvGraphicFramePr/>
          <p:nvPr>
            <p:extLst>
              <p:ext uri="{D42A27DB-BD31-4B8C-83A1-F6EECF244321}">
                <p14:modId xmlns:p14="http://schemas.microsoft.com/office/powerpoint/2010/main" val="1259483928"/>
              </p:ext>
            </p:extLst>
          </p:nvPr>
        </p:nvGraphicFramePr>
        <p:xfrm>
          <a:off x="6202020" y="1198559"/>
          <a:ext cx="5995779" cy="33606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le 11">
            <a:extLst>
              <a:ext uri="{FF2B5EF4-FFF2-40B4-BE49-F238E27FC236}">
                <a16:creationId xmlns:a16="http://schemas.microsoft.com/office/drawing/2014/main" id="{5F728337-7ED5-4C6F-2180-BBA188F185E1}"/>
              </a:ext>
            </a:extLst>
          </p:cNvPr>
          <p:cNvGraphicFramePr>
            <a:graphicFrameLocks noGrp="1"/>
          </p:cNvGraphicFramePr>
          <p:nvPr>
            <p:extLst>
              <p:ext uri="{D42A27DB-BD31-4B8C-83A1-F6EECF244321}">
                <p14:modId xmlns:p14="http://schemas.microsoft.com/office/powerpoint/2010/main" val="1178811442"/>
              </p:ext>
            </p:extLst>
          </p:nvPr>
        </p:nvGraphicFramePr>
        <p:xfrm>
          <a:off x="6339840" y="4338846"/>
          <a:ext cx="5829300" cy="220409"/>
        </p:xfrm>
        <a:graphic>
          <a:graphicData uri="http://schemas.openxmlformats.org/drawingml/2006/table">
            <a:tbl>
              <a:tblPr firstRow="1" firstCol="1" bandRow="1">
                <a:tableStyleId>{912C8C85-51F0-491E-9774-3900AFEF0FD7}</a:tableStyleId>
              </a:tblPr>
              <a:tblGrid>
                <a:gridCol w="1455420">
                  <a:extLst>
                    <a:ext uri="{9D8B030D-6E8A-4147-A177-3AD203B41FA5}">
                      <a16:colId xmlns:a16="http://schemas.microsoft.com/office/drawing/2014/main" val="2247537740"/>
                    </a:ext>
                  </a:extLst>
                </a:gridCol>
                <a:gridCol w="731520">
                  <a:extLst>
                    <a:ext uri="{9D8B030D-6E8A-4147-A177-3AD203B41FA5}">
                      <a16:colId xmlns:a16="http://schemas.microsoft.com/office/drawing/2014/main" val="555183639"/>
                    </a:ext>
                  </a:extLst>
                </a:gridCol>
                <a:gridCol w="723900">
                  <a:extLst>
                    <a:ext uri="{9D8B030D-6E8A-4147-A177-3AD203B41FA5}">
                      <a16:colId xmlns:a16="http://schemas.microsoft.com/office/drawing/2014/main" val="353849211"/>
                    </a:ext>
                  </a:extLst>
                </a:gridCol>
                <a:gridCol w="754380">
                  <a:extLst>
                    <a:ext uri="{9D8B030D-6E8A-4147-A177-3AD203B41FA5}">
                      <a16:colId xmlns:a16="http://schemas.microsoft.com/office/drawing/2014/main" val="1113834173"/>
                    </a:ext>
                  </a:extLst>
                </a:gridCol>
                <a:gridCol w="731520">
                  <a:extLst>
                    <a:ext uri="{9D8B030D-6E8A-4147-A177-3AD203B41FA5}">
                      <a16:colId xmlns:a16="http://schemas.microsoft.com/office/drawing/2014/main" val="1309461747"/>
                    </a:ext>
                  </a:extLst>
                </a:gridCol>
                <a:gridCol w="723900">
                  <a:extLst>
                    <a:ext uri="{9D8B030D-6E8A-4147-A177-3AD203B41FA5}">
                      <a16:colId xmlns:a16="http://schemas.microsoft.com/office/drawing/2014/main" val="2245264125"/>
                    </a:ext>
                  </a:extLst>
                </a:gridCol>
                <a:gridCol w="708660">
                  <a:extLst>
                    <a:ext uri="{9D8B030D-6E8A-4147-A177-3AD203B41FA5}">
                      <a16:colId xmlns:a16="http://schemas.microsoft.com/office/drawing/2014/main" val="87276780"/>
                    </a:ext>
                  </a:extLst>
                </a:gridCol>
              </a:tblGrid>
              <a:tr h="133581">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Total</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40,987</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43,090</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44,908</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46,635</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51,632</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60,177</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87628491"/>
                  </a:ext>
                </a:extLst>
              </a:tr>
            </a:tbl>
          </a:graphicData>
        </a:graphic>
      </p:graphicFrame>
      <p:sp>
        <p:nvSpPr>
          <p:cNvPr id="16" name="TextBox 15">
            <a:extLst>
              <a:ext uri="{FF2B5EF4-FFF2-40B4-BE49-F238E27FC236}">
                <a16:creationId xmlns:a16="http://schemas.microsoft.com/office/drawing/2014/main" id="{0CBCAC40-3F90-DB1F-2A57-D995A3788CD6}"/>
              </a:ext>
            </a:extLst>
          </p:cNvPr>
          <p:cNvSpPr txBox="1"/>
          <p:nvPr/>
        </p:nvSpPr>
        <p:spPr>
          <a:xfrm>
            <a:off x="6339840" y="4790083"/>
            <a:ext cx="5586017" cy="461665"/>
          </a:xfrm>
          <a:prstGeom prst="rect">
            <a:avLst/>
          </a:prstGeom>
          <a:solidFill>
            <a:srgbClr val="ED7D31"/>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“Atmanirbhar Bharat” and “Make in India” policies are driving the domestic production</a:t>
            </a:r>
          </a:p>
        </p:txBody>
      </p:sp>
      <p:sp>
        <p:nvSpPr>
          <p:cNvPr id="13" name="TextBox 12">
            <a:extLst>
              <a:ext uri="{FF2B5EF4-FFF2-40B4-BE49-F238E27FC236}">
                <a16:creationId xmlns:a16="http://schemas.microsoft.com/office/drawing/2014/main" id="{10BD890D-C7A9-725E-07E0-8708A7196F70}"/>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3811852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028BD8-F733-46E4-91BB-AF4C69192E11}"/>
              </a:ext>
            </a:extLst>
          </p:cNvPr>
          <p:cNvPicPr>
            <a:picLocks noChangeAspect="1"/>
          </p:cNvPicPr>
          <p:nvPr/>
        </p:nvPicPr>
        <p:blipFill rotWithShape="1">
          <a:blip r:embed="rId2">
            <a:extLst>
              <a:ext uri="{28A0092B-C50C-407E-A947-70E740481C1C}">
                <a14:useLocalDpi xmlns:a14="http://schemas.microsoft.com/office/drawing/2010/main" val="0"/>
              </a:ext>
            </a:extLst>
          </a:blip>
          <a:srcRect l="2572" t="3272" b="3272"/>
          <a:stretch/>
        </p:blipFill>
        <p:spPr>
          <a:xfrm>
            <a:off x="0" y="0"/>
            <a:ext cx="12192000" cy="6858000"/>
          </a:xfrm>
          <a:prstGeom prst="rect">
            <a:avLst/>
          </a:prstGeom>
          <a:effectLst/>
        </p:spPr>
      </p:pic>
      <p:sp>
        <p:nvSpPr>
          <p:cNvPr id="6" name="Rectangle 5">
            <a:extLst>
              <a:ext uri="{FF2B5EF4-FFF2-40B4-BE49-F238E27FC236}">
                <a16:creationId xmlns:a16="http://schemas.microsoft.com/office/drawing/2014/main" id="{1BC33EC4-16B0-4A7B-895B-812FFCDFCC6D}"/>
              </a:ext>
            </a:extLst>
          </p:cNvPr>
          <p:cNvSpPr/>
          <p:nvPr/>
        </p:nvSpPr>
        <p:spPr>
          <a:xfrm>
            <a:off x="0" y="5703591"/>
            <a:ext cx="7105650" cy="822394"/>
          </a:xfrm>
          <a:prstGeom prst="rect">
            <a:avLst/>
          </a:prstGeom>
          <a:solidFill>
            <a:schemeClr val="bg1"/>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052BB8ED-9C0E-4C1B-AA4B-9FD62541998D}"/>
              </a:ext>
            </a:extLst>
          </p:cNvPr>
          <p:cNvSpPr txBox="1">
            <a:spLocks/>
          </p:cNvSpPr>
          <p:nvPr/>
        </p:nvSpPr>
        <p:spPr>
          <a:xfrm>
            <a:off x="2538485" y="5703591"/>
            <a:ext cx="4567166" cy="822394"/>
          </a:xfrm>
          <a:prstGeom prst="rect">
            <a:avLst/>
          </a:prstGeom>
        </p:spPr>
        <p:txBody>
          <a:bodyPr vert="horz" lIns="83127" tIns="41564" rIns="83127" bIns="41564" rtlCol="0" anchor="ctr">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accent5">
                    <a:lumMod val="50000"/>
                  </a:schemeClr>
                </a:solidFill>
                <a:latin typeface="Montserrat" panose="02000505000000020004" pitchFamily="2" charset="0"/>
                <a:ea typeface="+mj-ea"/>
                <a:cs typeface="+mj-cs"/>
              </a:rPr>
              <a:t>Financial Analysis: Plant Set-up</a:t>
            </a:r>
          </a:p>
        </p:txBody>
      </p:sp>
      <p:sp>
        <p:nvSpPr>
          <p:cNvPr id="5" name="TextBox 4">
            <a:extLst>
              <a:ext uri="{FF2B5EF4-FFF2-40B4-BE49-F238E27FC236}">
                <a16:creationId xmlns:a16="http://schemas.microsoft.com/office/drawing/2014/main" id="{F86C4550-79F5-8551-1D5D-1519254CEA0E}"/>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2093738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2696D22-C6CD-4AEA-AE74-B498175E5602}"/>
              </a:ext>
            </a:extLst>
          </p:cNvPr>
          <p:cNvSpPr txBox="1"/>
          <p:nvPr/>
        </p:nvSpPr>
        <p:spPr>
          <a:xfrm>
            <a:off x="115962" y="818948"/>
            <a:ext cx="3688999" cy="369332"/>
          </a:xfrm>
          <a:prstGeom prst="rect">
            <a:avLst/>
          </a:prstGeom>
          <a:noFill/>
          <a:ln w="28575">
            <a:solidFill>
              <a:schemeClr val="accent1"/>
            </a:solidFill>
          </a:ln>
        </p:spPr>
        <p:txBody>
          <a:bodyPr wrap="square" rtlCol="0">
            <a:spAutoFit/>
          </a:bodyPr>
          <a:lstStyle/>
          <a:p>
            <a:endParaRPr lang="en-IN" dirty="0"/>
          </a:p>
        </p:txBody>
      </p:sp>
      <p:sp>
        <p:nvSpPr>
          <p:cNvPr id="24" name="TextBox 23">
            <a:extLst>
              <a:ext uri="{FF2B5EF4-FFF2-40B4-BE49-F238E27FC236}">
                <a16:creationId xmlns:a16="http://schemas.microsoft.com/office/drawing/2014/main" id="{32FE62D9-528C-42EB-A58E-D0FBA78C844A}"/>
              </a:ext>
            </a:extLst>
          </p:cNvPr>
          <p:cNvSpPr txBox="1"/>
          <p:nvPr/>
        </p:nvSpPr>
        <p:spPr>
          <a:xfrm>
            <a:off x="3979951" y="811688"/>
            <a:ext cx="3900181" cy="369332"/>
          </a:xfrm>
          <a:prstGeom prst="rect">
            <a:avLst/>
          </a:prstGeom>
          <a:noFill/>
          <a:ln w="28575">
            <a:solidFill>
              <a:schemeClr val="accent1"/>
            </a:solidFill>
          </a:ln>
        </p:spPr>
        <p:txBody>
          <a:bodyPr wrap="square" rtlCol="0">
            <a:spAutoFit/>
          </a:bodyPr>
          <a:lstStyle/>
          <a:p>
            <a:endParaRPr lang="en-IN" dirty="0"/>
          </a:p>
        </p:txBody>
      </p:sp>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Plant Set-up: Capex</a:t>
            </a:r>
          </a:p>
        </p:txBody>
      </p:sp>
      <p:sp>
        <p:nvSpPr>
          <p:cNvPr id="7" name="TextBox 6">
            <a:extLst>
              <a:ext uri="{FF2B5EF4-FFF2-40B4-BE49-F238E27FC236}">
                <a16:creationId xmlns:a16="http://schemas.microsoft.com/office/drawing/2014/main" id="{732F074A-4F6B-4899-8E35-4DE8510D9A01}"/>
              </a:ext>
            </a:extLst>
          </p:cNvPr>
          <p:cNvSpPr txBox="1"/>
          <p:nvPr/>
        </p:nvSpPr>
        <p:spPr>
          <a:xfrm>
            <a:off x="159504" y="1188826"/>
            <a:ext cx="3541638"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Fixed Capital Investment: INR 4,058 Crore</a:t>
            </a:r>
            <a:endParaRPr lang="en-IN" sz="11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BBE2B75-E7B9-4C49-8C5C-282A6AFC4E95}"/>
              </a:ext>
            </a:extLst>
          </p:cNvPr>
          <p:cNvSpPr txBox="1"/>
          <p:nvPr/>
        </p:nvSpPr>
        <p:spPr>
          <a:xfrm>
            <a:off x="188115" y="3493355"/>
            <a:ext cx="3382401"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Capital Investment: INR 4,159 Crore</a:t>
            </a:r>
            <a:endParaRPr lang="en-IN" sz="1100" b="1" dirty="0">
              <a:latin typeface="Arial" panose="020B0604020202020204" pitchFamily="34" charset="0"/>
              <a:cs typeface="Arial" panose="020B0604020202020204" pitchFamily="34" charset="0"/>
            </a:endParaRPr>
          </a:p>
        </p:txBody>
      </p:sp>
      <p:graphicFrame>
        <p:nvGraphicFramePr>
          <p:cNvPr id="17" name="Table 16">
            <a:extLst>
              <a:ext uri="{FF2B5EF4-FFF2-40B4-BE49-F238E27FC236}">
                <a16:creationId xmlns:a16="http://schemas.microsoft.com/office/drawing/2014/main" id="{39EAE23C-AE0F-450C-B721-2CF5B34E3E51}"/>
              </a:ext>
            </a:extLst>
          </p:cNvPr>
          <p:cNvGraphicFramePr>
            <a:graphicFrameLocks noGrp="1"/>
          </p:cNvGraphicFramePr>
          <p:nvPr/>
        </p:nvGraphicFramePr>
        <p:xfrm>
          <a:off x="147170" y="864525"/>
          <a:ext cx="3469485" cy="261610"/>
        </p:xfrm>
        <a:graphic>
          <a:graphicData uri="http://schemas.openxmlformats.org/drawingml/2006/table">
            <a:tbl>
              <a:tblPr firstRow="1" firstCol="1" bandRow="1">
                <a:tableStyleId>{912C8C85-51F0-491E-9774-3900AFEF0FD7}</a:tableStyleId>
              </a:tblPr>
              <a:tblGrid>
                <a:gridCol w="3469485">
                  <a:extLst>
                    <a:ext uri="{9D8B030D-6E8A-4147-A177-3AD203B41FA5}">
                      <a16:colId xmlns:a16="http://schemas.microsoft.com/office/drawing/2014/main" val="3050893621"/>
                    </a:ext>
                  </a:extLst>
                </a:gridCol>
              </a:tblGrid>
              <a:tr h="261610">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O</a:t>
                      </a:r>
                      <a:r>
                        <a:rPr lang="en-IN" sz="1100" dirty="0">
                          <a:effectLst/>
                          <a:latin typeface="Arial" panose="020B0604020202020204" pitchFamily="34" charset="0"/>
                          <a:ea typeface="Calibri" panose="020F0502020204030204" pitchFamily="34" charset="0"/>
                          <a:cs typeface="Arial" panose="020B0604020202020204" pitchFamily="34" charset="0"/>
                        </a:rPr>
                        <a:t>ption:1</a:t>
                      </a:r>
                    </a:p>
                  </a:txBody>
                  <a:tcPr marL="68580" marR="68580" marT="0" marB="0" anchor="ctr"/>
                </a:tc>
                <a:extLst>
                  <a:ext uri="{0D108BD9-81ED-4DB2-BD59-A6C34878D82A}">
                    <a16:rowId xmlns:a16="http://schemas.microsoft.com/office/drawing/2014/main" val="3039672267"/>
                  </a:ext>
                </a:extLst>
              </a:tr>
            </a:tbl>
          </a:graphicData>
        </a:graphic>
      </p:graphicFrame>
      <p:sp>
        <p:nvSpPr>
          <p:cNvPr id="18" name="TextBox 17">
            <a:extLst>
              <a:ext uri="{FF2B5EF4-FFF2-40B4-BE49-F238E27FC236}">
                <a16:creationId xmlns:a16="http://schemas.microsoft.com/office/drawing/2014/main" id="{678A7DFA-2532-467D-A313-A085E6D37E46}"/>
              </a:ext>
            </a:extLst>
          </p:cNvPr>
          <p:cNvSpPr txBox="1"/>
          <p:nvPr/>
        </p:nvSpPr>
        <p:spPr>
          <a:xfrm>
            <a:off x="4044621" y="1200339"/>
            <a:ext cx="3766929" cy="26388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Fixed Capital Investment: INR 4,443 Crore</a:t>
            </a:r>
            <a:endParaRPr lang="en-IN" sz="11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78492B2-A512-4625-B78F-89DB990227FA}"/>
              </a:ext>
            </a:extLst>
          </p:cNvPr>
          <p:cNvSpPr txBox="1"/>
          <p:nvPr/>
        </p:nvSpPr>
        <p:spPr>
          <a:xfrm>
            <a:off x="4175040" y="3559365"/>
            <a:ext cx="3392182"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Capital Investment: INR 6,053 Crore</a:t>
            </a:r>
            <a:endParaRPr lang="en-IN" sz="1100" b="1" dirty="0">
              <a:latin typeface="Arial" panose="020B0604020202020204" pitchFamily="34" charset="0"/>
              <a:cs typeface="Arial" panose="020B0604020202020204" pitchFamily="34" charset="0"/>
            </a:endParaRPr>
          </a:p>
        </p:txBody>
      </p:sp>
      <p:graphicFrame>
        <p:nvGraphicFramePr>
          <p:cNvPr id="22" name="Table 21">
            <a:extLst>
              <a:ext uri="{FF2B5EF4-FFF2-40B4-BE49-F238E27FC236}">
                <a16:creationId xmlns:a16="http://schemas.microsoft.com/office/drawing/2014/main" id="{6185220F-5252-4BE7-8671-C0178B2DB4F6}"/>
              </a:ext>
            </a:extLst>
          </p:cNvPr>
          <p:cNvGraphicFramePr>
            <a:graphicFrameLocks noGrp="1"/>
          </p:cNvGraphicFramePr>
          <p:nvPr/>
        </p:nvGraphicFramePr>
        <p:xfrm>
          <a:off x="4024615" y="850917"/>
          <a:ext cx="3766929" cy="281160"/>
        </p:xfrm>
        <a:graphic>
          <a:graphicData uri="http://schemas.openxmlformats.org/drawingml/2006/table">
            <a:tbl>
              <a:tblPr firstRow="1" firstCol="1" bandRow="1">
                <a:tableStyleId>{912C8C85-51F0-491E-9774-3900AFEF0FD7}</a:tableStyleId>
              </a:tblPr>
              <a:tblGrid>
                <a:gridCol w="3766929">
                  <a:extLst>
                    <a:ext uri="{9D8B030D-6E8A-4147-A177-3AD203B41FA5}">
                      <a16:colId xmlns:a16="http://schemas.microsoft.com/office/drawing/2014/main" val="3050893621"/>
                    </a:ext>
                  </a:extLst>
                </a:gridCol>
              </a:tblGrid>
              <a:tr h="281160">
                <a:tc>
                  <a:txBody>
                    <a:bodyPr/>
                    <a:lstStyle/>
                    <a:p>
                      <a:pPr algn="ctr">
                        <a:lnSpc>
                          <a:spcPct val="150000"/>
                        </a:lnSpc>
                        <a:spcAft>
                          <a:spcPts val="800"/>
                        </a:spcAft>
                      </a:pPr>
                      <a:r>
                        <a:rPr lang="en-US"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O</a:t>
                      </a:r>
                      <a:r>
                        <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ption:2</a:t>
                      </a:r>
                    </a:p>
                  </a:txBody>
                  <a:tcPr marL="68580" marR="68580" marT="0" marB="0" anchor="ctr">
                    <a:solidFill>
                      <a:schemeClr val="accent2">
                        <a:lumMod val="40000"/>
                        <a:lumOff val="60000"/>
                      </a:schemeClr>
                    </a:solidFill>
                  </a:tcPr>
                </a:tc>
                <a:extLst>
                  <a:ext uri="{0D108BD9-81ED-4DB2-BD59-A6C34878D82A}">
                    <a16:rowId xmlns:a16="http://schemas.microsoft.com/office/drawing/2014/main" val="3039672267"/>
                  </a:ext>
                </a:extLst>
              </a:tr>
            </a:tbl>
          </a:graphicData>
        </a:graphic>
      </p:graphicFrame>
      <p:graphicFrame>
        <p:nvGraphicFramePr>
          <p:cNvPr id="27" name="Chart 26">
            <a:extLst>
              <a:ext uri="{FF2B5EF4-FFF2-40B4-BE49-F238E27FC236}">
                <a16:creationId xmlns:a16="http://schemas.microsoft.com/office/drawing/2014/main" id="{36F7561E-A0FB-46F7-B4EB-91FB28F578CE}"/>
              </a:ext>
            </a:extLst>
          </p:cNvPr>
          <p:cNvGraphicFramePr/>
          <p:nvPr>
            <p:extLst>
              <p:ext uri="{D42A27DB-BD31-4B8C-83A1-F6EECF244321}">
                <p14:modId xmlns:p14="http://schemas.microsoft.com/office/powerpoint/2010/main" val="2818116892"/>
              </p:ext>
            </p:extLst>
          </p:nvPr>
        </p:nvGraphicFramePr>
        <p:xfrm>
          <a:off x="-355254" y="1509919"/>
          <a:ext cx="4216051" cy="17435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1AF0D164-BAC9-478A-9108-62C960BD010D}"/>
              </a:ext>
            </a:extLst>
          </p:cNvPr>
          <p:cNvGraphicFramePr/>
          <p:nvPr/>
        </p:nvGraphicFramePr>
        <p:xfrm>
          <a:off x="-143505" y="3747922"/>
          <a:ext cx="4086417" cy="206168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0B4651DC-5356-4184-8233-E245653CF246}"/>
              </a:ext>
            </a:extLst>
          </p:cNvPr>
          <p:cNvGraphicFramePr/>
          <p:nvPr/>
        </p:nvGraphicFramePr>
        <p:xfrm>
          <a:off x="3850447" y="1561077"/>
          <a:ext cx="4203761" cy="18476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Chart 30">
            <a:extLst>
              <a:ext uri="{FF2B5EF4-FFF2-40B4-BE49-F238E27FC236}">
                <a16:creationId xmlns:a16="http://schemas.microsoft.com/office/drawing/2014/main" id="{C1C7520F-A701-4603-BE4D-C0EB4F0B498D}"/>
              </a:ext>
            </a:extLst>
          </p:cNvPr>
          <p:cNvGraphicFramePr/>
          <p:nvPr/>
        </p:nvGraphicFramePr>
        <p:xfrm>
          <a:off x="3850447" y="3865060"/>
          <a:ext cx="3900181" cy="2544538"/>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BED87519-A2C2-8DC8-75B9-25889CBFE896}"/>
              </a:ext>
            </a:extLst>
          </p:cNvPr>
          <p:cNvSpPr txBox="1"/>
          <p:nvPr/>
        </p:nvSpPr>
        <p:spPr>
          <a:xfrm>
            <a:off x="8051209" y="818948"/>
            <a:ext cx="3900181" cy="369332"/>
          </a:xfrm>
          <a:prstGeom prst="rect">
            <a:avLst/>
          </a:prstGeom>
          <a:noFill/>
          <a:ln w="28575">
            <a:solidFill>
              <a:schemeClr val="accent1"/>
            </a:solidFill>
          </a:ln>
        </p:spPr>
        <p:txBody>
          <a:bodyPr wrap="square" rtlCol="0">
            <a:spAutoFit/>
          </a:bodyPr>
          <a:lstStyle/>
          <a:p>
            <a:endParaRPr lang="en-IN" dirty="0"/>
          </a:p>
        </p:txBody>
      </p:sp>
      <p:sp>
        <p:nvSpPr>
          <p:cNvPr id="21" name="TextBox 20">
            <a:extLst>
              <a:ext uri="{FF2B5EF4-FFF2-40B4-BE49-F238E27FC236}">
                <a16:creationId xmlns:a16="http://schemas.microsoft.com/office/drawing/2014/main" id="{CAE620AE-8AE3-12CD-4B6B-B31304EC259D}"/>
              </a:ext>
            </a:extLst>
          </p:cNvPr>
          <p:cNvSpPr txBox="1"/>
          <p:nvPr/>
        </p:nvSpPr>
        <p:spPr>
          <a:xfrm>
            <a:off x="8127900" y="1212021"/>
            <a:ext cx="3708873"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Fixed Capital Investment: INR 2,415 Crore</a:t>
            </a:r>
            <a:endParaRPr lang="en-IN" sz="11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C91980B-3E68-6830-9514-9F333338F7DE}"/>
              </a:ext>
            </a:extLst>
          </p:cNvPr>
          <p:cNvSpPr txBox="1"/>
          <p:nvPr/>
        </p:nvSpPr>
        <p:spPr>
          <a:xfrm>
            <a:off x="8304353" y="3537597"/>
            <a:ext cx="3392182"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Capital Investment: INR 4,428 Crore</a:t>
            </a:r>
            <a:endParaRPr lang="en-IN" sz="1100" b="1" dirty="0">
              <a:latin typeface="Arial" panose="020B0604020202020204" pitchFamily="34" charset="0"/>
              <a:cs typeface="Arial" panose="020B0604020202020204" pitchFamily="34" charset="0"/>
            </a:endParaRPr>
          </a:p>
        </p:txBody>
      </p:sp>
      <p:graphicFrame>
        <p:nvGraphicFramePr>
          <p:cNvPr id="26" name="Table 25">
            <a:extLst>
              <a:ext uri="{FF2B5EF4-FFF2-40B4-BE49-F238E27FC236}">
                <a16:creationId xmlns:a16="http://schemas.microsoft.com/office/drawing/2014/main" id="{072B1A7E-B25D-D64C-EC37-3B732692BD74}"/>
              </a:ext>
            </a:extLst>
          </p:cNvPr>
          <p:cNvGraphicFramePr>
            <a:graphicFrameLocks noGrp="1"/>
          </p:cNvGraphicFramePr>
          <p:nvPr/>
        </p:nvGraphicFramePr>
        <p:xfrm>
          <a:off x="8127900" y="857254"/>
          <a:ext cx="3701461" cy="281160"/>
        </p:xfrm>
        <a:graphic>
          <a:graphicData uri="http://schemas.openxmlformats.org/drawingml/2006/table">
            <a:tbl>
              <a:tblPr firstRow="1" firstCol="1" bandRow="1">
                <a:tableStyleId>{912C8C85-51F0-491E-9774-3900AFEF0FD7}</a:tableStyleId>
              </a:tblPr>
              <a:tblGrid>
                <a:gridCol w="3701461">
                  <a:extLst>
                    <a:ext uri="{9D8B030D-6E8A-4147-A177-3AD203B41FA5}">
                      <a16:colId xmlns:a16="http://schemas.microsoft.com/office/drawing/2014/main" val="3050893621"/>
                    </a:ext>
                  </a:extLst>
                </a:gridCol>
              </a:tblGrid>
              <a:tr h="281160">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O</a:t>
                      </a:r>
                      <a:r>
                        <a:rPr lang="en-IN" sz="1100" dirty="0">
                          <a:effectLst/>
                          <a:latin typeface="Arial" panose="020B0604020202020204" pitchFamily="34" charset="0"/>
                          <a:ea typeface="Calibri" panose="020F0502020204030204" pitchFamily="34" charset="0"/>
                          <a:cs typeface="Arial" panose="020B0604020202020204" pitchFamily="34" charset="0"/>
                        </a:rPr>
                        <a:t>ption:3</a:t>
                      </a:r>
                    </a:p>
                  </a:txBody>
                  <a:tcPr marL="68580" marR="68580" marT="0" marB="0" anchor="ctr">
                    <a:solidFill>
                      <a:srgbClr val="C00000"/>
                    </a:solidFill>
                  </a:tcPr>
                </a:tc>
                <a:extLst>
                  <a:ext uri="{0D108BD9-81ED-4DB2-BD59-A6C34878D82A}">
                    <a16:rowId xmlns:a16="http://schemas.microsoft.com/office/drawing/2014/main" val="3039672267"/>
                  </a:ext>
                </a:extLst>
              </a:tr>
            </a:tbl>
          </a:graphicData>
        </a:graphic>
      </p:graphicFrame>
      <p:graphicFrame>
        <p:nvGraphicFramePr>
          <p:cNvPr id="28" name="Chart 27">
            <a:extLst>
              <a:ext uri="{FF2B5EF4-FFF2-40B4-BE49-F238E27FC236}">
                <a16:creationId xmlns:a16="http://schemas.microsoft.com/office/drawing/2014/main" id="{1FDD87D6-2598-2073-F86E-905DDB7221D5}"/>
              </a:ext>
            </a:extLst>
          </p:cNvPr>
          <p:cNvGraphicFramePr/>
          <p:nvPr/>
        </p:nvGraphicFramePr>
        <p:xfrm>
          <a:off x="7965246" y="1632753"/>
          <a:ext cx="4203761" cy="18476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a:extLst>
              <a:ext uri="{FF2B5EF4-FFF2-40B4-BE49-F238E27FC236}">
                <a16:creationId xmlns:a16="http://schemas.microsoft.com/office/drawing/2014/main" id="{DD27E97F-6BDD-C452-0903-87D58FA80E7F}"/>
              </a:ext>
            </a:extLst>
          </p:cNvPr>
          <p:cNvGraphicFramePr/>
          <p:nvPr/>
        </p:nvGraphicFramePr>
        <p:xfrm>
          <a:off x="8066844" y="3901349"/>
          <a:ext cx="3900181" cy="2099397"/>
        </p:xfrm>
        <a:graphic>
          <a:graphicData uri="http://schemas.openxmlformats.org/drawingml/2006/chart">
            <c:chart xmlns:c="http://schemas.openxmlformats.org/drawingml/2006/chart" xmlns:r="http://schemas.openxmlformats.org/officeDocument/2006/relationships" r:id="rId8"/>
          </a:graphicData>
        </a:graphic>
      </p:graphicFrame>
      <p:sp>
        <p:nvSpPr>
          <p:cNvPr id="33" name="TextBox 32">
            <a:extLst>
              <a:ext uri="{FF2B5EF4-FFF2-40B4-BE49-F238E27FC236}">
                <a16:creationId xmlns:a16="http://schemas.microsoft.com/office/drawing/2014/main" id="{A076D30D-CFD3-66A8-D3C5-DAF6AA7FCFF2}"/>
              </a:ext>
            </a:extLst>
          </p:cNvPr>
          <p:cNvSpPr txBox="1"/>
          <p:nvPr/>
        </p:nvSpPr>
        <p:spPr>
          <a:xfrm>
            <a:off x="421170" y="6100714"/>
            <a:ext cx="2957066"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350 KTPA PVC + Captive Ethylene</a:t>
            </a:r>
          </a:p>
        </p:txBody>
      </p:sp>
      <p:sp>
        <p:nvSpPr>
          <p:cNvPr id="34" name="TextBox 33">
            <a:extLst>
              <a:ext uri="{FF2B5EF4-FFF2-40B4-BE49-F238E27FC236}">
                <a16:creationId xmlns:a16="http://schemas.microsoft.com/office/drawing/2014/main" id="{2A930265-C8E4-51D9-C60F-BFA55E51F69E}"/>
              </a:ext>
            </a:extLst>
          </p:cNvPr>
          <p:cNvSpPr txBox="1"/>
          <p:nvPr/>
        </p:nvSpPr>
        <p:spPr>
          <a:xfrm>
            <a:off x="3391634" y="6105479"/>
            <a:ext cx="5082165"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500 KTPA PVC  (350 KTPA (captive ethylene)+150 KTPA(EDC / VCM Outsourced)</a:t>
            </a:r>
          </a:p>
        </p:txBody>
      </p:sp>
      <p:sp>
        <p:nvSpPr>
          <p:cNvPr id="35" name="TextBox 34">
            <a:extLst>
              <a:ext uri="{FF2B5EF4-FFF2-40B4-BE49-F238E27FC236}">
                <a16:creationId xmlns:a16="http://schemas.microsoft.com/office/drawing/2014/main" id="{3DF9C719-A1CA-07B3-B1DE-635B5C4F862E}"/>
              </a:ext>
            </a:extLst>
          </p:cNvPr>
          <p:cNvSpPr txBox="1"/>
          <p:nvPr/>
        </p:nvSpPr>
        <p:spPr>
          <a:xfrm>
            <a:off x="8487197" y="6097448"/>
            <a:ext cx="3482434" cy="246221"/>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500 KTPA EDC / VCM to PVC,  EDC / VCM Outsourced</a:t>
            </a:r>
          </a:p>
        </p:txBody>
      </p:sp>
      <p:sp>
        <p:nvSpPr>
          <p:cNvPr id="36" name="TextBox 35">
            <a:extLst>
              <a:ext uri="{FF2B5EF4-FFF2-40B4-BE49-F238E27FC236}">
                <a16:creationId xmlns:a16="http://schemas.microsoft.com/office/drawing/2014/main" id="{633C5DD5-FB7C-3EA2-C882-2CD9F1CFE2DC}"/>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3910360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2696D22-C6CD-4AEA-AE74-B498175E5602}"/>
              </a:ext>
            </a:extLst>
          </p:cNvPr>
          <p:cNvSpPr txBox="1"/>
          <p:nvPr/>
        </p:nvSpPr>
        <p:spPr>
          <a:xfrm>
            <a:off x="115962" y="818948"/>
            <a:ext cx="3688999" cy="369332"/>
          </a:xfrm>
          <a:prstGeom prst="rect">
            <a:avLst/>
          </a:prstGeom>
          <a:noFill/>
          <a:ln w="28575">
            <a:solidFill>
              <a:schemeClr val="accent1"/>
            </a:solidFill>
          </a:ln>
        </p:spPr>
        <p:txBody>
          <a:bodyPr wrap="square" rtlCol="0">
            <a:spAutoFit/>
          </a:bodyPr>
          <a:lstStyle/>
          <a:p>
            <a:endParaRPr lang="en-IN" dirty="0"/>
          </a:p>
        </p:txBody>
      </p:sp>
      <p:sp>
        <p:nvSpPr>
          <p:cNvPr id="24" name="TextBox 23">
            <a:extLst>
              <a:ext uri="{FF2B5EF4-FFF2-40B4-BE49-F238E27FC236}">
                <a16:creationId xmlns:a16="http://schemas.microsoft.com/office/drawing/2014/main" id="{32FE62D9-528C-42EB-A58E-D0FBA78C844A}"/>
              </a:ext>
            </a:extLst>
          </p:cNvPr>
          <p:cNvSpPr txBox="1"/>
          <p:nvPr/>
        </p:nvSpPr>
        <p:spPr>
          <a:xfrm>
            <a:off x="3979951" y="811688"/>
            <a:ext cx="3900181" cy="369332"/>
          </a:xfrm>
          <a:prstGeom prst="rect">
            <a:avLst/>
          </a:prstGeom>
          <a:noFill/>
          <a:ln w="28575">
            <a:solidFill>
              <a:schemeClr val="accent1"/>
            </a:solidFill>
          </a:ln>
        </p:spPr>
        <p:txBody>
          <a:bodyPr wrap="square" rtlCol="0">
            <a:spAutoFit/>
          </a:bodyPr>
          <a:lstStyle/>
          <a:p>
            <a:endParaRPr lang="en-IN" dirty="0"/>
          </a:p>
        </p:txBody>
      </p:sp>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86363" y="139538"/>
            <a:ext cx="7417745" cy="457200"/>
          </a:xfrm>
        </p:spPr>
        <p:txBody>
          <a:bodyPr>
            <a:normAutofit/>
          </a:bodyPr>
          <a:lstStyle/>
          <a:p>
            <a:r>
              <a:rPr lang="en-US" sz="1400" dirty="0">
                <a:solidFill>
                  <a:schemeClr val="tx1"/>
                </a:solidFill>
                <a:latin typeface="Arial" panose="020B0604020202020204" pitchFamily="34" charset="0"/>
              </a:rPr>
              <a:t>Plant Set-up: Opex</a:t>
            </a:r>
          </a:p>
        </p:txBody>
      </p:sp>
      <p:sp>
        <p:nvSpPr>
          <p:cNvPr id="7" name="TextBox 6">
            <a:extLst>
              <a:ext uri="{FF2B5EF4-FFF2-40B4-BE49-F238E27FC236}">
                <a16:creationId xmlns:a16="http://schemas.microsoft.com/office/drawing/2014/main" id="{732F074A-4F6B-4899-8E35-4DE8510D9A01}"/>
              </a:ext>
            </a:extLst>
          </p:cNvPr>
          <p:cNvSpPr txBox="1"/>
          <p:nvPr/>
        </p:nvSpPr>
        <p:spPr>
          <a:xfrm>
            <a:off x="159504" y="1188826"/>
            <a:ext cx="3541638"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Production Cost INR 1,256 Crore</a:t>
            </a:r>
            <a:endParaRPr lang="en-IN" sz="11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BBE2B75-E7B9-4C49-8C5C-282A6AFC4E95}"/>
              </a:ext>
            </a:extLst>
          </p:cNvPr>
          <p:cNvSpPr txBox="1"/>
          <p:nvPr/>
        </p:nvSpPr>
        <p:spPr>
          <a:xfrm>
            <a:off x="188115" y="3493355"/>
            <a:ext cx="3382401"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Variable Cost: INR 1,082 Crore</a:t>
            </a:r>
            <a:endParaRPr lang="en-IN" sz="1100" b="1" dirty="0">
              <a:latin typeface="Arial" panose="020B0604020202020204" pitchFamily="34" charset="0"/>
              <a:cs typeface="Arial" panose="020B0604020202020204" pitchFamily="34" charset="0"/>
            </a:endParaRPr>
          </a:p>
        </p:txBody>
      </p:sp>
      <p:graphicFrame>
        <p:nvGraphicFramePr>
          <p:cNvPr id="17" name="Table 16">
            <a:extLst>
              <a:ext uri="{FF2B5EF4-FFF2-40B4-BE49-F238E27FC236}">
                <a16:creationId xmlns:a16="http://schemas.microsoft.com/office/drawing/2014/main" id="{39EAE23C-AE0F-450C-B721-2CF5B34E3E51}"/>
              </a:ext>
            </a:extLst>
          </p:cNvPr>
          <p:cNvGraphicFramePr>
            <a:graphicFrameLocks noGrp="1"/>
          </p:cNvGraphicFramePr>
          <p:nvPr/>
        </p:nvGraphicFramePr>
        <p:xfrm>
          <a:off x="147170" y="864525"/>
          <a:ext cx="3469485" cy="261610"/>
        </p:xfrm>
        <a:graphic>
          <a:graphicData uri="http://schemas.openxmlformats.org/drawingml/2006/table">
            <a:tbl>
              <a:tblPr firstRow="1" firstCol="1" bandRow="1">
                <a:tableStyleId>{912C8C85-51F0-491E-9774-3900AFEF0FD7}</a:tableStyleId>
              </a:tblPr>
              <a:tblGrid>
                <a:gridCol w="3469485">
                  <a:extLst>
                    <a:ext uri="{9D8B030D-6E8A-4147-A177-3AD203B41FA5}">
                      <a16:colId xmlns:a16="http://schemas.microsoft.com/office/drawing/2014/main" val="3050893621"/>
                    </a:ext>
                  </a:extLst>
                </a:gridCol>
              </a:tblGrid>
              <a:tr h="261610">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O</a:t>
                      </a:r>
                      <a:r>
                        <a:rPr lang="en-IN" sz="1100" dirty="0">
                          <a:effectLst/>
                          <a:latin typeface="Arial" panose="020B0604020202020204" pitchFamily="34" charset="0"/>
                          <a:ea typeface="Calibri" panose="020F0502020204030204" pitchFamily="34" charset="0"/>
                          <a:cs typeface="Arial" panose="020B0604020202020204" pitchFamily="34" charset="0"/>
                        </a:rPr>
                        <a:t>ption:1</a:t>
                      </a:r>
                    </a:p>
                  </a:txBody>
                  <a:tcPr marL="68580" marR="68580" marT="0" marB="0" anchor="ctr"/>
                </a:tc>
                <a:extLst>
                  <a:ext uri="{0D108BD9-81ED-4DB2-BD59-A6C34878D82A}">
                    <a16:rowId xmlns:a16="http://schemas.microsoft.com/office/drawing/2014/main" val="3039672267"/>
                  </a:ext>
                </a:extLst>
              </a:tr>
            </a:tbl>
          </a:graphicData>
        </a:graphic>
      </p:graphicFrame>
      <p:sp>
        <p:nvSpPr>
          <p:cNvPr id="18" name="TextBox 17">
            <a:extLst>
              <a:ext uri="{FF2B5EF4-FFF2-40B4-BE49-F238E27FC236}">
                <a16:creationId xmlns:a16="http://schemas.microsoft.com/office/drawing/2014/main" id="{678A7DFA-2532-467D-A313-A085E6D37E46}"/>
              </a:ext>
            </a:extLst>
          </p:cNvPr>
          <p:cNvSpPr txBox="1"/>
          <p:nvPr/>
        </p:nvSpPr>
        <p:spPr>
          <a:xfrm>
            <a:off x="4044621" y="1200339"/>
            <a:ext cx="3766929" cy="26388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Production Cost : INR 1,937 Crore</a:t>
            </a:r>
            <a:endParaRPr lang="en-IN" sz="11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78492B2-A512-4625-B78F-89DB990227FA}"/>
              </a:ext>
            </a:extLst>
          </p:cNvPr>
          <p:cNvSpPr txBox="1"/>
          <p:nvPr/>
        </p:nvSpPr>
        <p:spPr>
          <a:xfrm>
            <a:off x="4175040" y="3559365"/>
            <a:ext cx="3392182"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Variable Cost: INR  1,686 Crore</a:t>
            </a:r>
            <a:endParaRPr lang="en-IN" sz="1100" b="1" dirty="0">
              <a:latin typeface="Arial" panose="020B0604020202020204" pitchFamily="34" charset="0"/>
              <a:cs typeface="Arial" panose="020B0604020202020204" pitchFamily="34" charset="0"/>
            </a:endParaRPr>
          </a:p>
        </p:txBody>
      </p:sp>
      <p:graphicFrame>
        <p:nvGraphicFramePr>
          <p:cNvPr id="22" name="Table 21">
            <a:extLst>
              <a:ext uri="{FF2B5EF4-FFF2-40B4-BE49-F238E27FC236}">
                <a16:creationId xmlns:a16="http://schemas.microsoft.com/office/drawing/2014/main" id="{6185220F-5252-4BE7-8671-C0178B2DB4F6}"/>
              </a:ext>
            </a:extLst>
          </p:cNvPr>
          <p:cNvGraphicFramePr>
            <a:graphicFrameLocks noGrp="1"/>
          </p:cNvGraphicFramePr>
          <p:nvPr/>
        </p:nvGraphicFramePr>
        <p:xfrm>
          <a:off x="4024615" y="850917"/>
          <a:ext cx="3766929" cy="281160"/>
        </p:xfrm>
        <a:graphic>
          <a:graphicData uri="http://schemas.openxmlformats.org/drawingml/2006/table">
            <a:tbl>
              <a:tblPr firstRow="1" firstCol="1" bandRow="1">
                <a:tableStyleId>{912C8C85-51F0-491E-9774-3900AFEF0FD7}</a:tableStyleId>
              </a:tblPr>
              <a:tblGrid>
                <a:gridCol w="3766929">
                  <a:extLst>
                    <a:ext uri="{9D8B030D-6E8A-4147-A177-3AD203B41FA5}">
                      <a16:colId xmlns:a16="http://schemas.microsoft.com/office/drawing/2014/main" val="3050893621"/>
                    </a:ext>
                  </a:extLst>
                </a:gridCol>
              </a:tblGrid>
              <a:tr h="281160">
                <a:tc>
                  <a:txBody>
                    <a:bodyPr/>
                    <a:lstStyle/>
                    <a:p>
                      <a:pPr algn="ctr">
                        <a:lnSpc>
                          <a:spcPct val="150000"/>
                        </a:lnSpc>
                        <a:spcAft>
                          <a:spcPts val="800"/>
                        </a:spcAft>
                      </a:pPr>
                      <a:r>
                        <a:rPr lang="en-US"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O</a:t>
                      </a:r>
                      <a:r>
                        <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ption:2</a:t>
                      </a:r>
                    </a:p>
                  </a:txBody>
                  <a:tcPr marL="68580" marR="68580" marT="0" marB="0" anchor="ctr">
                    <a:solidFill>
                      <a:schemeClr val="accent2">
                        <a:lumMod val="40000"/>
                        <a:lumOff val="60000"/>
                      </a:schemeClr>
                    </a:solidFill>
                  </a:tcPr>
                </a:tc>
                <a:extLst>
                  <a:ext uri="{0D108BD9-81ED-4DB2-BD59-A6C34878D82A}">
                    <a16:rowId xmlns:a16="http://schemas.microsoft.com/office/drawing/2014/main" val="3039672267"/>
                  </a:ext>
                </a:extLst>
              </a:tr>
            </a:tbl>
          </a:graphicData>
        </a:graphic>
      </p:graphicFrame>
      <p:graphicFrame>
        <p:nvGraphicFramePr>
          <p:cNvPr id="27" name="Chart 26">
            <a:extLst>
              <a:ext uri="{FF2B5EF4-FFF2-40B4-BE49-F238E27FC236}">
                <a16:creationId xmlns:a16="http://schemas.microsoft.com/office/drawing/2014/main" id="{36F7561E-A0FB-46F7-B4EB-91FB28F578CE}"/>
              </a:ext>
            </a:extLst>
          </p:cNvPr>
          <p:cNvGraphicFramePr/>
          <p:nvPr>
            <p:extLst>
              <p:ext uri="{D42A27DB-BD31-4B8C-83A1-F6EECF244321}">
                <p14:modId xmlns:p14="http://schemas.microsoft.com/office/powerpoint/2010/main" val="1487279153"/>
              </p:ext>
            </p:extLst>
          </p:nvPr>
        </p:nvGraphicFramePr>
        <p:xfrm>
          <a:off x="-355254" y="1509919"/>
          <a:ext cx="4216051" cy="19705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1AF0D164-BAC9-478A-9108-62C960BD010D}"/>
              </a:ext>
            </a:extLst>
          </p:cNvPr>
          <p:cNvGraphicFramePr/>
          <p:nvPr>
            <p:extLst>
              <p:ext uri="{D42A27DB-BD31-4B8C-83A1-F6EECF244321}">
                <p14:modId xmlns:p14="http://schemas.microsoft.com/office/powerpoint/2010/main" val="928102489"/>
              </p:ext>
            </p:extLst>
          </p:nvPr>
        </p:nvGraphicFramePr>
        <p:xfrm>
          <a:off x="-143505" y="3747922"/>
          <a:ext cx="4086417" cy="206168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0B4651DC-5356-4184-8233-E245653CF246}"/>
              </a:ext>
            </a:extLst>
          </p:cNvPr>
          <p:cNvGraphicFramePr/>
          <p:nvPr>
            <p:extLst>
              <p:ext uri="{D42A27DB-BD31-4B8C-83A1-F6EECF244321}">
                <p14:modId xmlns:p14="http://schemas.microsoft.com/office/powerpoint/2010/main" val="1776201373"/>
              </p:ext>
            </p:extLst>
          </p:nvPr>
        </p:nvGraphicFramePr>
        <p:xfrm>
          <a:off x="3850447" y="1561077"/>
          <a:ext cx="4203761" cy="18476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Chart 30">
            <a:extLst>
              <a:ext uri="{FF2B5EF4-FFF2-40B4-BE49-F238E27FC236}">
                <a16:creationId xmlns:a16="http://schemas.microsoft.com/office/drawing/2014/main" id="{C1C7520F-A701-4603-BE4D-C0EB4F0B498D}"/>
              </a:ext>
            </a:extLst>
          </p:cNvPr>
          <p:cNvGraphicFramePr/>
          <p:nvPr>
            <p:extLst>
              <p:ext uri="{D42A27DB-BD31-4B8C-83A1-F6EECF244321}">
                <p14:modId xmlns:p14="http://schemas.microsoft.com/office/powerpoint/2010/main" val="3507885599"/>
              </p:ext>
            </p:extLst>
          </p:nvPr>
        </p:nvGraphicFramePr>
        <p:xfrm>
          <a:off x="3850447" y="3865061"/>
          <a:ext cx="3900181" cy="1847689"/>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BED87519-A2C2-8DC8-75B9-25889CBFE896}"/>
              </a:ext>
            </a:extLst>
          </p:cNvPr>
          <p:cNvSpPr txBox="1"/>
          <p:nvPr/>
        </p:nvSpPr>
        <p:spPr>
          <a:xfrm>
            <a:off x="8051209" y="818948"/>
            <a:ext cx="3900181" cy="369332"/>
          </a:xfrm>
          <a:prstGeom prst="rect">
            <a:avLst/>
          </a:prstGeom>
          <a:noFill/>
          <a:ln w="28575">
            <a:solidFill>
              <a:schemeClr val="accent1"/>
            </a:solidFill>
          </a:ln>
        </p:spPr>
        <p:txBody>
          <a:bodyPr wrap="square" rtlCol="0">
            <a:spAutoFit/>
          </a:bodyPr>
          <a:lstStyle/>
          <a:p>
            <a:endParaRPr lang="en-IN" dirty="0"/>
          </a:p>
        </p:txBody>
      </p:sp>
      <p:sp>
        <p:nvSpPr>
          <p:cNvPr id="21" name="TextBox 20">
            <a:extLst>
              <a:ext uri="{FF2B5EF4-FFF2-40B4-BE49-F238E27FC236}">
                <a16:creationId xmlns:a16="http://schemas.microsoft.com/office/drawing/2014/main" id="{CAE620AE-8AE3-12CD-4B6B-B31304EC259D}"/>
              </a:ext>
            </a:extLst>
          </p:cNvPr>
          <p:cNvSpPr txBox="1"/>
          <p:nvPr/>
        </p:nvSpPr>
        <p:spPr>
          <a:xfrm>
            <a:off x="8127900" y="1212021"/>
            <a:ext cx="3708873"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Production Cost : INR 2,877 Crore</a:t>
            </a:r>
            <a:endParaRPr lang="en-IN" sz="11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C91980B-3E68-6830-9514-9F333338F7DE}"/>
              </a:ext>
            </a:extLst>
          </p:cNvPr>
          <p:cNvSpPr txBox="1"/>
          <p:nvPr/>
        </p:nvSpPr>
        <p:spPr>
          <a:xfrm>
            <a:off x="8304353" y="3537597"/>
            <a:ext cx="3392182"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Variable Cost: INR 2,673 Crore</a:t>
            </a:r>
            <a:endParaRPr lang="en-IN" sz="1100" b="1" dirty="0">
              <a:latin typeface="Arial" panose="020B0604020202020204" pitchFamily="34" charset="0"/>
              <a:cs typeface="Arial" panose="020B0604020202020204" pitchFamily="34" charset="0"/>
            </a:endParaRPr>
          </a:p>
        </p:txBody>
      </p:sp>
      <p:graphicFrame>
        <p:nvGraphicFramePr>
          <p:cNvPr id="26" name="Table 25">
            <a:extLst>
              <a:ext uri="{FF2B5EF4-FFF2-40B4-BE49-F238E27FC236}">
                <a16:creationId xmlns:a16="http://schemas.microsoft.com/office/drawing/2014/main" id="{072B1A7E-B25D-D64C-EC37-3B732692BD74}"/>
              </a:ext>
            </a:extLst>
          </p:cNvPr>
          <p:cNvGraphicFramePr>
            <a:graphicFrameLocks noGrp="1"/>
          </p:cNvGraphicFramePr>
          <p:nvPr/>
        </p:nvGraphicFramePr>
        <p:xfrm>
          <a:off x="8127900" y="857254"/>
          <a:ext cx="3701461" cy="281160"/>
        </p:xfrm>
        <a:graphic>
          <a:graphicData uri="http://schemas.openxmlformats.org/drawingml/2006/table">
            <a:tbl>
              <a:tblPr firstRow="1" firstCol="1" bandRow="1">
                <a:tableStyleId>{912C8C85-51F0-491E-9774-3900AFEF0FD7}</a:tableStyleId>
              </a:tblPr>
              <a:tblGrid>
                <a:gridCol w="3701461">
                  <a:extLst>
                    <a:ext uri="{9D8B030D-6E8A-4147-A177-3AD203B41FA5}">
                      <a16:colId xmlns:a16="http://schemas.microsoft.com/office/drawing/2014/main" val="3050893621"/>
                    </a:ext>
                  </a:extLst>
                </a:gridCol>
              </a:tblGrid>
              <a:tr h="281160">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O</a:t>
                      </a:r>
                      <a:r>
                        <a:rPr lang="en-IN" sz="1100" dirty="0">
                          <a:effectLst/>
                          <a:latin typeface="Arial" panose="020B0604020202020204" pitchFamily="34" charset="0"/>
                          <a:ea typeface="Calibri" panose="020F0502020204030204" pitchFamily="34" charset="0"/>
                          <a:cs typeface="Arial" panose="020B0604020202020204" pitchFamily="34" charset="0"/>
                        </a:rPr>
                        <a:t>ption:3</a:t>
                      </a:r>
                    </a:p>
                  </a:txBody>
                  <a:tcPr marL="68580" marR="68580" marT="0" marB="0" anchor="ctr">
                    <a:solidFill>
                      <a:srgbClr val="C00000"/>
                    </a:solidFill>
                  </a:tcPr>
                </a:tc>
                <a:extLst>
                  <a:ext uri="{0D108BD9-81ED-4DB2-BD59-A6C34878D82A}">
                    <a16:rowId xmlns:a16="http://schemas.microsoft.com/office/drawing/2014/main" val="3039672267"/>
                  </a:ext>
                </a:extLst>
              </a:tr>
            </a:tbl>
          </a:graphicData>
        </a:graphic>
      </p:graphicFrame>
      <p:graphicFrame>
        <p:nvGraphicFramePr>
          <p:cNvPr id="28" name="Chart 27">
            <a:extLst>
              <a:ext uri="{FF2B5EF4-FFF2-40B4-BE49-F238E27FC236}">
                <a16:creationId xmlns:a16="http://schemas.microsoft.com/office/drawing/2014/main" id="{1FDD87D6-2598-2073-F86E-905DDB7221D5}"/>
              </a:ext>
            </a:extLst>
          </p:cNvPr>
          <p:cNvGraphicFramePr/>
          <p:nvPr>
            <p:extLst>
              <p:ext uri="{D42A27DB-BD31-4B8C-83A1-F6EECF244321}">
                <p14:modId xmlns:p14="http://schemas.microsoft.com/office/powerpoint/2010/main" val="1146870171"/>
              </p:ext>
            </p:extLst>
          </p:nvPr>
        </p:nvGraphicFramePr>
        <p:xfrm>
          <a:off x="7965246" y="1632753"/>
          <a:ext cx="4203761" cy="18476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a:extLst>
              <a:ext uri="{FF2B5EF4-FFF2-40B4-BE49-F238E27FC236}">
                <a16:creationId xmlns:a16="http://schemas.microsoft.com/office/drawing/2014/main" id="{DD27E97F-6BDD-C452-0903-87D58FA80E7F}"/>
              </a:ext>
            </a:extLst>
          </p:cNvPr>
          <p:cNvGraphicFramePr/>
          <p:nvPr>
            <p:extLst>
              <p:ext uri="{D42A27DB-BD31-4B8C-83A1-F6EECF244321}">
                <p14:modId xmlns:p14="http://schemas.microsoft.com/office/powerpoint/2010/main" val="1494840719"/>
              </p:ext>
            </p:extLst>
          </p:nvPr>
        </p:nvGraphicFramePr>
        <p:xfrm>
          <a:off x="8066844" y="3901349"/>
          <a:ext cx="3900181" cy="1847689"/>
        </p:xfrm>
        <a:graphic>
          <a:graphicData uri="http://schemas.openxmlformats.org/drawingml/2006/chart">
            <c:chart xmlns:c="http://schemas.openxmlformats.org/drawingml/2006/chart" xmlns:r="http://schemas.openxmlformats.org/officeDocument/2006/relationships" r:id="rId8"/>
          </a:graphicData>
        </a:graphic>
      </p:graphicFrame>
      <p:sp>
        <p:nvSpPr>
          <p:cNvPr id="33" name="TextBox 32">
            <a:extLst>
              <a:ext uri="{FF2B5EF4-FFF2-40B4-BE49-F238E27FC236}">
                <a16:creationId xmlns:a16="http://schemas.microsoft.com/office/drawing/2014/main" id="{A076D30D-CFD3-66A8-D3C5-DAF6AA7FCFF2}"/>
              </a:ext>
            </a:extLst>
          </p:cNvPr>
          <p:cNvSpPr txBox="1"/>
          <p:nvPr/>
        </p:nvSpPr>
        <p:spPr>
          <a:xfrm>
            <a:off x="421170" y="6100714"/>
            <a:ext cx="2957066"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350 KTPA PVC + Captive Ethylene</a:t>
            </a:r>
          </a:p>
        </p:txBody>
      </p:sp>
      <p:sp>
        <p:nvSpPr>
          <p:cNvPr id="34" name="TextBox 33">
            <a:extLst>
              <a:ext uri="{FF2B5EF4-FFF2-40B4-BE49-F238E27FC236}">
                <a16:creationId xmlns:a16="http://schemas.microsoft.com/office/drawing/2014/main" id="{2A930265-C8E4-51D9-C60F-BFA55E51F69E}"/>
              </a:ext>
            </a:extLst>
          </p:cNvPr>
          <p:cNvSpPr txBox="1"/>
          <p:nvPr/>
        </p:nvSpPr>
        <p:spPr>
          <a:xfrm>
            <a:off x="3391634" y="6105479"/>
            <a:ext cx="5186882"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500 KTPA PVC  (350 KTPA (Captive Ethylene)+150 KTPA(EDC / VCM Outsourced)</a:t>
            </a:r>
          </a:p>
        </p:txBody>
      </p:sp>
      <p:sp>
        <p:nvSpPr>
          <p:cNvPr id="35" name="TextBox 34">
            <a:extLst>
              <a:ext uri="{FF2B5EF4-FFF2-40B4-BE49-F238E27FC236}">
                <a16:creationId xmlns:a16="http://schemas.microsoft.com/office/drawing/2014/main" id="{3DF9C719-A1CA-07B3-B1DE-635B5C4F862E}"/>
              </a:ext>
            </a:extLst>
          </p:cNvPr>
          <p:cNvSpPr txBox="1"/>
          <p:nvPr/>
        </p:nvSpPr>
        <p:spPr>
          <a:xfrm>
            <a:off x="8578516" y="6097448"/>
            <a:ext cx="3482434" cy="246221"/>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500 KTPA EDC / VCM to PVC,  EDC / VCM Outsourced</a:t>
            </a:r>
          </a:p>
        </p:txBody>
      </p:sp>
      <p:sp>
        <p:nvSpPr>
          <p:cNvPr id="36" name="TextBox 35">
            <a:extLst>
              <a:ext uri="{FF2B5EF4-FFF2-40B4-BE49-F238E27FC236}">
                <a16:creationId xmlns:a16="http://schemas.microsoft.com/office/drawing/2014/main" id="{633C5DD5-FB7C-3EA2-C882-2CD9F1CFE2DC}"/>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37" name="TextBox 22">
            <a:extLst>
              <a:ext uri="{FF2B5EF4-FFF2-40B4-BE49-F238E27FC236}">
                <a16:creationId xmlns:a16="http://schemas.microsoft.com/office/drawing/2014/main" id="{589F996B-B958-BB26-71AD-4337B8255F6C}"/>
              </a:ext>
            </a:extLst>
          </p:cNvPr>
          <p:cNvSpPr txBox="1"/>
          <p:nvPr/>
        </p:nvSpPr>
        <p:spPr>
          <a:xfrm>
            <a:off x="8166550" y="5852445"/>
            <a:ext cx="3800475" cy="245003"/>
          </a:xfrm>
          <a:prstGeom prst="rect">
            <a:avLst/>
          </a:prstGeom>
          <a:noFill/>
        </p:spPr>
        <p:txBody>
          <a:bodyPr wrap="square" rtlCol="0">
            <a:spAutoFit/>
          </a:bodyPr>
          <a:lstStyle/>
          <a:p>
            <a:pPr algn="r" fontAlgn="base">
              <a:lnSpc>
                <a:spcPct val="107000"/>
              </a:lnSpc>
              <a:spcAft>
                <a:spcPts val="800"/>
              </a:spcAft>
            </a:pPr>
            <a:r>
              <a:rPr lang="en-US" sz="1000" i="1" dirty="0">
                <a:solidFill>
                  <a:srgbClr val="000000"/>
                </a:solidFill>
                <a:latin typeface="Arial" panose="020B0604020202020204" pitchFamily="34" charset="0"/>
                <a:ea typeface="Verdana" panose="020B0604030504040204" pitchFamily="34" charset="0"/>
                <a:cs typeface="Arial" panose="020B0604020202020204" pitchFamily="34" charset="0"/>
              </a:rPr>
              <a:t>Others include Variable and Selling Overheads</a:t>
            </a:r>
            <a:endParaRPr lang="en-IN"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3560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Plant Set-up: Operating Revenue, Operating Cost, Gross Margin </a:t>
            </a:r>
          </a:p>
        </p:txBody>
      </p:sp>
      <p:grpSp>
        <p:nvGrpSpPr>
          <p:cNvPr id="4" name="Group 3">
            <a:extLst>
              <a:ext uri="{FF2B5EF4-FFF2-40B4-BE49-F238E27FC236}">
                <a16:creationId xmlns:a16="http://schemas.microsoft.com/office/drawing/2014/main" id="{90021507-1F95-585D-095E-EFA47EC902A0}"/>
              </a:ext>
            </a:extLst>
          </p:cNvPr>
          <p:cNvGrpSpPr/>
          <p:nvPr/>
        </p:nvGrpSpPr>
        <p:grpSpPr>
          <a:xfrm>
            <a:off x="0" y="802614"/>
            <a:ext cx="12192000" cy="5053238"/>
            <a:chOff x="18045" y="785258"/>
            <a:chExt cx="11455161" cy="6341253"/>
          </a:xfrm>
        </p:grpSpPr>
        <p:sp>
          <p:nvSpPr>
            <p:cNvPr id="8" name="TextBox 22">
              <a:extLst>
                <a:ext uri="{FF2B5EF4-FFF2-40B4-BE49-F238E27FC236}">
                  <a16:creationId xmlns:a16="http://schemas.microsoft.com/office/drawing/2014/main" id="{8F2E524F-5AA0-4E2A-83E0-6662BDDD3E99}"/>
                </a:ext>
              </a:extLst>
            </p:cNvPr>
            <p:cNvSpPr txBox="1"/>
            <p:nvPr/>
          </p:nvSpPr>
          <p:spPr>
            <a:xfrm>
              <a:off x="6643431" y="6451922"/>
              <a:ext cx="2028894" cy="307452"/>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9A5240DB-413A-4E80-9388-2946BCDDED3D}"/>
                </a:ext>
              </a:extLst>
            </p:cNvPr>
            <p:cNvSpPr txBox="1"/>
            <p:nvPr/>
          </p:nvSpPr>
          <p:spPr>
            <a:xfrm>
              <a:off x="101508" y="785258"/>
              <a:ext cx="11138740" cy="351385"/>
            </a:xfrm>
            <a:prstGeom prst="rect">
              <a:avLst/>
            </a:prstGeom>
            <a:solidFill>
              <a:schemeClr val="accent1">
                <a:lumMod val="40000"/>
                <a:lumOff val="60000"/>
              </a:schemeClr>
            </a:solidFill>
          </p:spPr>
          <p:txBody>
            <a:bodyPr wrap="square">
              <a:spAutoFit/>
            </a:bodyPr>
            <a:lstStyle/>
            <a:p>
              <a:pPr algn="ct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Operating</a:t>
              </a: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  Revenue</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6E148316-5B06-40D1-8C6B-DDAC89934FC1}"/>
                </a:ext>
              </a:extLst>
            </p:cNvPr>
            <p:cNvGraphicFramePr/>
            <p:nvPr>
              <p:extLst>
                <p:ext uri="{D42A27DB-BD31-4B8C-83A1-F6EECF244321}">
                  <p14:modId xmlns:p14="http://schemas.microsoft.com/office/powerpoint/2010/main" val="400288414"/>
                </p:ext>
              </p:extLst>
            </p:nvPr>
          </p:nvGraphicFramePr>
          <p:xfrm>
            <a:off x="18045" y="1048861"/>
            <a:ext cx="8654279" cy="2100741"/>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22">
              <a:extLst>
                <a:ext uri="{FF2B5EF4-FFF2-40B4-BE49-F238E27FC236}">
                  <a16:creationId xmlns:a16="http://schemas.microsoft.com/office/drawing/2014/main" id="{5F38FDD6-7557-4042-93B1-951A554969B1}"/>
                </a:ext>
              </a:extLst>
            </p:cNvPr>
            <p:cNvSpPr txBox="1"/>
            <p:nvPr/>
          </p:nvSpPr>
          <p:spPr>
            <a:xfrm>
              <a:off x="9264408" y="803512"/>
              <a:ext cx="2208797" cy="307452"/>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Note: All figures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D51BDAB-32A3-3485-D89A-15E9B8121267}"/>
                </a:ext>
              </a:extLst>
            </p:cNvPr>
            <p:cNvSpPr txBox="1"/>
            <p:nvPr/>
          </p:nvSpPr>
          <p:spPr>
            <a:xfrm>
              <a:off x="78876" y="2851227"/>
              <a:ext cx="11138740" cy="351385"/>
            </a:xfrm>
            <a:prstGeom prst="rect">
              <a:avLst/>
            </a:prstGeom>
            <a:solidFill>
              <a:schemeClr val="accent1">
                <a:lumMod val="40000"/>
                <a:lumOff val="60000"/>
              </a:schemeClr>
            </a:solidFill>
          </p:spPr>
          <p:txBody>
            <a:bodyPr wrap="square">
              <a:spAutoFit/>
            </a:bodyPr>
            <a:lstStyle/>
            <a:p>
              <a:pPr algn="ct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Operating</a:t>
              </a: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 Cost</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7" name="Chart 16">
              <a:extLst>
                <a:ext uri="{FF2B5EF4-FFF2-40B4-BE49-F238E27FC236}">
                  <a16:creationId xmlns:a16="http://schemas.microsoft.com/office/drawing/2014/main" id="{9196F1B8-B9CD-9BB1-E385-49DBD0E801F7}"/>
                </a:ext>
              </a:extLst>
            </p:cNvPr>
            <p:cNvGraphicFramePr/>
            <p:nvPr>
              <p:extLst>
                <p:ext uri="{D42A27DB-BD31-4B8C-83A1-F6EECF244321}">
                  <p14:modId xmlns:p14="http://schemas.microsoft.com/office/powerpoint/2010/main" val="3264966153"/>
                </p:ext>
              </p:extLst>
            </p:nvPr>
          </p:nvGraphicFramePr>
          <p:xfrm>
            <a:off x="114485" y="3149603"/>
            <a:ext cx="8654279" cy="1988454"/>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2ED81A04-F9F0-6383-4351-E37780AD3A66}"/>
                </a:ext>
              </a:extLst>
            </p:cNvPr>
            <p:cNvSpPr txBox="1"/>
            <p:nvPr/>
          </p:nvSpPr>
          <p:spPr>
            <a:xfrm>
              <a:off x="101509" y="4813912"/>
              <a:ext cx="11178817" cy="351385"/>
            </a:xfrm>
            <a:prstGeom prst="rect">
              <a:avLst/>
            </a:prstGeom>
            <a:solidFill>
              <a:schemeClr val="accent1">
                <a:lumMod val="40000"/>
                <a:lumOff val="60000"/>
              </a:schemeClr>
            </a:solidFill>
          </p:spPr>
          <p:txBody>
            <a:bodyPr wrap="square">
              <a:spAutoFit/>
            </a:bodyPr>
            <a:lstStyle/>
            <a:p>
              <a:pPr algn="ct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Gross Margin</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9" name="Chart 18">
              <a:extLst>
                <a:ext uri="{FF2B5EF4-FFF2-40B4-BE49-F238E27FC236}">
                  <a16:creationId xmlns:a16="http://schemas.microsoft.com/office/drawing/2014/main" id="{EE2D11C4-CE17-26AC-17F2-B4DF012E24AC}"/>
                </a:ext>
              </a:extLst>
            </p:cNvPr>
            <p:cNvGraphicFramePr/>
            <p:nvPr>
              <p:extLst>
                <p:ext uri="{D42A27DB-BD31-4B8C-83A1-F6EECF244321}">
                  <p14:modId xmlns:p14="http://schemas.microsoft.com/office/powerpoint/2010/main" val="2437669757"/>
                </p:ext>
              </p:extLst>
            </p:nvPr>
          </p:nvGraphicFramePr>
          <p:xfrm>
            <a:off x="210925" y="5138057"/>
            <a:ext cx="8654279" cy="1988454"/>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2">
              <a:extLst>
                <a:ext uri="{FF2B5EF4-FFF2-40B4-BE49-F238E27FC236}">
                  <a16:creationId xmlns:a16="http://schemas.microsoft.com/office/drawing/2014/main" id="{B7245CF0-E231-48DB-804E-F31F9C8ED083}"/>
                </a:ext>
              </a:extLst>
            </p:cNvPr>
            <p:cNvSpPr txBox="1"/>
            <p:nvPr/>
          </p:nvSpPr>
          <p:spPr>
            <a:xfrm>
              <a:off x="9264409" y="2861576"/>
              <a:ext cx="2208797" cy="307452"/>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Note: All figures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12" name="TextBox 22">
              <a:extLst>
                <a:ext uri="{FF2B5EF4-FFF2-40B4-BE49-F238E27FC236}">
                  <a16:creationId xmlns:a16="http://schemas.microsoft.com/office/drawing/2014/main" id="{F92908C1-399A-2A3D-74AE-019DE0C3515A}"/>
                </a:ext>
              </a:extLst>
            </p:cNvPr>
            <p:cNvSpPr txBox="1"/>
            <p:nvPr/>
          </p:nvSpPr>
          <p:spPr>
            <a:xfrm>
              <a:off x="9222912" y="4815879"/>
              <a:ext cx="2208797" cy="307452"/>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Note: All figures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grpSp>
      <p:sp>
        <p:nvSpPr>
          <p:cNvPr id="25" name="TextBox 24">
            <a:extLst>
              <a:ext uri="{FF2B5EF4-FFF2-40B4-BE49-F238E27FC236}">
                <a16:creationId xmlns:a16="http://schemas.microsoft.com/office/drawing/2014/main" id="{2AE85E65-6B76-972C-37DA-15E7B82389FF}"/>
              </a:ext>
            </a:extLst>
          </p:cNvPr>
          <p:cNvSpPr txBox="1"/>
          <p:nvPr/>
        </p:nvSpPr>
        <p:spPr>
          <a:xfrm>
            <a:off x="9304750" y="1211856"/>
            <a:ext cx="2545517" cy="400110"/>
          </a:xfrm>
          <a:prstGeom prst="rect">
            <a:avLst/>
          </a:prstGeom>
          <a:solidFill>
            <a:srgbClr val="ED7D31"/>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1:L</a:t>
            </a:r>
            <a:r>
              <a:rPr lang="en-US" sz="1000" dirty="0">
                <a:solidFill>
                  <a:schemeClr val="bg1"/>
                </a:solidFill>
                <a:latin typeface="Arial" panose="020B0604020202020204" pitchFamily="34" charset="0"/>
                <a:cs typeface="Arial" panose="020B0604020202020204" pitchFamily="34" charset="0"/>
              </a:rPr>
              <a:t>ower operating revenue because of  lower capacity</a:t>
            </a:r>
            <a:endParaRPr lang="en-US" sz="10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C402110-5289-E7C9-93E1-42A56683092A}"/>
              </a:ext>
            </a:extLst>
          </p:cNvPr>
          <p:cNvSpPr txBox="1"/>
          <p:nvPr/>
        </p:nvSpPr>
        <p:spPr>
          <a:xfrm>
            <a:off x="9304750" y="1684010"/>
            <a:ext cx="2545517" cy="400110"/>
          </a:xfrm>
          <a:prstGeom prst="rect">
            <a:avLst/>
          </a:prstGeom>
          <a:solidFill>
            <a:srgbClr val="ED7D31"/>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2 &amp; 3 : </a:t>
            </a:r>
            <a:r>
              <a:rPr lang="en-US" sz="1000" dirty="0">
                <a:solidFill>
                  <a:schemeClr val="bg1"/>
                </a:solidFill>
                <a:latin typeface="Arial" panose="020B0604020202020204" pitchFamily="34" charset="0"/>
                <a:cs typeface="Arial" panose="020B0604020202020204" pitchFamily="34" charset="0"/>
              </a:rPr>
              <a:t>Same</a:t>
            </a:r>
            <a:r>
              <a:rPr lang="en-US" sz="1000" b="1" dirty="0">
                <a:solidFill>
                  <a:schemeClr val="bg1"/>
                </a:solidFill>
                <a:latin typeface="Arial" panose="020B0604020202020204" pitchFamily="34" charset="0"/>
                <a:cs typeface="Arial" panose="020B0604020202020204" pitchFamily="34" charset="0"/>
              </a:rPr>
              <a:t> </a:t>
            </a:r>
            <a:r>
              <a:rPr lang="en-US" sz="1000" dirty="0">
                <a:solidFill>
                  <a:schemeClr val="bg1"/>
                </a:solidFill>
                <a:latin typeface="Arial" panose="020B0604020202020204" pitchFamily="34" charset="0"/>
                <a:cs typeface="Arial" panose="020B0604020202020204" pitchFamily="34" charset="0"/>
              </a:rPr>
              <a:t>operating revenue because both has the same capacity</a:t>
            </a:r>
            <a:endParaRPr lang="en-US" sz="1000" b="1" dirty="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219C2B4E-BB36-DD4F-D41B-B831AB35F0DA}"/>
              </a:ext>
            </a:extLst>
          </p:cNvPr>
          <p:cNvSpPr txBox="1"/>
          <p:nvPr/>
        </p:nvSpPr>
        <p:spPr>
          <a:xfrm>
            <a:off x="9345452" y="2775235"/>
            <a:ext cx="2580910" cy="553998"/>
          </a:xfrm>
          <a:prstGeom prst="rect">
            <a:avLst/>
          </a:prstGeom>
          <a:solidFill>
            <a:srgbClr val="ED7D31"/>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1 :</a:t>
            </a:r>
            <a:r>
              <a:rPr lang="en-US" sz="1000" dirty="0">
                <a:solidFill>
                  <a:schemeClr val="bg1"/>
                </a:solidFill>
                <a:latin typeface="Arial" panose="020B0604020202020204" pitchFamily="34" charset="0"/>
                <a:cs typeface="Arial" panose="020B0604020202020204" pitchFamily="34" charset="0"/>
              </a:rPr>
              <a:t>Inhouse production of feedstock offers an advantage of lowest operating cost </a:t>
            </a:r>
            <a:endParaRPr lang="en-US" sz="1000" b="1"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2BB8C369-3C06-380A-12B4-BC8EE0C8278E}"/>
              </a:ext>
            </a:extLst>
          </p:cNvPr>
          <p:cNvSpPr txBox="1"/>
          <p:nvPr/>
        </p:nvSpPr>
        <p:spPr>
          <a:xfrm>
            <a:off x="9345452" y="3378779"/>
            <a:ext cx="2580910" cy="553998"/>
          </a:xfrm>
          <a:prstGeom prst="rect">
            <a:avLst/>
          </a:prstGeom>
          <a:solidFill>
            <a:srgbClr val="ED7D31"/>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2 &amp; 3 :H</a:t>
            </a:r>
            <a:r>
              <a:rPr lang="en-US" sz="1000" dirty="0">
                <a:solidFill>
                  <a:schemeClr val="bg1"/>
                </a:solidFill>
                <a:latin typeface="Arial" panose="020B0604020202020204" pitchFamily="34" charset="0"/>
                <a:cs typeface="Arial" panose="020B0604020202020204" pitchFamily="34" charset="0"/>
              </a:rPr>
              <a:t>igher operating cost because of higher capacity and EDC/VCM outsourcing.</a:t>
            </a:r>
            <a:endParaRPr lang="en-US" sz="1000" b="1"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EE6E6FD-573C-23BB-31FE-0301E81BE519}"/>
              </a:ext>
            </a:extLst>
          </p:cNvPr>
          <p:cNvSpPr txBox="1"/>
          <p:nvPr/>
        </p:nvSpPr>
        <p:spPr>
          <a:xfrm>
            <a:off x="9411023" y="4473948"/>
            <a:ext cx="2580910" cy="553998"/>
          </a:xfrm>
          <a:prstGeom prst="rect">
            <a:avLst/>
          </a:prstGeom>
          <a:solidFill>
            <a:srgbClr val="ED7D31"/>
          </a:solidFill>
          <a:ln>
            <a:solidFill>
              <a:schemeClr val="accent1"/>
            </a:solidFill>
          </a:ln>
        </p:spPr>
        <p:txBody>
          <a:bodyPr wrap="square">
            <a:spAutoFit/>
          </a:bodyPr>
          <a:lstStyle/>
          <a:p>
            <a:r>
              <a:rPr lang="en-US" sz="1000" dirty="0">
                <a:solidFill>
                  <a:schemeClr val="bg1"/>
                </a:solidFill>
                <a:latin typeface="Arial" panose="020B0604020202020204" pitchFamily="34" charset="0"/>
                <a:cs typeface="Arial" panose="020B0604020202020204" pitchFamily="34" charset="0"/>
              </a:rPr>
              <a:t>Gross Margins in option 1 and 2 are improved in comparison to 3, because of the spread between PVC and EDC / VCM. </a:t>
            </a:r>
            <a:endParaRPr lang="en-IN" sz="1000"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C1FAB61D-DF06-84E4-333D-2DFCCF9F58FE}"/>
              </a:ext>
            </a:extLst>
          </p:cNvPr>
          <p:cNvSpPr txBox="1"/>
          <p:nvPr/>
        </p:nvSpPr>
        <p:spPr>
          <a:xfrm>
            <a:off x="421170" y="6100714"/>
            <a:ext cx="2957066"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350 KTPA PVC + Captive Ethylene</a:t>
            </a:r>
          </a:p>
        </p:txBody>
      </p:sp>
      <p:sp>
        <p:nvSpPr>
          <p:cNvPr id="31" name="TextBox 30">
            <a:extLst>
              <a:ext uri="{FF2B5EF4-FFF2-40B4-BE49-F238E27FC236}">
                <a16:creationId xmlns:a16="http://schemas.microsoft.com/office/drawing/2014/main" id="{A7641D8B-07D3-6C7B-BE09-68740CD36BD6}"/>
              </a:ext>
            </a:extLst>
          </p:cNvPr>
          <p:cNvSpPr txBox="1"/>
          <p:nvPr/>
        </p:nvSpPr>
        <p:spPr>
          <a:xfrm>
            <a:off x="3391634" y="6105479"/>
            <a:ext cx="5422132"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500 KTPA PVC  (350 KTPA (Captive Ethylene)+150 KTPA(EDC / VCM Outsourced)</a:t>
            </a:r>
          </a:p>
        </p:txBody>
      </p:sp>
      <p:sp>
        <p:nvSpPr>
          <p:cNvPr id="32" name="TextBox 31">
            <a:extLst>
              <a:ext uri="{FF2B5EF4-FFF2-40B4-BE49-F238E27FC236}">
                <a16:creationId xmlns:a16="http://schemas.microsoft.com/office/drawing/2014/main" id="{55D014DA-8951-28E4-36CA-A1C2166CC508}"/>
              </a:ext>
            </a:extLst>
          </p:cNvPr>
          <p:cNvSpPr txBox="1"/>
          <p:nvPr/>
        </p:nvSpPr>
        <p:spPr>
          <a:xfrm>
            <a:off x="8698832" y="6100714"/>
            <a:ext cx="3478051" cy="245003"/>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500 KTPA EDC / VCM to PVC,  EDC / VCM Outsourced</a:t>
            </a:r>
          </a:p>
        </p:txBody>
      </p:sp>
      <p:sp>
        <p:nvSpPr>
          <p:cNvPr id="33" name="TextBox 32">
            <a:extLst>
              <a:ext uri="{FF2B5EF4-FFF2-40B4-BE49-F238E27FC236}">
                <a16:creationId xmlns:a16="http://schemas.microsoft.com/office/drawing/2014/main" id="{C4E8A330-7950-D28C-B1E1-DED29E73D783}"/>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246924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Plant Set-up: Summary </a:t>
            </a:r>
          </a:p>
        </p:txBody>
      </p:sp>
      <p:sp>
        <p:nvSpPr>
          <p:cNvPr id="8" name="TextBox 22">
            <a:extLst>
              <a:ext uri="{FF2B5EF4-FFF2-40B4-BE49-F238E27FC236}">
                <a16:creationId xmlns:a16="http://schemas.microsoft.com/office/drawing/2014/main" id="{EDC50268-1902-4BD5-956A-DF94DAD8AF80}"/>
              </a:ext>
            </a:extLst>
          </p:cNvPr>
          <p:cNvSpPr txBox="1"/>
          <p:nvPr/>
        </p:nvSpPr>
        <p:spPr>
          <a:xfrm>
            <a:off x="9927495" y="6432219"/>
            <a:ext cx="2073569" cy="24500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0" name="Chart 9">
            <a:extLst>
              <a:ext uri="{FF2B5EF4-FFF2-40B4-BE49-F238E27FC236}">
                <a16:creationId xmlns:a16="http://schemas.microsoft.com/office/drawing/2014/main" id="{589E4208-DDFB-8451-3D65-93BE1D50EB39}"/>
              </a:ext>
            </a:extLst>
          </p:cNvPr>
          <p:cNvGraphicFramePr/>
          <p:nvPr>
            <p:extLst>
              <p:ext uri="{D42A27DB-BD31-4B8C-83A1-F6EECF244321}">
                <p14:modId xmlns:p14="http://schemas.microsoft.com/office/powerpoint/2010/main" val="685456054"/>
              </p:ext>
            </p:extLst>
          </p:nvPr>
        </p:nvGraphicFramePr>
        <p:xfrm>
          <a:off x="134161" y="686646"/>
          <a:ext cx="11788949" cy="308684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22">
            <a:extLst>
              <a:ext uri="{FF2B5EF4-FFF2-40B4-BE49-F238E27FC236}">
                <a16:creationId xmlns:a16="http://schemas.microsoft.com/office/drawing/2014/main" id="{53495AC0-9677-0D6E-D68B-E30FC6547ADC}"/>
              </a:ext>
            </a:extLst>
          </p:cNvPr>
          <p:cNvSpPr txBox="1"/>
          <p:nvPr/>
        </p:nvSpPr>
        <p:spPr>
          <a:xfrm>
            <a:off x="133869" y="3306498"/>
            <a:ext cx="2073569" cy="245003"/>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All values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DFCD6DCA-9405-30BA-B7D4-E3F9622AC965}"/>
              </a:ext>
            </a:extLst>
          </p:cNvPr>
          <p:cNvGraphicFramePr>
            <a:graphicFrameLocks noGrp="1"/>
          </p:cNvGraphicFramePr>
          <p:nvPr>
            <p:extLst>
              <p:ext uri="{D42A27DB-BD31-4B8C-83A1-F6EECF244321}">
                <p14:modId xmlns:p14="http://schemas.microsoft.com/office/powerpoint/2010/main" val="4266565794"/>
              </p:ext>
            </p:extLst>
          </p:nvPr>
        </p:nvGraphicFramePr>
        <p:xfrm>
          <a:off x="133869" y="3914932"/>
          <a:ext cx="11789241" cy="2037779"/>
        </p:xfrm>
        <a:graphic>
          <a:graphicData uri="http://schemas.openxmlformats.org/drawingml/2006/table">
            <a:tbl>
              <a:tblPr firstRow="1" firstCol="1" bandRow="1">
                <a:tableStyleId>{912C8C85-51F0-491E-9774-3900AFEF0FD7}</a:tableStyleId>
              </a:tblPr>
              <a:tblGrid>
                <a:gridCol w="1374467">
                  <a:extLst>
                    <a:ext uri="{9D8B030D-6E8A-4147-A177-3AD203B41FA5}">
                      <a16:colId xmlns:a16="http://schemas.microsoft.com/office/drawing/2014/main" val="3623666341"/>
                    </a:ext>
                  </a:extLst>
                </a:gridCol>
                <a:gridCol w="7498310">
                  <a:extLst>
                    <a:ext uri="{9D8B030D-6E8A-4147-A177-3AD203B41FA5}">
                      <a16:colId xmlns:a16="http://schemas.microsoft.com/office/drawing/2014/main" val="4197185313"/>
                    </a:ext>
                  </a:extLst>
                </a:gridCol>
                <a:gridCol w="2916464">
                  <a:extLst>
                    <a:ext uri="{9D8B030D-6E8A-4147-A177-3AD203B41FA5}">
                      <a16:colId xmlns:a16="http://schemas.microsoft.com/office/drawing/2014/main" val="1704767183"/>
                    </a:ext>
                  </a:extLst>
                </a:gridCol>
              </a:tblGrid>
              <a:tr h="130122">
                <a:tc gridSpan="3">
                  <a:txBody>
                    <a:bodyPr/>
                    <a:lstStyle/>
                    <a:p>
                      <a:pPr marL="72000" algn="ctr">
                        <a:lnSpc>
                          <a:spcPct val="150000"/>
                        </a:lnSpc>
                        <a:spcAft>
                          <a:spcPts val="800"/>
                        </a:spcAft>
                      </a:pPr>
                      <a:r>
                        <a:rPr lang="en-IN" sz="1100" dirty="0">
                          <a:effectLst/>
                          <a:latin typeface="Arial" panose="020B0604020202020204" pitchFamily="34" charset="0"/>
                          <a:cs typeface="Arial" panose="020B0604020202020204" pitchFamily="34" charset="0"/>
                        </a:rPr>
                        <a:t>Project Sensitivity Analysis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72000" algn="ctr">
                        <a:lnSpc>
                          <a:spcPct val="150000"/>
                        </a:lnSpc>
                        <a:spcAft>
                          <a:spcPts val="800"/>
                        </a:spcAft>
                      </a:pPr>
                      <a:r>
                        <a:rPr lang="en-IN" sz="1100" dirty="0">
                          <a:effectLst/>
                          <a:latin typeface="Arial" panose="020B0604020202020204" pitchFamily="34" charset="0"/>
                          <a:cs typeface="Arial" panose="020B0604020202020204" pitchFamily="34" charset="0"/>
                        </a:rPr>
                        <a:t>Project Sensitivity Analysis</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2622656986"/>
                  </a:ext>
                </a:extLst>
              </a:tr>
              <a:tr h="148453">
                <a:tc rowSpan="2">
                  <a:txBody>
                    <a:bodyPr/>
                    <a:lstStyle/>
                    <a:p>
                      <a:pPr marL="72000">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S.No.</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tc rowSpan="2">
                  <a:txBody>
                    <a:bodyPr/>
                    <a:lstStyle/>
                    <a:p>
                      <a:pPr marL="72000" algn="ctr" defTabSz="914400" rtl="0" eaLnBrk="1" latinLnBrk="0" hangingPunct="1">
                        <a:lnSpc>
                          <a:spcPct val="150000"/>
                        </a:lnSpc>
                        <a:spcAft>
                          <a:spcPts val="800"/>
                        </a:spcAft>
                      </a:pPr>
                      <a:r>
                        <a:rPr lang="en-IN" sz="1100" b="1" kern="1200" dirty="0">
                          <a:solidFill>
                            <a:schemeClr val="bg1"/>
                          </a:solidFill>
                          <a:effectLst/>
                          <a:latin typeface="Arial" panose="020B0604020202020204" pitchFamily="34" charset="0"/>
                          <a:ea typeface="+mn-ea"/>
                          <a:cs typeface="Arial" panose="020B0604020202020204" pitchFamily="34" charset="0"/>
                        </a:rPr>
                        <a:t>Project Sensitivity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tc>
                  <a:txBody>
                    <a:bodyPr/>
                    <a:lstStyle/>
                    <a:p>
                      <a:pPr marL="72000" algn="ctr" defTabSz="914400" rtl="0" eaLnBrk="1" fontAlgn="ctr" latinLnBrk="0" hangingPunct="1">
                        <a:lnSpc>
                          <a:spcPct val="150000"/>
                        </a:lnSpc>
                        <a:spcAft>
                          <a:spcPts val="800"/>
                        </a:spcAft>
                      </a:pPr>
                      <a:r>
                        <a:rPr lang="en-US" sz="1100" b="1" kern="1200" dirty="0">
                          <a:solidFill>
                            <a:schemeClr val="bg1"/>
                          </a:solidFill>
                          <a:effectLst/>
                          <a:latin typeface="Arial" panose="020B0604020202020204" pitchFamily="34" charset="0"/>
                          <a:ea typeface="+mn-ea"/>
                          <a:cs typeface="Arial" panose="020B0604020202020204" pitchFamily="34" charset="0"/>
                        </a:rPr>
                        <a:t>Profit After Tax</a:t>
                      </a:r>
                      <a:endParaRPr lang="en-IN" sz="1100" b="1" kern="1200" dirty="0">
                        <a:solidFill>
                          <a:schemeClr val="bg1"/>
                        </a:solidFill>
                        <a:effectLst/>
                        <a:latin typeface="Arial" panose="020B0604020202020204" pitchFamily="34" charset="0"/>
                        <a:ea typeface="+mn-ea"/>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4016493394"/>
                  </a:ext>
                </a:extLst>
              </a:tr>
              <a:tr h="154077">
                <a:tc vMerge="1">
                  <a:txBody>
                    <a:bodyPr/>
                    <a:lstStyle/>
                    <a:p>
                      <a:pPr marL="72000" algn="ctr" fontAlgn="b"/>
                      <a:r>
                        <a:rPr lang="en-IN" sz="1100" u="none" strike="noStrike" dirty="0">
                          <a:effectLst/>
                          <a:latin typeface="Arial" panose="020B0604020202020204" pitchFamily="34" charset="0"/>
                          <a:cs typeface="Arial" panose="020B0604020202020204" pitchFamily="34" charset="0"/>
                        </a:rPr>
                        <a:t> </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72000" algn="ctr" fontAlgn="ctr"/>
                      <a:endParaRPr lang="en-IN" sz="11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000" algn="ctr" fontAlgn="ctr">
                        <a:lnSpc>
                          <a:spcPct val="150000"/>
                        </a:lnSpc>
                      </a:pPr>
                      <a:r>
                        <a:rPr lang="en-US" sz="11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rPr>
                        <a:t>O</a:t>
                      </a:r>
                      <a:r>
                        <a:rPr lang="en-IN" sz="11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rPr>
                        <a:t>ption-1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779522281"/>
                  </a:ext>
                </a:extLst>
              </a:tr>
              <a:tr h="154077">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 </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US" sz="1100" u="none" strike="noStrike" dirty="0">
                          <a:effectLst/>
                          <a:latin typeface="Arial" panose="020B0604020202020204" pitchFamily="34" charset="0"/>
                          <a:cs typeface="Arial" panose="020B0604020202020204" pitchFamily="34" charset="0"/>
                        </a:rPr>
                        <a:t>Profit After Tax (at optimum capacity utilization)</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Nil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6975314"/>
                  </a:ext>
                </a:extLst>
              </a:tr>
              <a:tr h="154077">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1</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Selling Price decreases by 11%, Raw Material Price remains same</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20%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6464626"/>
                  </a:ext>
                </a:extLst>
              </a:tr>
              <a:tr h="154077">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2</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Increase in Raw Material price by 16.5 % with no change in selling price</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14%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1398338"/>
                  </a:ext>
                </a:extLst>
              </a:tr>
              <a:tr h="154077">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3</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Increase in raw material price by 9 % with decrease in selling price by 5%</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20%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9133611"/>
                  </a:ext>
                </a:extLst>
              </a:tr>
              <a:tr h="154077">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4</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Increase in Cost of Production by 14.5% with no change in selling price</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18%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3277218"/>
                  </a:ext>
                </a:extLst>
              </a:tr>
            </a:tbl>
          </a:graphicData>
        </a:graphic>
      </p:graphicFrame>
      <p:sp>
        <p:nvSpPr>
          <p:cNvPr id="17" name="TextBox 16">
            <a:extLst>
              <a:ext uri="{FF2B5EF4-FFF2-40B4-BE49-F238E27FC236}">
                <a16:creationId xmlns:a16="http://schemas.microsoft.com/office/drawing/2014/main" id="{23FCD8CF-750E-9E7B-11F4-C36B20008877}"/>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11" name="TextBox 10">
            <a:extLst>
              <a:ext uri="{FF2B5EF4-FFF2-40B4-BE49-F238E27FC236}">
                <a16:creationId xmlns:a16="http://schemas.microsoft.com/office/drawing/2014/main" id="{E6240744-919D-1BF1-938D-54541AFD2E8D}"/>
              </a:ext>
            </a:extLst>
          </p:cNvPr>
          <p:cNvSpPr txBox="1"/>
          <p:nvPr/>
        </p:nvSpPr>
        <p:spPr>
          <a:xfrm>
            <a:off x="421170" y="6100714"/>
            <a:ext cx="2957066"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350 KTPA PVC + Captive Ethylene</a:t>
            </a:r>
          </a:p>
        </p:txBody>
      </p:sp>
      <p:sp>
        <p:nvSpPr>
          <p:cNvPr id="13" name="TextBox 12">
            <a:extLst>
              <a:ext uri="{FF2B5EF4-FFF2-40B4-BE49-F238E27FC236}">
                <a16:creationId xmlns:a16="http://schemas.microsoft.com/office/drawing/2014/main" id="{D90C3DD4-72F8-01B0-B742-26C536AC7D32}"/>
              </a:ext>
            </a:extLst>
          </p:cNvPr>
          <p:cNvSpPr txBox="1"/>
          <p:nvPr/>
        </p:nvSpPr>
        <p:spPr>
          <a:xfrm>
            <a:off x="3391634" y="6105479"/>
            <a:ext cx="5422132"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500 KTPA PVC  (350 KTPA (Captive Ethylene)+150 KTPA(EDC / VCM Outsourced)</a:t>
            </a:r>
          </a:p>
        </p:txBody>
      </p:sp>
      <p:sp>
        <p:nvSpPr>
          <p:cNvPr id="18" name="TextBox 17">
            <a:extLst>
              <a:ext uri="{FF2B5EF4-FFF2-40B4-BE49-F238E27FC236}">
                <a16:creationId xmlns:a16="http://schemas.microsoft.com/office/drawing/2014/main" id="{B1A97F52-454C-2618-B890-7E53750231D0}"/>
              </a:ext>
            </a:extLst>
          </p:cNvPr>
          <p:cNvSpPr txBox="1"/>
          <p:nvPr/>
        </p:nvSpPr>
        <p:spPr>
          <a:xfrm>
            <a:off x="8698832" y="6100714"/>
            <a:ext cx="3478051" cy="245003"/>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500 KTPA EDC / VCM to PVC,  EDC / VCM Outsourced</a:t>
            </a:r>
          </a:p>
        </p:txBody>
      </p:sp>
    </p:spTree>
    <p:extLst>
      <p:ext uri="{BB962C8B-B14F-4D97-AF65-F5344CB8AC3E}">
        <p14:creationId xmlns:p14="http://schemas.microsoft.com/office/powerpoint/2010/main" val="3643258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2">
            <a:extLst>
              <a:ext uri="{FF2B5EF4-FFF2-40B4-BE49-F238E27FC236}">
                <a16:creationId xmlns:a16="http://schemas.microsoft.com/office/drawing/2014/main" id="{1789E816-1A9F-8CA8-4E31-DB527CE70957}"/>
              </a:ext>
            </a:extLst>
          </p:cNvPr>
          <p:cNvSpPr txBox="1"/>
          <p:nvPr/>
        </p:nvSpPr>
        <p:spPr>
          <a:xfrm>
            <a:off x="6231742" y="6486968"/>
            <a:ext cx="5857460" cy="24500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US" sz="1000" i="1" dirty="0">
                <a:solidFill>
                  <a:srgbClr val="000000"/>
                </a:solidFill>
                <a:latin typeface="Arial" panose="020B0604020202020204" pitchFamily="34" charset="0"/>
                <a:ea typeface="Verdana" panose="020B0604030504040204" pitchFamily="34" charset="0"/>
                <a:cs typeface="Arial" panose="020B0604020202020204" pitchFamily="34" charset="0"/>
              </a:rPr>
              <a:t>Department of Commerce, Ministry of Commerce and Industry, Government of India</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D47C6F0-59FE-5FCB-EFF9-96D17760E055}"/>
              </a:ext>
            </a:extLst>
          </p:cNvPr>
          <p:cNvSpPr txBox="1"/>
          <p:nvPr/>
        </p:nvSpPr>
        <p:spPr>
          <a:xfrm>
            <a:off x="134161" y="6186712"/>
            <a:ext cx="12057839" cy="230832"/>
          </a:xfrm>
          <a:prstGeom prst="rect">
            <a:avLst/>
          </a:prstGeom>
          <a:noFill/>
        </p:spPr>
        <p:txBody>
          <a:bodyPr wrap="square">
            <a:spAutoFit/>
          </a:bodyPr>
          <a:lstStyle/>
          <a:p>
            <a:r>
              <a:rPr lang="en-US" sz="900" i="1" dirty="0">
                <a:latin typeface="Arial" panose="020B0604020202020204" pitchFamily="34" charset="0"/>
                <a:cs typeface="Arial" panose="020B0604020202020204" pitchFamily="34" charset="0"/>
              </a:rPr>
              <a:t>Note: - The Import data is calculated for 2020 (calendar year from January 2020 to December 2020), India Import data vary as Import Export were taken from DGFT for Financial Year where FY 2021 means (April 2020 to March 2021).</a:t>
            </a:r>
            <a:endParaRPr lang="en-IN" sz="900" i="1"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Plant Set-up: Raw Material Availability—Relevant To Option 2 and Option 3</a:t>
            </a:r>
            <a:endParaRPr lang="en-IN" sz="1400" dirty="0">
              <a:solidFill>
                <a:schemeClr val="tx1"/>
              </a:solidFill>
              <a:latin typeface="Arial" panose="020B0604020202020204" pitchFamily="34" charset="0"/>
            </a:endParaRPr>
          </a:p>
        </p:txBody>
      </p:sp>
      <p:sp>
        <p:nvSpPr>
          <p:cNvPr id="10" name="Text Placeholder 1">
            <a:extLst>
              <a:ext uri="{FF2B5EF4-FFF2-40B4-BE49-F238E27FC236}">
                <a16:creationId xmlns:a16="http://schemas.microsoft.com/office/drawing/2014/main" id="{FBA5EEEA-C926-895C-7B35-1605DF4A5C06}"/>
              </a:ext>
            </a:extLst>
          </p:cNvPr>
          <p:cNvSpPr txBox="1">
            <a:spLocks/>
          </p:cNvSpPr>
          <p:nvPr/>
        </p:nvSpPr>
        <p:spPr>
          <a:xfrm>
            <a:off x="134161" y="776648"/>
            <a:ext cx="5961840"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dirty="0">
                <a:solidFill>
                  <a:schemeClr val="tx1"/>
                </a:solidFill>
                <a:latin typeface="Arial" panose="020B0604020202020204" pitchFamily="34" charset="0"/>
              </a:rPr>
              <a:t>India Trade Import Details of VCM (2020), (000’ Tonnes)</a:t>
            </a:r>
          </a:p>
        </p:txBody>
      </p:sp>
      <p:sp>
        <p:nvSpPr>
          <p:cNvPr id="11" name="Text Placeholder 1">
            <a:extLst>
              <a:ext uri="{FF2B5EF4-FFF2-40B4-BE49-F238E27FC236}">
                <a16:creationId xmlns:a16="http://schemas.microsoft.com/office/drawing/2014/main" id="{F3DF738D-A0E6-ADEE-6709-9D20347F0635}"/>
              </a:ext>
            </a:extLst>
          </p:cNvPr>
          <p:cNvSpPr txBox="1">
            <a:spLocks/>
          </p:cNvSpPr>
          <p:nvPr/>
        </p:nvSpPr>
        <p:spPr>
          <a:xfrm>
            <a:off x="6263111" y="747310"/>
            <a:ext cx="5794727"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dirty="0">
                <a:solidFill>
                  <a:schemeClr val="tx1"/>
                </a:solidFill>
                <a:latin typeface="Arial" panose="020B0604020202020204" pitchFamily="34" charset="0"/>
              </a:rPr>
              <a:t>India Trade Import Details of EDC (2020), (000’ Tonnes)</a:t>
            </a:r>
          </a:p>
        </p:txBody>
      </p:sp>
      <p:pic>
        <p:nvPicPr>
          <p:cNvPr id="13" name="Picture 12" descr="A map of the world&#10;&#10;Description automatically generated with medium confidence">
            <a:extLst>
              <a:ext uri="{FF2B5EF4-FFF2-40B4-BE49-F238E27FC236}">
                <a16:creationId xmlns:a16="http://schemas.microsoft.com/office/drawing/2014/main" id="{57890989-CD71-9426-E6F0-80C365521568}"/>
              </a:ext>
            </a:extLst>
          </p:cNvPr>
          <p:cNvPicPr>
            <a:picLocks noChangeAspect="1"/>
          </p:cNvPicPr>
          <p:nvPr/>
        </p:nvPicPr>
        <p:blipFill rotWithShape="1">
          <a:blip r:embed="rId3">
            <a:extLst>
              <a:ext uri="{28A0092B-C50C-407E-A947-70E740481C1C}">
                <a14:useLocalDpi xmlns:a14="http://schemas.microsoft.com/office/drawing/2010/main" val="0"/>
              </a:ext>
            </a:extLst>
          </a:blip>
          <a:srcRect l="3919" t="10167" r="6114"/>
          <a:stretch/>
        </p:blipFill>
        <p:spPr>
          <a:xfrm>
            <a:off x="0" y="1364974"/>
            <a:ext cx="6096000" cy="3578086"/>
          </a:xfrm>
          <a:prstGeom prst="rect">
            <a:avLst/>
          </a:prstGeom>
        </p:spPr>
      </p:pic>
      <p:pic>
        <p:nvPicPr>
          <p:cNvPr id="14" name="Picture 13" descr="A map of the world&#10;&#10;Description automatically generated with medium confidence">
            <a:extLst>
              <a:ext uri="{FF2B5EF4-FFF2-40B4-BE49-F238E27FC236}">
                <a16:creationId xmlns:a16="http://schemas.microsoft.com/office/drawing/2014/main" id="{5EEA3C79-5F7C-265D-0B6B-A75F015D648D}"/>
              </a:ext>
            </a:extLst>
          </p:cNvPr>
          <p:cNvPicPr>
            <a:picLocks noChangeAspect="1"/>
          </p:cNvPicPr>
          <p:nvPr/>
        </p:nvPicPr>
        <p:blipFill rotWithShape="1">
          <a:blip r:embed="rId4">
            <a:extLst>
              <a:ext uri="{28A0092B-C50C-407E-A947-70E740481C1C}">
                <a14:useLocalDpi xmlns:a14="http://schemas.microsoft.com/office/drawing/2010/main" val="0"/>
              </a:ext>
            </a:extLst>
          </a:blip>
          <a:srcRect t="15338" r="6848" b="2448"/>
          <a:stretch/>
        </p:blipFill>
        <p:spPr>
          <a:xfrm>
            <a:off x="6096000" y="1364975"/>
            <a:ext cx="6096000" cy="3578086"/>
          </a:xfrm>
          <a:prstGeom prst="rect">
            <a:avLst/>
          </a:prstGeom>
        </p:spPr>
      </p:pic>
      <p:graphicFrame>
        <p:nvGraphicFramePr>
          <p:cNvPr id="17" name="Chart 16">
            <a:extLst>
              <a:ext uri="{FF2B5EF4-FFF2-40B4-BE49-F238E27FC236}">
                <a16:creationId xmlns:a16="http://schemas.microsoft.com/office/drawing/2014/main" id="{698097B6-FFC4-2D1F-E01F-9277F3E95CAB}"/>
              </a:ext>
            </a:extLst>
          </p:cNvPr>
          <p:cNvGraphicFramePr/>
          <p:nvPr/>
        </p:nvGraphicFramePr>
        <p:xfrm>
          <a:off x="8239717" y="4336758"/>
          <a:ext cx="3750361" cy="190321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9AD24CFC-452C-2544-B0C4-F3900DA5DFF9}"/>
              </a:ext>
            </a:extLst>
          </p:cNvPr>
          <p:cNvGraphicFramePr/>
          <p:nvPr>
            <p:extLst>
              <p:ext uri="{D42A27DB-BD31-4B8C-83A1-F6EECF244321}">
                <p14:modId xmlns:p14="http://schemas.microsoft.com/office/powerpoint/2010/main" val="2069287897"/>
              </p:ext>
            </p:extLst>
          </p:nvPr>
        </p:nvGraphicFramePr>
        <p:xfrm>
          <a:off x="3150710" y="4151918"/>
          <a:ext cx="3750361" cy="1903214"/>
        </p:xfrm>
        <a:graphic>
          <a:graphicData uri="http://schemas.openxmlformats.org/drawingml/2006/chart">
            <c:chart xmlns:c="http://schemas.openxmlformats.org/drawingml/2006/chart" xmlns:r="http://schemas.openxmlformats.org/officeDocument/2006/relationships" r:id="rId6"/>
          </a:graphicData>
        </a:graphic>
      </p:graphicFrame>
      <p:sp>
        <p:nvSpPr>
          <p:cNvPr id="21" name="TextBox 20">
            <a:extLst>
              <a:ext uri="{FF2B5EF4-FFF2-40B4-BE49-F238E27FC236}">
                <a16:creationId xmlns:a16="http://schemas.microsoft.com/office/drawing/2014/main" id="{B5133A08-7908-148C-A64B-A35C69134AC1}"/>
              </a:ext>
            </a:extLst>
          </p:cNvPr>
          <p:cNvSpPr txBox="1"/>
          <p:nvPr/>
        </p:nvSpPr>
        <p:spPr>
          <a:xfrm>
            <a:off x="197099" y="1204510"/>
            <a:ext cx="3306832" cy="276999"/>
          </a:xfrm>
          <a:prstGeom prst="rect">
            <a:avLst/>
          </a:prstGeom>
          <a:solidFill>
            <a:srgbClr val="E9EBF5"/>
          </a:solidFill>
        </p:spPr>
        <p:txBody>
          <a:bodyPr wrap="square" rtlCol="0">
            <a:spAutoFit/>
          </a:bodyPr>
          <a:lstStyle/>
          <a:p>
            <a:r>
              <a:rPr lang="en-IN" sz="1200" b="1" dirty="0">
                <a:latin typeface="Arial" panose="020B0604020202020204" pitchFamily="34" charset="0"/>
                <a:cs typeface="Arial" panose="020B0604020202020204" pitchFamily="34" charset="0"/>
              </a:rPr>
              <a:t>India Net VCM Import: 461 (000’ Tonnes)</a:t>
            </a:r>
          </a:p>
        </p:txBody>
      </p:sp>
      <p:sp>
        <p:nvSpPr>
          <p:cNvPr id="22" name="TextBox 21">
            <a:extLst>
              <a:ext uri="{FF2B5EF4-FFF2-40B4-BE49-F238E27FC236}">
                <a16:creationId xmlns:a16="http://schemas.microsoft.com/office/drawing/2014/main" id="{F56BEEF9-C94D-A47E-F410-04FD89A944F8}"/>
              </a:ext>
            </a:extLst>
          </p:cNvPr>
          <p:cNvSpPr txBox="1"/>
          <p:nvPr/>
        </p:nvSpPr>
        <p:spPr>
          <a:xfrm>
            <a:off x="6293099" y="1185398"/>
            <a:ext cx="3306832" cy="276999"/>
          </a:xfrm>
          <a:prstGeom prst="rect">
            <a:avLst/>
          </a:prstGeom>
          <a:solidFill>
            <a:srgbClr val="E9EBF5"/>
          </a:solidFill>
        </p:spPr>
        <p:txBody>
          <a:bodyPr wrap="square" rtlCol="0">
            <a:spAutoFit/>
          </a:bodyPr>
          <a:lstStyle/>
          <a:p>
            <a:r>
              <a:rPr lang="en-IN" sz="1200" b="1" dirty="0">
                <a:latin typeface="Arial" panose="020B0604020202020204" pitchFamily="34" charset="0"/>
                <a:cs typeface="Arial" panose="020B0604020202020204" pitchFamily="34" charset="0"/>
              </a:rPr>
              <a:t>India Net EDC Import: 725 (000’ Tonnes)</a:t>
            </a:r>
          </a:p>
        </p:txBody>
      </p:sp>
      <p:sp>
        <p:nvSpPr>
          <p:cNvPr id="23" name="TextBox 22">
            <a:extLst>
              <a:ext uri="{FF2B5EF4-FFF2-40B4-BE49-F238E27FC236}">
                <a16:creationId xmlns:a16="http://schemas.microsoft.com/office/drawing/2014/main" id="{996F1C5E-51CA-B13D-266A-AADE07CCF1B7}"/>
              </a:ext>
            </a:extLst>
          </p:cNvPr>
          <p:cNvSpPr txBox="1"/>
          <p:nvPr/>
        </p:nvSpPr>
        <p:spPr>
          <a:xfrm>
            <a:off x="27501" y="4682068"/>
            <a:ext cx="3244441" cy="553998"/>
          </a:xfrm>
          <a:prstGeom prst="rect">
            <a:avLst/>
          </a:prstGeom>
          <a:solidFill>
            <a:schemeClr val="accent2">
              <a:lumMod val="40000"/>
              <a:lumOff val="60000"/>
            </a:schemeClr>
          </a:solidFill>
          <a:ln>
            <a:solidFill>
              <a:schemeClr val="accent1"/>
            </a:solidFill>
          </a:ln>
        </p:spPr>
        <p:txBody>
          <a:bodyPr wrap="square">
            <a:spAutoFit/>
          </a:bodyPr>
          <a:lstStyle/>
          <a:p>
            <a:r>
              <a:rPr lang="en-US" sz="1000" dirty="0">
                <a:latin typeface="Arial" panose="020B0604020202020204" pitchFamily="34" charset="0"/>
                <a:cs typeface="Arial" panose="020B0604020202020204" pitchFamily="34" charset="0"/>
              </a:rPr>
              <a:t>Option 2: 500 KTPA PVC  (350 KTPA from captive ethylene and 150 KTPA Through EDC / VCM Outsourced)</a:t>
            </a:r>
          </a:p>
        </p:txBody>
      </p:sp>
      <p:sp>
        <p:nvSpPr>
          <p:cNvPr id="24" name="TextBox 23">
            <a:extLst>
              <a:ext uri="{FF2B5EF4-FFF2-40B4-BE49-F238E27FC236}">
                <a16:creationId xmlns:a16="http://schemas.microsoft.com/office/drawing/2014/main" id="{76B22058-01BA-102E-79E5-11B08138E9B3}"/>
              </a:ext>
            </a:extLst>
          </p:cNvPr>
          <p:cNvSpPr txBox="1"/>
          <p:nvPr/>
        </p:nvSpPr>
        <p:spPr>
          <a:xfrm>
            <a:off x="28069" y="5321209"/>
            <a:ext cx="3243873" cy="400110"/>
          </a:xfrm>
          <a:prstGeom prst="rect">
            <a:avLst/>
          </a:prstGeom>
          <a:solidFill>
            <a:srgbClr val="C00000"/>
          </a:solidFill>
          <a:ln>
            <a:solidFill>
              <a:schemeClr val="accent1"/>
            </a:solidFill>
          </a:ln>
        </p:spPr>
        <p:txBody>
          <a:bodyPr wrap="square">
            <a:spAutoFit/>
          </a:bodyPr>
          <a:lstStyle/>
          <a:p>
            <a:r>
              <a:rPr lang="en-US" sz="1000" dirty="0">
                <a:solidFill>
                  <a:schemeClr val="bg1"/>
                </a:solidFill>
                <a:latin typeface="Arial" panose="020B0604020202020204" pitchFamily="34" charset="0"/>
                <a:cs typeface="Arial" panose="020B0604020202020204" pitchFamily="34" charset="0"/>
              </a:rPr>
              <a:t>Option 3: 500 KTPA  EDC / VCM to PVC,  EDC / VCM Outsourced</a:t>
            </a:r>
          </a:p>
        </p:txBody>
      </p:sp>
      <p:sp>
        <p:nvSpPr>
          <p:cNvPr id="26" name="TextBox 25">
            <a:extLst>
              <a:ext uri="{FF2B5EF4-FFF2-40B4-BE49-F238E27FC236}">
                <a16:creationId xmlns:a16="http://schemas.microsoft.com/office/drawing/2014/main" id="{EB35737E-61ED-ECDC-68E5-456ADF1EB729}"/>
              </a:ext>
            </a:extLst>
          </p:cNvPr>
          <p:cNvSpPr txBox="1"/>
          <p:nvPr/>
        </p:nvSpPr>
        <p:spPr>
          <a:xfrm>
            <a:off x="0" y="4115915"/>
            <a:ext cx="5461058" cy="276999"/>
          </a:xfrm>
          <a:prstGeom prst="rect">
            <a:avLst/>
          </a:prstGeom>
          <a:solidFill>
            <a:srgbClr val="E9EBF5"/>
          </a:solidFill>
        </p:spPr>
        <p:txBody>
          <a:bodyPr wrap="square" rtlCol="0">
            <a:spAutoFit/>
          </a:bodyPr>
          <a:lstStyle/>
          <a:p>
            <a:r>
              <a:rPr lang="en-US" sz="1200" b="1" dirty="0">
                <a:latin typeface="Arial" panose="020B0604020202020204" pitchFamily="34" charset="0"/>
                <a:cs typeface="Arial" panose="020B0604020202020204" pitchFamily="34" charset="0"/>
              </a:rPr>
              <a:t>Northeast Asia held the largest share:  Production and consumption</a:t>
            </a:r>
            <a:endParaRPr lang="en-IN" sz="1200" b="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CD6A527F-A850-EA63-D1E4-B40699E097DA}"/>
              </a:ext>
            </a:extLst>
          </p:cNvPr>
          <p:cNvSpPr txBox="1"/>
          <p:nvPr/>
        </p:nvSpPr>
        <p:spPr>
          <a:xfrm>
            <a:off x="3321667" y="1708269"/>
            <a:ext cx="4384475" cy="275722"/>
          </a:xfrm>
          <a:prstGeom prst="rect">
            <a:avLst/>
          </a:prstGeom>
          <a:solidFill>
            <a:srgbClr val="E9EBF5"/>
          </a:solidFill>
        </p:spPr>
        <p:txBody>
          <a:bodyPr wrap="square" rtlCol="0">
            <a:spAutoFit/>
          </a:bodyPr>
          <a:lstStyle/>
          <a:p>
            <a:r>
              <a:rPr lang="en-US" sz="1200" b="1" dirty="0">
                <a:latin typeface="Arial" panose="020B0604020202020204" pitchFamily="34" charset="0"/>
                <a:cs typeface="Arial" panose="020B0604020202020204" pitchFamily="34" charset="0"/>
              </a:rPr>
              <a:t>EDC/VCM is primarily used to manufacture PVC Resin </a:t>
            </a:r>
            <a:endParaRPr lang="en-IN" sz="1200"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0AFE744-7273-F106-D10D-B8F3A9BD8E24}"/>
              </a:ext>
            </a:extLst>
          </p:cNvPr>
          <p:cNvSpPr txBox="1"/>
          <p:nvPr/>
        </p:nvSpPr>
        <p:spPr>
          <a:xfrm>
            <a:off x="8679482" y="3497937"/>
            <a:ext cx="3512518" cy="276999"/>
          </a:xfrm>
          <a:prstGeom prst="rect">
            <a:avLst/>
          </a:prstGeom>
          <a:solidFill>
            <a:srgbClr val="E9EBF5"/>
          </a:solidFill>
        </p:spPr>
        <p:txBody>
          <a:bodyPr wrap="square" rtlCol="0">
            <a:spAutoFit/>
          </a:bodyPr>
          <a:lstStyle/>
          <a:p>
            <a:r>
              <a:rPr lang="en-IN" sz="1200" b="1" dirty="0">
                <a:latin typeface="Arial" panose="020B0604020202020204" pitchFamily="34" charset="0"/>
                <a:cs typeface="Arial" panose="020B0604020202020204" pitchFamily="34" charset="0"/>
              </a:rPr>
              <a:t>EDC (Captive Production in India): Reliance</a:t>
            </a:r>
          </a:p>
        </p:txBody>
      </p:sp>
      <p:sp>
        <p:nvSpPr>
          <p:cNvPr id="29" name="TextBox 28">
            <a:extLst>
              <a:ext uri="{FF2B5EF4-FFF2-40B4-BE49-F238E27FC236}">
                <a16:creationId xmlns:a16="http://schemas.microsoft.com/office/drawing/2014/main" id="{2B48EC1C-70C6-9013-601D-2C3951D26212}"/>
              </a:ext>
            </a:extLst>
          </p:cNvPr>
          <p:cNvSpPr txBox="1"/>
          <p:nvPr/>
        </p:nvSpPr>
        <p:spPr>
          <a:xfrm>
            <a:off x="27501" y="3777727"/>
            <a:ext cx="5486401" cy="276999"/>
          </a:xfrm>
          <a:prstGeom prst="rect">
            <a:avLst/>
          </a:prstGeom>
          <a:solidFill>
            <a:srgbClr val="E9EBF5"/>
          </a:solidFill>
        </p:spPr>
        <p:txBody>
          <a:bodyPr wrap="square" rtlCol="0">
            <a:spAutoFit/>
          </a:bodyPr>
          <a:lstStyle/>
          <a:p>
            <a:r>
              <a:rPr lang="en-IN" sz="1200" b="1" dirty="0">
                <a:latin typeface="Arial" panose="020B0604020202020204" pitchFamily="34" charset="0"/>
                <a:cs typeface="Arial" panose="020B0604020202020204" pitchFamily="34" charset="0"/>
              </a:rPr>
              <a:t>VCM (Captive Production in India): Reliance, Finolex, Chemplast, DCW</a:t>
            </a:r>
          </a:p>
        </p:txBody>
      </p:sp>
      <p:sp>
        <p:nvSpPr>
          <p:cNvPr id="30" name="TextBox 29">
            <a:extLst>
              <a:ext uri="{FF2B5EF4-FFF2-40B4-BE49-F238E27FC236}">
                <a16:creationId xmlns:a16="http://schemas.microsoft.com/office/drawing/2014/main" id="{1283DB09-F00F-9BAC-3383-1901E9183498}"/>
              </a:ext>
            </a:extLst>
          </p:cNvPr>
          <p:cNvSpPr txBox="1"/>
          <p:nvPr/>
        </p:nvSpPr>
        <p:spPr>
          <a:xfrm>
            <a:off x="3017871" y="2029799"/>
            <a:ext cx="5584768" cy="276999"/>
          </a:xfrm>
          <a:prstGeom prst="rect">
            <a:avLst/>
          </a:prstGeom>
          <a:solidFill>
            <a:schemeClr val="accent2"/>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VCM and EDC have to be sourced from Imports : Option 2 and Option 3</a:t>
            </a:r>
          </a:p>
        </p:txBody>
      </p:sp>
      <p:sp>
        <p:nvSpPr>
          <p:cNvPr id="31" name="TextBox 30">
            <a:extLst>
              <a:ext uri="{FF2B5EF4-FFF2-40B4-BE49-F238E27FC236}">
                <a16:creationId xmlns:a16="http://schemas.microsoft.com/office/drawing/2014/main" id="{1DFB6CC3-6B32-AA6D-BAF1-2A082EEF292B}"/>
              </a:ext>
            </a:extLst>
          </p:cNvPr>
          <p:cNvSpPr txBox="1"/>
          <p:nvPr/>
        </p:nvSpPr>
        <p:spPr>
          <a:xfrm>
            <a:off x="4148750" y="6029890"/>
            <a:ext cx="2014331" cy="230832"/>
          </a:xfrm>
          <a:prstGeom prst="rect">
            <a:avLst/>
          </a:prstGeom>
          <a:noFill/>
        </p:spPr>
        <p:txBody>
          <a:bodyPr wrap="square" rtlCol="0">
            <a:spAutoFit/>
          </a:bodyPr>
          <a:lstStyle/>
          <a:p>
            <a:pPr algn="ctr"/>
            <a:r>
              <a:rPr lang="en-IN" sz="900" b="1" dirty="0">
                <a:latin typeface="Arial" panose="020B0604020202020204" pitchFamily="34" charset="0"/>
                <a:cs typeface="Arial" panose="020B0604020202020204" pitchFamily="34" charset="0"/>
              </a:rPr>
              <a:t>000’ Tonnes</a:t>
            </a:r>
          </a:p>
        </p:txBody>
      </p:sp>
      <p:sp>
        <p:nvSpPr>
          <p:cNvPr id="25" name="TextBox 24">
            <a:extLst>
              <a:ext uri="{FF2B5EF4-FFF2-40B4-BE49-F238E27FC236}">
                <a16:creationId xmlns:a16="http://schemas.microsoft.com/office/drawing/2014/main" id="{D65E665B-378B-04D8-CC34-B875EDDAB7CE}"/>
              </a:ext>
            </a:extLst>
          </p:cNvPr>
          <p:cNvSpPr txBox="1"/>
          <p:nvPr/>
        </p:nvSpPr>
        <p:spPr>
          <a:xfrm>
            <a:off x="9144000" y="6061803"/>
            <a:ext cx="2014331" cy="230832"/>
          </a:xfrm>
          <a:prstGeom prst="rect">
            <a:avLst/>
          </a:prstGeom>
          <a:noFill/>
        </p:spPr>
        <p:txBody>
          <a:bodyPr wrap="square" rtlCol="0">
            <a:spAutoFit/>
          </a:bodyPr>
          <a:lstStyle/>
          <a:p>
            <a:pPr algn="ctr"/>
            <a:r>
              <a:rPr lang="en-IN" sz="900" b="1" dirty="0">
                <a:latin typeface="Arial" panose="020B0604020202020204" pitchFamily="34" charset="0"/>
                <a:cs typeface="Arial" panose="020B0604020202020204" pitchFamily="34" charset="0"/>
              </a:rPr>
              <a:t>000’ Tonnes</a:t>
            </a:r>
          </a:p>
        </p:txBody>
      </p:sp>
      <p:sp>
        <p:nvSpPr>
          <p:cNvPr id="32" name="TextBox 31">
            <a:extLst>
              <a:ext uri="{FF2B5EF4-FFF2-40B4-BE49-F238E27FC236}">
                <a16:creationId xmlns:a16="http://schemas.microsoft.com/office/drawing/2014/main" id="{94E834C4-C787-AC73-0396-65D7B9101864}"/>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3911789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7BF1F-5CC8-45BF-988B-A7458B1E95B5}"/>
              </a:ext>
            </a:extLst>
          </p:cNvPr>
          <p:cNvSpPr>
            <a:spLocks noGrp="1"/>
          </p:cNvSpPr>
          <p:nvPr>
            <p:ph type="body" sz="quarter" idx="4294967295"/>
          </p:nvPr>
        </p:nvSpPr>
        <p:spPr>
          <a:xfrm>
            <a:off x="157689" y="232331"/>
            <a:ext cx="3086100" cy="463155"/>
          </a:xfrm>
        </p:spPr>
        <p:txBody>
          <a:bodyPr>
            <a:normAutofit fontScale="85000" lnSpcReduction="20000"/>
          </a:bodyPr>
          <a:lstStyle/>
          <a:p>
            <a:pPr marL="0" indent="0">
              <a:buNone/>
            </a:pPr>
            <a:r>
              <a:rPr lang="en-US" sz="4000" b="1" dirty="0">
                <a:solidFill>
                  <a:schemeClr val="accent5">
                    <a:lumMod val="50000"/>
                  </a:schemeClr>
                </a:solidFill>
                <a:latin typeface="Arial" panose="020B0604020202020204" pitchFamily="34" charset="0"/>
                <a:cs typeface="Arial" panose="020B0604020202020204" pitchFamily="34" charset="0"/>
              </a:rPr>
              <a:t>Contents </a:t>
            </a:r>
          </a:p>
        </p:txBody>
      </p:sp>
      <p:graphicFrame>
        <p:nvGraphicFramePr>
          <p:cNvPr id="4" name="Table 3">
            <a:extLst>
              <a:ext uri="{FF2B5EF4-FFF2-40B4-BE49-F238E27FC236}">
                <a16:creationId xmlns:a16="http://schemas.microsoft.com/office/drawing/2014/main" id="{082CAAC5-7584-4432-83B7-1B0162DCFAED}"/>
              </a:ext>
            </a:extLst>
          </p:cNvPr>
          <p:cNvGraphicFramePr>
            <a:graphicFrameLocks noGrp="1"/>
          </p:cNvGraphicFramePr>
          <p:nvPr>
            <p:extLst>
              <p:ext uri="{D42A27DB-BD31-4B8C-83A1-F6EECF244321}">
                <p14:modId xmlns:p14="http://schemas.microsoft.com/office/powerpoint/2010/main" val="606280930"/>
              </p:ext>
            </p:extLst>
          </p:nvPr>
        </p:nvGraphicFramePr>
        <p:xfrm>
          <a:off x="1219545" y="1125431"/>
          <a:ext cx="4540635" cy="1635760"/>
        </p:xfrm>
        <a:graphic>
          <a:graphicData uri="http://schemas.openxmlformats.org/drawingml/2006/table">
            <a:tbl>
              <a:tblPr firstRow="1" bandRow="1">
                <a:tableStyleId>{93296810-A885-4BE3-A3E7-6D5BEEA58F35}</a:tableStyleId>
              </a:tblPr>
              <a:tblGrid>
                <a:gridCol w="4540635">
                  <a:extLst>
                    <a:ext uri="{9D8B030D-6E8A-4147-A177-3AD203B41FA5}">
                      <a16:colId xmlns:a16="http://schemas.microsoft.com/office/drawing/2014/main" val="2504808503"/>
                    </a:ext>
                  </a:extLst>
                </a:gridCol>
              </a:tblGrid>
              <a:tr h="313408">
                <a:tc>
                  <a:txBody>
                    <a:bodyPr/>
                    <a:lstStyle/>
                    <a:p>
                      <a:pPr algn="l">
                        <a:lnSpc>
                          <a:spcPct val="100000"/>
                        </a:lnSpc>
                      </a:pPr>
                      <a:r>
                        <a:rPr lang="en-US" sz="1800" b="1" dirty="0">
                          <a:solidFill>
                            <a:schemeClr val="tx1"/>
                          </a:solidFill>
                          <a:latin typeface="Arial" panose="020B0604020202020204" pitchFamily="34" charset="0"/>
                          <a:cs typeface="Arial" panose="020B0604020202020204" pitchFamily="34" charset="0"/>
                        </a:rPr>
                        <a:t>PVC</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9905153"/>
                  </a:ext>
                </a:extLst>
              </a:tr>
              <a:tr h="313408">
                <a:tc>
                  <a:txBody>
                    <a:bodyPr/>
                    <a:lstStyle/>
                    <a:p>
                      <a:pPr algn="l">
                        <a:lnSpc>
                          <a:spcPct val="100000"/>
                        </a:lnSpc>
                      </a:pPr>
                      <a:r>
                        <a:rPr lang="en-IN" sz="1800" b="1" kern="1200" dirty="0">
                          <a:solidFill>
                            <a:schemeClr val="tx1"/>
                          </a:solidFill>
                          <a:latin typeface="Arial" panose="020B0604020202020204" pitchFamily="34" charset="0"/>
                          <a:ea typeface="+mn-ea"/>
                          <a:cs typeface="Arial" panose="020B0604020202020204" pitchFamily="34" charset="0"/>
                        </a:rPr>
                        <a:t>Phenol </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563869"/>
                  </a:ext>
                </a:extLst>
              </a:tr>
              <a:tr h="38740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b="1" dirty="0">
                          <a:solidFill>
                            <a:schemeClr val="tx1"/>
                          </a:solidFill>
                          <a:latin typeface="Arial" panose="020B0604020202020204" pitchFamily="34" charset="0"/>
                          <a:cs typeface="Arial" panose="020B0604020202020204" pitchFamily="34" charset="0"/>
                        </a:rPr>
                        <a:t>PVC + Phenol </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84037"/>
                  </a:ext>
                </a:extLst>
              </a:tr>
              <a:tr h="38740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800" b="1" dirty="0">
                          <a:solidFill>
                            <a:schemeClr val="tx1"/>
                          </a:solidFill>
                          <a:latin typeface="Arial" panose="020B0604020202020204" pitchFamily="34" charset="0"/>
                          <a:cs typeface="Arial" panose="020B0604020202020204" pitchFamily="34" charset="0"/>
                        </a:rPr>
                        <a:t>Annexure </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38250"/>
                  </a:ext>
                </a:extLst>
              </a:tr>
            </a:tbl>
          </a:graphicData>
        </a:graphic>
      </p:graphicFrame>
      <p:pic>
        <p:nvPicPr>
          <p:cNvPr id="8" name="Picture 7" descr="A person in a cage&#10;&#10;Description automatically generated">
            <a:extLst>
              <a:ext uri="{FF2B5EF4-FFF2-40B4-BE49-F238E27FC236}">
                <a16:creationId xmlns:a16="http://schemas.microsoft.com/office/drawing/2014/main" id="{218BBDEC-9268-4D1B-B464-79972DB8EBF9}"/>
              </a:ext>
            </a:extLst>
          </p:cNvPr>
          <p:cNvPicPr>
            <a:picLocks noChangeAspect="1"/>
          </p:cNvPicPr>
          <p:nvPr/>
        </p:nvPicPr>
        <p:blipFill rotWithShape="1">
          <a:blip r:embed="rId2">
            <a:extLst>
              <a:ext uri="{28A0092B-C50C-407E-A947-70E740481C1C}">
                <a14:useLocalDpi xmlns:a14="http://schemas.microsoft.com/office/drawing/2010/main" val="0"/>
              </a:ext>
            </a:extLst>
          </a:blip>
          <a:srcRect l="53453" t="953" r="299" b="953"/>
          <a:stretch/>
        </p:blipFill>
        <p:spPr>
          <a:xfrm>
            <a:off x="7124700" y="0"/>
            <a:ext cx="5067300" cy="6858000"/>
          </a:xfrm>
          <a:prstGeom prst="rect">
            <a:avLst/>
          </a:prstGeom>
          <a:effectLst>
            <a:innerShdw blurRad="63500" dist="50800" dir="10800000">
              <a:prstClr val="black">
                <a:alpha val="50000"/>
              </a:prstClr>
            </a:innerShdw>
          </a:effectLst>
        </p:spPr>
      </p:pic>
      <p:grpSp>
        <p:nvGrpSpPr>
          <p:cNvPr id="15" name="Group 14">
            <a:extLst>
              <a:ext uri="{FF2B5EF4-FFF2-40B4-BE49-F238E27FC236}">
                <a16:creationId xmlns:a16="http://schemas.microsoft.com/office/drawing/2014/main" id="{D57E794D-53D6-414B-B285-52B31BC53B6F}"/>
              </a:ext>
            </a:extLst>
          </p:cNvPr>
          <p:cNvGrpSpPr/>
          <p:nvPr/>
        </p:nvGrpSpPr>
        <p:grpSpPr>
          <a:xfrm>
            <a:off x="472658" y="1140932"/>
            <a:ext cx="699811" cy="646331"/>
            <a:chOff x="1381129" y="1328836"/>
            <a:chExt cx="390521" cy="646331"/>
          </a:xfrm>
        </p:grpSpPr>
        <p:sp>
          <p:nvSpPr>
            <p:cNvPr id="5" name="Rectangle 4">
              <a:extLst>
                <a:ext uri="{FF2B5EF4-FFF2-40B4-BE49-F238E27FC236}">
                  <a16:creationId xmlns:a16="http://schemas.microsoft.com/office/drawing/2014/main" id="{9F204F1F-EF05-4B5C-9E15-F5ED122A4968}"/>
                </a:ext>
              </a:extLst>
            </p:cNvPr>
            <p:cNvSpPr/>
            <p:nvPr/>
          </p:nvSpPr>
          <p:spPr>
            <a:xfrm>
              <a:off x="1381129" y="1328836"/>
              <a:ext cx="372598" cy="646331"/>
            </a:xfrm>
            <a:prstGeom prst="rect">
              <a:avLst/>
            </a:prstGeom>
          </p:spPr>
          <p:txBody>
            <a:bodyPr wrap="square">
              <a:spAutoFit/>
            </a:bodyPr>
            <a:lstStyle/>
            <a:p>
              <a:r>
                <a:rPr lang="en-IN" b="1" dirty="0">
                  <a:solidFill>
                    <a:schemeClr val="accent5">
                      <a:lumMod val="50000"/>
                    </a:schemeClr>
                  </a:solidFill>
                </a:rPr>
                <a:t>04</a:t>
              </a:r>
              <a:endParaRPr lang="en-US" b="1" dirty="0">
                <a:solidFill>
                  <a:schemeClr val="accent5">
                    <a:lumMod val="50000"/>
                  </a:schemeClr>
                </a:solidFill>
              </a:endParaRPr>
            </a:p>
          </p:txBody>
        </p:sp>
        <p:cxnSp>
          <p:nvCxnSpPr>
            <p:cNvPr id="10" name="Straight Connector 9">
              <a:extLst>
                <a:ext uri="{FF2B5EF4-FFF2-40B4-BE49-F238E27FC236}">
                  <a16:creationId xmlns:a16="http://schemas.microsoft.com/office/drawing/2014/main" id="{CF9976DC-22DB-40A1-A2D8-75BF64E2482E}"/>
                </a:ext>
              </a:extLst>
            </p:cNvPr>
            <p:cNvCxnSpPr/>
            <p:nvPr/>
          </p:nvCxnSpPr>
          <p:spPr>
            <a:xfrm>
              <a:off x="1771650" y="1381125"/>
              <a:ext cx="0" cy="203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717EBE8-4C5B-4186-90F5-46E460296456}"/>
              </a:ext>
            </a:extLst>
          </p:cNvPr>
          <p:cNvGrpSpPr/>
          <p:nvPr/>
        </p:nvGrpSpPr>
        <p:grpSpPr>
          <a:xfrm>
            <a:off x="439448" y="1525130"/>
            <a:ext cx="737643" cy="369332"/>
            <a:chOff x="1381129" y="1328836"/>
            <a:chExt cx="390521" cy="369332"/>
          </a:xfrm>
        </p:grpSpPr>
        <p:sp>
          <p:nvSpPr>
            <p:cNvPr id="17" name="Rectangle 16">
              <a:extLst>
                <a:ext uri="{FF2B5EF4-FFF2-40B4-BE49-F238E27FC236}">
                  <a16:creationId xmlns:a16="http://schemas.microsoft.com/office/drawing/2014/main" id="{063D0796-029F-4B03-91A3-EC20C374268F}"/>
                </a:ext>
              </a:extLst>
            </p:cNvPr>
            <p:cNvSpPr/>
            <p:nvPr/>
          </p:nvSpPr>
          <p:spPr>
            <a:xfrm>
              <a:off x="1381129" y="1328836"/>
              <a:ext cx="372598" cy="369332"/>
            </a:xfrm>
            <a:prstGeom prst="rect">
              <a:avLst/>
            </a:prstGeom>
          </p:spPr>
          <p:txBody>
            <a:bodyPr wrap="square">
              <a:spAutoFit/>
            </a:bodyPr>
            <a:lstStyle/>
            <a:p>
              <a:r>
                <a:rPr lang="en-IN" b="1" dirty="0">
                  <a:solidFill>
                    <a:schemeClr val="accent5">
                      <a:lumMod val="50000"/>
                    </a:schemeClr>
                  </a:solidFill>
                </a:rPr>
                <a:t>24</a:t>
              </a:r>
              <a:endParaRPr lang="en-US" b="1" dirty="0">
                <a:solidFill>
                  <a:schemeClr val="accent5">
                    <a:lumMod val="50000"/>
                  </a:schemeClr>
                </a:solidFill>
              </a:endParaRPr>
            </a:p>
          </p:txBody>
        </p:sp>
        <p:cxnSp>
          <p:nvCxnSpPr>
            <p:cNvPr id="18" name="Straight Connector 17">
              <a:extLst>
                <a:ext uri="{FF2B5EF4-FFF2-40B4-BE49-F238E27FC236}">
                  <a16:creationId xmlns:a16="http://schemas.microsoft.com/office/drawing/2014/main" id="{EA247CFC-6515-49A9-8904-6092240BF82D}"/>
                </a:ext>
              </a:extLst>
            </p:cNvPr>
            <p:cNvCxnSpPr/>
            <p:nvPr/>
          </p:nvCxnSpPr>
          <p:spPr>
            <a:xfrm>
              <a:off x="1771650" y="1381125"/>
              <a:ext cx="0" cy="203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3176E2D-0F97-4874-8C24-D58A651A1AA3}"/>
              </a:ext>
            </a:extLst>
          </p:cNvPr>
          <p:cNvGrpSpPr/>
          <p:nvPr/>
        </p:nvGrpSpPr>
        <p:grpSpPr>
          <a:xfrm>
            <a:off x="466512" y="1976963"/>
            <a:ext cx="705957" cy="369332"/>
            <a:chOff x="1377954" y="1386434"/>
            <a:chExt cx="393696" cy="369332"/>
          </a:xfrm>
        </p:grpSpPr>
        <p:sp>
          <p:nvSpPr>
            <p:cNvPr id="24" name="Rectangle 23">
              <a:extLst>
                <a:ext uri="{FF2B5EF4-FFF2-40B4-BE49-F238E27FC236}">
                  <a16:creationId xmlns:a16="http://schemas.microsoft.com/office/drawing/2014/main" id="{974DE3FC-A49F-4F3D-8E5A-95AEA522B270}"/>
                </a:ext>
              </a:extLst>
            </p:cNvPr>
            <p:cNvSpPr/>
            <p:nvPr/>
          </p:nvSpPr>
          <p:spPr>
            <a:xfrm>
              <a:off x="1377954" y="1386434"/>
              <a:ext cx="372598" cy="369332"/>
            </a:xfrm>
            <a:prstGeom prst="rect">
              <a:avLst/>
            </a:prstGeom>
          </p:spPr>
          <p:txBody>
            <a:bodyPr wrap="square">
              <a:spAutoFit/>
            </a:bodyPr>
            <a:lstStyle/>
            <a:p>
              <a:r>
                <a:rPr lang="en-US" b="1" dirty="0">
                  <a:solidFill>
                    <a:schemeClr val="accent5">
                      <a:lumMod val="50000"/>
                    </a:schemeClr>
                  </a:solidFill>
                </a:rPr>
                <a:t>4</a:t>
              </a:r>
              <a:r>
                <a:rPr lang="en-IN" b="1" dirty="0">
                  <a:solidFill>
                    <a:schemeClr val="accent5">
                      <a:lumMod val="50000"/>
                    </a:schemeClr>
                  </a:solidFill>
                </a:rPr>
                <a:t>6</a:t>
              </a:r>
              <a:endParaRPr lang="en-US" b="1" dirty="0">
                <a:solidFill>
                  <a:schemeClr val="accent5">
                    <a:lumMod val="50000"/>
                  </a:schemeClr>
                </a:solidFill>
              </a:endParaRPr>
            </a:p>
          </p:txBody>
        </p:sp>
        <p:cxnSp>
          <p:nvCxnSpPr>
            <p:cNvPr id="25" name="Straight Connector 24">
              <a:extLst>
                <a:ext uri="{FF2B5EF4-FFF2-40B4-BE49-F238E27FC236}">
                  <a16:creationId xmlns:a16="http://schemas.microsoft.com/office/drawing/2014/main" id="{35568CAE-F4F8-4A2B-AC8B-C99B4E33DACE}"/>
                </a:ext>
              </a:extLst>
            </p:cNvPr>
            <p:cNvCxnSpPr/>
            <p:nvPr/>
          </p:nvCxnSpPr>
          <p:spPr>
            <a:xfrm>
              <a:off x="1771650" y="1425575"/>
              <a:ext cx="0" cy="203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6186764-698F-E35A-2624-1B63D54EFB17}"/>
              </a:ext>
            </a:extLst>
          </p:cNvPr>
          <p:cNvGrpSpPr/>
          <p:nvPr/>
        </p:nvGrpSpPr>
        <p:grpSpPr>
          <a:xfrm>
            <a:off x="457268" y="2429103"/>
            <a:ext cx="705957" cy="369332"/>
            <a:chOff x="1377954" y="1386434"/>
            <a:chExt cx="393696" cy="369332"/>
          </a:xfrm>
        </p:grpSpPr>
        <p:sp>
          <p:nvSpPr>
            <p:cNvPr id="36" name="Rectangle 35">
              <a:extLst>
                <a:ext uri="{FF2B5EF4-FFF2-40B4-BE49-F238E27FC236}">
                  <a16:creationId xmlns:a16="http://schemas.microsoft.com/office/drawing/2014/main" id="{577E0147-0AA3-568D-331C-F98DE84222B3}"/>
                </a:ext>
              </a:extLst>
            </p:cNvPr>
            <p:cNvSpPr/>
            <p:nvPr/>
          </p:nvSpPr>
          <p:spPr>
            <a:xfrm>
              <a:off x="1377954" y="1386434"/>
              <a:ext cx="372598" cy="369332"/>
            </a:xfrm>
            <a:prstGeom prst="rect">
              <a:avLst/>
            </a:prstGeom>
          </p:spPr>
          <p:txBody>
            <a:bodyPr wrap="square">
              <a:spAutoFit/>
            </a:bodyPr>
            <a:lstStyle/>
            <a:p>
              <a:r>
                <a:rPr lang="en-US" b="1" dirty="0">
                  <a:solidFill>
                    <a:schemeClr val="accent5">
                      <a:lumMod val="50000"/>
                    </a:schemeClr>
                  </a:solidFill>
                </a:rPr>
                <a:t>50</a:t>
              </a:r>
            </a:p>
          </p:txBody>
        </p:sp>
        <p:cxnSp>
          <p:nvCxnSpPr>
            <p:cNvPr id="37" name="Straight Connector 36">
              <a:extLst>
                <a:ext uri="{FF2B5EF4-FFF2-40B4-BE49-F238E27FC236}">
                  <a16:creationId xmlns:a16="http://schemas.microsoft.com/office/drawing/2014/main" id="{291C5E9F-284A-8EA5-94F4-2BCA71E2ED38}"/>
                </a:ext>
              </a:extLst>
            </p:cNvPr>
            <p:cNvCxnSpPr/>
            <p:nvPr/>
          </p:nvCxnSpPr>
          <p:spPr>
            <a:xfrm>
              <a:off x="1771650" y="1425575"/>
              <a:ext cx="0" cy="2032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691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028BD8-F733-46E4-91BB-AF4C69192E11}"/>
              </a:ext>
            </a:extLst>
          </p:cNvPr>
          <p:cNvPicPr>
            <a:picLocks noChangeAspect="1"/>
          </p:cNvPicPr>
          <p:nvPr/>
        </p:nvPicPr>
        <p:blipFill rotWithShape="1">
          <a:blip r:embed="rId2">
            <a:extLst>
              <a:ext uri="{28A0092B-C50C-407E-A947-70E740481C1C}">
                <a14:useLocalDpi xmlns:a14="http://schemas.microsoft.com/office/drawing/2010/main" val="0"/>
              </a:ext>
            </a:extLst>
          </a:blip>
          <a:srcRect l="11112" t="21199" b="8246"/>
          <a:stretch>
            <a:fillRect/>
          </a:stretch>
        </p:blipFill>
        <p:spPr>
          <a:xfrm>
            <a:off x="1" y="0"/>
            <a:ext cx="12192000" cy="6858000"/>
          </a:xfrm>
          <a:prstGeom prst="rect">
            <a:avLst/>
          </a:prstGeom>
          <a:effectLst>
            <a:innerShdw blurRad="63500" dist="50800" dir="5400000">
              <a:prstClr val="black">
                <a:alpha val="50000"/>
              </a:prstClr>
            </a:innerShdw>
          </a:effectLst>
        </p:spPr>
      </p:pic>
      <p:sp>
        <p:nvSpPr>
          <p:cNvPr id="6" name="Rectangle 5">
            <a:extLst>
              <a:ext uri="{FF2B5EF4-FFF2-40B4-BE49-F238E27FC236}">
                <a16:creationId xmlns:a16="http://schemas.microsoft.com/office/drawing/2014/main" id="{865C0223-7B82-440C-B0B5-E0691EB18EAB}"/>
              </a:ext>
            </a:extLst>
          </p:cNvPr>
          <p:cNvSpPr/>
          <p:nvPr/>
        </p:nvSpPr>
        <p:spPr>
          <a:xfrm>
            <a:off x="0" y="5703591"/>
            <a:ext cx="7105650" cy="822394"/>
          </a:xfrm>
          <a:prstGeom prst="rect">
            <a:avLst/>
          </a:prstGeom>
          <a:solidFill>
            <a:schemeClr val="bg1"/>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6857B01-E030-4137-B99D-11528C322784}"/>
              </a:ext>
            </a:extLst>
          </p:cNvPr>
          <p:cNvSpPr txBox="1">
            <a:spLocks/>
          </p:cNvSpPr>
          <p:nvPr/>
        </p:nvSpPr>
        <p:spPr>
          <a:xfrm>
            <a:off x="1563757" y="5703591"/>
            <a:ext cx="5541893" cy="822394"/>
          </a:xfrm>
          <a:prstGeom prst="rect">
            <a:avLst/>
          </a:prstGeom>
        </p:spPr>
        <p:txBody>
          <a:bodyPr vert="horz" lIns="83127" tIns="41564" rIns="83127" bIns="41564" rtlCol="0" anchor="ctr">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accent5">
                    <a:lumMod val="50000"/>
                  </a:schemeClr>
                </a:solidFill>
                <a:latin typeface="Montserrat" panose="02000505000000020004" pitchFamily="2" charset="0"/>
                <a:ea typeface="+mj-ea"/>
                <a:cs typeface="+mj-cs"/>
              </a:rPr>
              <a:t>Recommendations &amp; Conclusions</a:t>
            </a:r>
          </a:p>
        </p:txBody>
      </p:sp>
      <p:sp>
        <p:nvSpPr>
          <p:cNvPr id="5" name="TextBox 4">
            <a:extLst>
              <a:ext uri="{FF2B5EF4-FFF2-40B4-BE49-F238E27FC236}">
                <a16:creationId xmlns:a16="http://schemas.microsoft.com/office/drawing/2014/main" id="{91398687-7246-4AD7-97D4-8137A323D113}"/>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2717600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Conclusions &amp; Recommendations: Market Opportunity </a:t>
            </a:r>
            <a:endParaRPr lang="en-IN" sz="1400" dirty="0">
              <a:solidFill>
                <a:schemeClr val="tx1"/>
              </a:solidFill>
              <a:latin typeface="Arial" panose="020B0604020202020204" pitchFamily="34" charset="0"/>
            </a:endParaRPr>
          </a:p>
        </p:txBody>
      </p:sp>
      <p:sp>
        <p:nvSpPr>
          <p:cNvPr id="12" name="TextBox 11">
            <a:extLst>
              <a:ext uri="{FF2B5EF4-FFF2-40B4-BE49-F238E27FC236}">
                <a16:creationId xmlns:a16="http://schemas.microsoft.com/office/drawing/2014/main" id="{19773AF0-232C-F9B0-4A28-E149E43978A4}"/>
              </a:ext>
            </a:extLst>
          </p:cNvPr>
          <p:cNvSpPr txBox="1"/>
          <p:nvPr/>
        </p:nvSpPr>
        <p:spPr>
          <a:xfrm>
            <a:off x="274945" y="779520"/>
            <a:ext cx="3314416" cy="261610"/>
          </a:xfrm>
          <a:prstGeom prst="rect">
            <a:avLst/>
          </a:prstGeom>
          <a:noFill/>
          <a:ln>
            <a:solidFill>
              <a:schemeClr val="accent1"/>
            </a:solidFill>
          </a:ln>
        </p:spPr>
        <p:txBody>
          <a:bodyPr wrap="square" rtlCol="0">
            <a:spAutoFit/>
          </a:bodyPr>
          <a:lstStyle/>
          <a:p>
            <a:r>
              <a:rPr lang="en-US" sz="1100" dirty="0">
                <a:latin typeface="Arial" panose="020B0604020202020204" pitchFamily="34" charset="0"/>
                <a:cs typeface="Arial" panose="020B0604020202020204" pitchFamily="34" charset="0"/>
              </a:rPr>
              <a:t>All manufactures  offer suspension grade</a:t>
            </a:r>
          </a:p>
        </p:txBody>
      </p:sp>
      <p:sp>
        <p:nvSpPr>
          <p:cNvPr id="14" name="TextBox 13">
            <a:extLst>
              <a:ext uri="{FF2B5EF4-FFF2-40B4-BE49-F238E27FC236}">
                <a16:creationId xmlns:a16="http://schemas.microsoft.com/office/drawing/2014/main" id="{6C04C335-4FB7-9CAD-2641-C12F24D4E789}"/>
              </a:ext>
            </a:extLst>
          </p:cNvPr>
          <p:cNvSpPr txBox="1"/>
          <p:nvPr/>
        </p:nvSpPr>
        <p:spPr>
          <a:xfrm>
            <a:off x="3702443" y="796910"/>
            <a:ext cx="8214612" cy="261610"/>
          </a:xfrm>
          <a:prstGeom prst="rect">
            <a:avLst/>
          </a:prstGeom>
          <a:noFill/>
          <a:ln>
            <a:solidFill>
              <a:schemeClr val="accent1"/>
            </a:solidFill>
          </a:ln>
        </p:spPr>
        <p:txBody>
          <a:bodyPr wrap="square" rtlCol="0">
            <a:spAutoFit/>
          </a:bodyPr>
          <a:lstStyle/>
          <a:p>
            <a:r>
              <a:rPr lang="en-US" sz="1100" dirty="0">
                <a:latin typeface="Arial" panose="020B0604020202020204" pitchFamily="34" charset="0"/>
                <a:cs typeface="Arial" panose="020B0604020202020204" pitchFamily="34" charset="0"/>
              </a:rPr>
              <a:t>Finolex Industries Limited &amp; Chemplast Sanmar Limited also offer emulsion grade</a:t>
            </a:r>
          </a:p>
        </p:txBody>
      </p:sp>
      <p:sp>
        <p:nvSpPr>
          <p:cNvPr id="18" name="TextBox 17">
            <a:extLst>
              <a:ext uri="{FF2B5EF4-FFF2-40B4-BE49-F238E27FC236}">
                <a16:creationId xmlns:a16="http://schemas.microsoft.com/office/drawing/2014/main" id="{18DB2127-6DBD-6CE2-02FC-1A990150BE44}"/>
              </a:ext>
            </a:extLst>
          </p:cNvPr>
          <p:cNvSpPr txBox="1"/>
          <p:nvPr/>
        </p:nvSpPr>
        <p:spPr>
          <a:xfrm>
            <a:off x="314041" y="2954577"/>
            <a:ext cx="5527199" cy="261610"/>
          </a:xfrm>
          <a:prstGeom prst="rect">
            <a:avLst/>
          </a:prstGeom>
          <a:noFill/>
          <a:ln>
            <a:solidFill>
              <a:schemeClr val="accent1"/>
            </a:solidFill>
          </a:ln>
        </p:spPr>
        <p:txBody>
          <a:bodyPr wrap="square" rtlCol="0">
            <a:spAutoFit/>
          </a:bodyPr>
          <a:lstStyle/>
          <a:p>
            <a:r>
              <a:rPr lang="en-US" sz="1100" dirty="0">
                <a:latin typeface="Arial" panose="020B0604020202020204" pitchFamily="34" charset="0"/>
                <a:cs typeface="Arial" panose="020B0604020202020204" pitchFamily="34" charset="0"/>
              </a:rPr>
              <a:t>Upcoming Greenfield / Brownfield  Projects will intensity the competition</a:t>
            </a:r>
          </a:p>
        </p:txBody>
      </p:sp>
      <p:sp>
        <p:nvSpPr>
          <p:cNvPr id="19" name="TextBox 18">
            <a:extLst>
              <a:ext uri="{FF2B5EF4-FFF2-40B4-BE49-F238E27FC236}">
                <a16:creationId xmlns:a16="http://schemas.microsoft.com/office/drawing/2014/main" id="{5411363A-034E-3144-D75C-3BF0FFA5AF42}"/>
              </a:ext>
            </a:extLst>
          </p:cNvPr>
          <p:cNvSpPr txBox="1"/>
          <p:nvPr/>
        </p:nvSpPr>
        <p:spPr>
          <a:xfrm>
            <a:off x="314040" y="3752955"/>
            <a:ext cx="11644895" cy="261610"/>
          </a:xfrm>
          <a:prstGeom prst="rect">
            <a:avLst/>
          </a:prstGeom>
          <a:noFill/>
          <a:ln>
            <a:solidFill>
              <a:schemeClr val="accent1"/>
            </a:solidFill>
          </a:ln>
        </p:spPr>
        <p:txBody>
          <a:bodyPr wrap="square" rtlCol="0">
            <a:spAutoFit/>
          </a:bodyPr>
          <a:lstStyle/>
          <a:p>
            <a:r>
              <a:rPr lang="en-US" sz="1100" dirty="0">
                <a:latin typeface="Arial" panose="020B0604020202020204" pitchFamily="34" charset="0"/>
                <a:cs typeface="Arial" panose="020B0604020202020204" pitchFamily="34" charset="0"/>
              </a:rPr>
              <a:t>Demand-Supply Gap (1733 KT in 2022 to 6752 KT in 2040) arguments the need for new player , even post-realization of ongoing/ upcoming Greenfield/ Brownfield Projects </a:t>
            </a:r>
          </a:p>
        </p:txBody>
      </p:sp>
      <p:sp>
        <p:nvSpPr>
          <p:cNvPr id="17" name="TextBox 16">
            <a:extLst>
              <a:ext uri="{FF2B5EF4-FFF2-40B4-BE49-F238E27FC236}">
                <a16:creationId xmlns:a16="http://schemas.microsoft.com/office/drawing/2014/main" id="{7E859D61-0BFC-7815-50E5-EBEDBEC866B5}"/>
              </a:ext>
            </a:extLst>
          </p:cNvPr>
          <p:cNvSpPr txBox="1"/>
          <p:nvPr/>
        </p:nvSpPr>
        <p:spPr>
          <a:xfrm>
            <a:off x="299049" y="1901769"/>
            <a:ext cx="5569487" cy="261610"/>
          </a:xfrm>
          <a:prstGeom prst="rect">
            <a:avLst/>
          </a:prstGeom>
          <a:noFill/>
          <a:ln>
            <a:solidFill>
              <a:schemeClr val="accent1"/>
            </a:solidFill>
          </a:ln>
        </p:spPr>
        <p:txBody>
          <a:bodyPr wrap="square" rtlCol="0">
            <a:spAutoFit/>
          </a:bodyPr>
          <a:lstStyle/>
          <a:p>
            <a:r>
              <a:rPr lang="en-IN" sz="1100" dirty="0">
                <a:latin typeface="Arial" panose="020B0604020202020204" pitchFamily="34" charset="0"/>
                <a:cs typeface="Arial" panose="020B0604020202020204" pitchFamily="34" charset="0"/>
              </a:rPr>
              <a:t>Suspension Grade will always be the most prominent type :95% Demand</a:t>
            </a:r>
          </a:p>
        </p:txBody>
      </p:sp>
      <p:sp>
        <p:nvSpPr>
          <p:cNvPr id="20" name="TextBox 19">
            <a:extLst>
              <a:ext uri="{FF2B5EF4-FFF2-40B4-BE49-F238E27FC236}">
                <a16:creationId xmlns:a16="http://schemas.microsoft.com/office/drawing/2014/main" id="{EA220FA6-36E4-8B18-1BAF-6002300A9A16}"/>
              </a:ext>
            </a:extLst>
          </p:cNvPr>
          <p:cNvSpPr txBox="1"/>
          <p:nvPr/>
        </p:nvSpPr>
        <p:spPr>
          <a:xfrm>
            <a:off x="5923128" y="1909419"/>
            <a:ext cx="5993927" cy="261610"/>
          </a:xfrm>
          <a:prstGeom prst="rect">
            <a:avLst/>
          </a:prstGeom>
          <a:noFill/>
          <a:ln>
            <a:solidFill>
              <a:schemeClr val="accent1"/>
            </a:solidFill>
          </a:ln>
        </p:spPr>
        <p:txBody>
          <a:bodyPr wrap="square" rtlCol="0">
            <a:spAutoFit/>
          </a:bodyPr>
          <a:lstStyle/>
          <a:p>
            <a:pPr algn="ctr"/>
            <a:r>
              <a:rPr lang="en-IN" sz="1100" dirty="0">
                <a:latin typeface="Arial" panose="020B0604020202020204" pitchFamily="34" charset="0"/>
                <a:cs typeface="Arial" panose="020B0604020202020204" pitchFamily="34" charset="0"/>
              </a:rPr>
              <a:t>Pipes &amp; Fittings will always be the most prominent end-use :73% Demand</a:t>
            </a:r>
          </a:p>
        </p:txBody>
      </p:sp>
      <p:sp>
        <p:nvSpPr>
          <p:cNvPr id="21" name="TextBox 20">
            <a:extLst>
              <a:ext uri="{FF2B5EF4-FFF2-40B4-BE49-F238E27FC236}">
                <a16:creationId xmlns:a16="http://schemas.microsoft.com/office/drawing/2014/main" id="{CCA71B48-AF30-EB67-4B45-492868627665}"/>
              </a:ext>
            </a:extLst>
          </p:cNvPr>
          <p:cNvSpPr txBox="1"/>
          <p:nvPr/>
        </p:nvSpPr>
        <p:spPr>
          <a:xfrm>
            <a:off x="299049" y="2251690"/>
            <a:ext cx="5187536" cy="261610"/>
          </a:xfrm>
          <a:prstGeom prst="rect">
            <a:avLst/>
          </a:prstGeom>
          <a:noFill/>
          <a:ln>
            <a:solidFill>
              <a:schemeClr val="accent1"/>
            </a:solidFill>
          </a:ln>
        </p:spPr>
        <p:txBody>
          <a:bodyPr wrap="square" rtlCol="0">
            <a:spAutoFit/>
          </a:bodyPr>
          <a:lstStyle/>
          <a:p>
            <a:pPr algn="ctr"/>
            <a:r>
              <a:rPr lang="en-IN" sz="1100" dirty="0">
                <a:latin typeface="Arial" panose="020B0604020202020204" pitchFamily="34" charset="0"/>
                <a:cs typeface="Arial" panose="020B0604020202020204" pitchFamily="34" charset="0"/>
              </a:rPr>
              <a:t>Rigid PVC will always be is the most prominent type :85% Demand</a:t>
            </a:r>
          </a:p>
        </p:txBody>
      </p:sp>
      <p:sp>
        <p:nvSpPr>
          <p:cNvPr id="22" name="TextBox 21">
            <a:extLst>
              <a:ext uri="{FF2B5EF4-FFF2-40B4-BE49-F238E27FC236}">
                <a16:creationId xmlns:a16="http://schemas.microsoft.com/office/drawing/2014/main" id="{4F8BF0DE-38DB-BE87-29E2-75A512B04FBA}"/>
              </a:ext>
            </a:extLst>
          </p:cNvPr>
          <p:cNvSpPr txBox="1"/>
          <p:nvPr/>
        </p:nvSpPr>
        <p:spPr>
          <a:xfrm>
            <a:off x="5527140" y="2251030"/>
            <a:ext cx="6411325" cy="261610"/>
          </a:xfrm>
          <a:prstGeom prst="rect">
            <a:avLst/>
          </a:prstGeom>
          <a:noFill/>
          <a:ln>
            <a:solidFill>
              <a:schemeClr val="accent1"/>
            </a:solidFill>
          </a:ln>
        </p:spPr>
        <p:txBody>
          <a:bodyPr wrap="square" rtlCol="0">
            <a:spAutoFit/>
          </a:bodyPr>
          <a:lstStyle/>
          <a:p>
            <a:pPr algn="ctr"/>
            <a:r>
              <a:rPr lang="en-IN" sz="1100" dirty="0">
                <a:latin typeface="Arial" panose="020B0604020202020204" pitchFamily="34" charset="0"/>
                <a:cs typeface="Arial" panose="020B0604020202020204" pitchFamily="34" charset="0"/>
              </a:rPr>
              <a:t>West India+ South India will Continue to be the largest region: 70% Demand </a:t>
            </a:r>
          </a:p>
        </p:txBody>
      </p:sp>
      <p:sp>
        <p:nvSpPr>
          <p:cNvPr id="23" name="TextBox 22">
            <a:extLst>
              <a:ext uri="{FF2B5EF4-FFF2-40B4-BE49-F238E27FC236}">
                <a16:creationId xmlns:a16="http://schemas.microsoft.com/office/drawing/2014/main" id="{990C9454-FB19-C3BA-0A44-DCD0533CB3C6}"/>
              </a:ext>
            </a:extLst>
          </p:cNvPr>
          <p:cNvSpPr txBox="1"/>
          <p:nvPr/>
        </p:nvSpPr>
        <p:spPr>
          <a:xfrm>
            <a:off x="299049" y="2600940"/>
            <a:ext cx="3101775" cy="261610"/>
          </a:xfrm>
          <a:prstGeom prst="rect">
            <a:avLst/>
          </a:prstGeom>
          <a:noFill/>
          <a:ln>
            <a:solidFill>
              <a:schemeClr val="accent1"/>
            </a:solidFill>
          </a:ln>
        </p:spPr>
        <p:txBody>
          <a:bodyPr wrap="square" rtlCol="0">
            <a:spAutoFit/>
          </a:bodyPr>
          <a:lstStyle/>
          <a:p>
            <a:pPr algn="ctr"/>
            <a:r>
              <a:rPr lang="en-US" sz="1100" dirty="0">
                <a:latin typeface="Arial" panose="020B0604020202020204" pitchFamily="34" charset="0"/>
                <a:cs typeface="Arial" panose="020B0604020202020204" pitchFamily="34" charset="0"/>
              </a:rPr>
              <a:t>Domestic Capacity Utilization: 89% </a:t>
            </a:r>
          </a:p>
        </p:txBody>
      </p:sp>
      <p:sp>
        <p:nvSpPr>
          <p:cNvPr id="24" name="TextBox 23">
            <a:extLst>
              <a:ext uri="{FF2B5EF4-FFF2-40B4-BE49-F238E27FC236}">
                <a16:creationId xmlns:a16="http://schemas.microsoft.com/office/drawing/2014/main" id="{3C5115E6-811B-6A37-EE0F-B9A8F3929057}"/>
              </a:ext>
            </a:extLst>
          </p:cNvPr>
          <p:cNvSpPr txBox="1"/>
          <p:nvPr/>
        </p:nvSpPr>
        <p:spPr>
          <a:xfrm>
            <a:off x="302241" y="1561451"/>
            <a:ext cx="11642110" cy="261610"/>
          </a:xfrm>
          <a:prstGeom prst="rect">
            <a:avLst/>
          </a:prstGeom>
          <a:noFill/>
          <a:ln>
            <a:solidFill>
              <a:schemeClr val="accent1"/>
            </a:solidFill>
          </a:ln>
        </p:spPr>
        <p:txBody>
          <a:bodyPr wrap="square" rtlCol="0">
            <a:spAutoFit/>
          </a:bodyPr>
          <a:lstStyle/>
          <a:p>
            <a:r>
              <a:rPr lang="en-US" sz="1100" dirty="0">
                <a:latin typeface="Arial" panose="020B0604020202020204" pitchFamily="34" charset="0"/>
                <a:cs typeface="Arial" panose="020B0604020202020204" pitchFamily="34" charset="0"/>
              </a:rPr>
              <a:t>Overall, the PVC market will be more than approximately three times from 2870 Thousand MT in 2021 to 10,802 Thousand MT in 2040</a:t>
            </a:r>
          </a:p>
        </p:txBody>
      </p:sp>
      <p:sp>
        <p:nvSpPr>
          <p:cNvPr id="25" name="TextBox 24">
            <a:extLst>
              <a:ext uri="{FF2B5EF4-FFF2-40B4-BE49-F238E27FC236}">
                <a16:creationId xmlns:a16="http://schemas.microsoft.com/office/drawing/2014/main" id="{6769BFFF-776D-581B-4F4B-0FC3441872CB}"/>
              </a:ext>
            </a:extLst>
          </p:cNvPr>
          <p:cNvSpPr txBox="1"/>
          <p:nvPr/>
        </p:nvSpPr>
        <p:spPr>
          <a:xfrm>
            <a:off x="7680751" y="2598997"/>
            <a:ext cx="4257714" cy="261610"/>
          </a:xfrm>
          <a:prstGeom prst="rect">
            <a:avLst/>
          </a:prstGeom>
          <a:noFill/>
          <a:ln>
            <a:solidFill>
              <a:schemeClr val="accent1"/>
            </a:solidFill>
          </a:ln>
        </p:spPr>
        <p:txBody>
          <a:bodyPr wrap="square" rtlCol="0">
            <a:spAutoFit/>
          </a:bodyPr>
          <a:lstStyle/>
          <a:p>
            <a:pPr algn="ctr"/>
            <a:r>
              <a:rPr lang="en-US" sz="1100" dirty="0">
                <a:latin typeface="Arial" panose="020B0604020202020204" pitchFamily="34" charset="0"/>
                <a:cs typeface="Arial" panose="020B0604020202020204" pitchFamily="34" charset="0"/>
              </a:rPr>
              <a:t>Significant Exports Opportunity in Nearby Countries </a:t>
            </a:r>
            <a:endParaRPr lang="en-IN" sz="11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EF24480-99F3-E9C7-2985-12D025F0FD44}"/>
              </a:ext>
            </a:extLst>
          </p:cNvPr>
          <p:cNvSpPr txBox="1"/>
          <p:nvPr/>
        </p:nvSpPr>
        <p:spPr>
          <a:xfrm>
            <a:off x="3433295" y="2598998"/>
            <a:ext cx="4187689" cy="261610"/>
          </a:xfrm>
          <a:prstGeom prst="rect">
            <a:avLst/>
          </a:prstGeom>
          <a:noFill/>
          <a:ln>
            <a:solidFill>
              <a:schemeClr val="accent1"/>
            </a:solidFill>
          </a:ln>
        </p:spPr>
        <p:txBody>
          <a:bodyPr wrap="square" rtlCol="0">
            <a:spAutoFit/>
          </a:bodyPr>
          <a:lstStyle/>
          <a:p>
            <a:pPr algn="ctr"/>
            <a:r>
              <a:rPr lang="en-US" sz="1100" dirty="0">
                <a:latin typeface="Arial" panose="020B0604020202020204" pitchFamily="34" charset="0"/>
                <a:cs typeface="Arial" panose="020B0604020202020204" pitchFamily="34" charset="0"/>
              </a:rPr>
              <a:t>India is significantly (55%) imports dependent </a:t>
            </a:r>
          </a:p>
        </p:txBody>
      </p:sp>
      <p:sp>
        <p:nvSpPr>
          <p:cNvPr id="29" name="TextBox 28">
            <a:extLst>
              <a:ext uri="{FF2B5EF4-FFF2-40B4-BE49-F238E27FC236}">
                <a16:creationId xmlns:a16="http://schemas.microsoft.com/office/drawing/2014/main" id="{411F4AB3-B9D1-864D-F116-185714E3DB61}"/>
              </a:ext>
            </a:extLst>
          </p:cNvPr>
          <p:cNvSpPr txBox="1"/>
          <p:nvPr/>
        </p:nvSpPr>
        <p:spPr>
          <a:xfrm>
            <a:off x="280983" y="1147418"/>
            <a:ext cx="11657481" cy="261610"/>
          </a:xfrm>
          <a:prstGeom prst="rect">
            <a:avLst/>
          </a:prstGeom>
          <a:noFill/>
          <a:ln>
            <a:solidFill>
              <a:schemeClr val="accent1"/>
            </a:solidFill>
          </a:ln>
        </p:spPr>
        <p:txBody>
          <a:bodyPr wrap="square" rtlCol="0">
            <a:spAutoFit/>
          </a:bodyPr>
          <a:lstStyle/>
          <a:p>
            <a:pPr algn="ctr"/>
            <a:r>
              <a:rPr lang="en-US" sz="1100" dirty="0">
                <a:latin typeface="Arial" panose="020B0604020202020204" pitchFamily="34" charset="0"/>
                <a:cs typeface="Arial" panose="020B0604020202020204" pitchFamily="34" charset="0"/>
              </a:rPr>
              <a:t>PVC price is primarily dependent on the fluctuating price of Ethylene / EDC/VCM</a:t>
            </a:r>
            <a:endParaRPr lang="en-IN"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F5CA6062-0406-9901-7056-8F1FE6E15B4B}"/>
              </a:ext>
            </a:extLst>
          </p:cNvPr>
          <p:cNvSpPr txBox="1"/>
          <p:nvPr/>
        </p:nvSpPr>
        <p:spPr>
          <a:xfrm>
            <a:off x="314040" y="5364440"/>
            <a:ext cx="11737201" cy="822726"/>
          </a:xfrm>
          <a:prstGeom prst="rect">
            <a:avLst/>
          </a:prstGeom>
          <a:solidFill>
            <a:schemeClr val="accent2"/>
          </a:solidFill>
        </p:spPr>
        <p:txBody>
          <a:bodyPr wrap="square">
            <a:spAutoFit/>
          </a:bodyPr>
          <a:lstStyle/>
          <a:p>
            <a:pPr marL="171450" indent="-171450">
              <a:lnSpc>
                <a:spcPct val="1500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A substantial business opportunity exists, but there would always be a threat of new players entering the market, specifically those companies with the advantage of in-house Ethylene. The early entrant will influence the entry plans of possible another entrant.</a:t>
            </a:r>
          </a:p>
          <a:p>
            <a:pPr marL="171450" indent="-171450">
              <a:lnSpc>
                <a:spcPct val="150000"/>
              </a:lnSpc>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OPAL can utilize a fully integrated unit to advantage as it has captive ethylene.</a:t>
            </a:r>
          </a:p>
        </p:txBody>
      </p:sp>
      <p:sp>
        <p:nvSpPr>
          <p:cNvPr id="31" name="TextBox 30">
            <a:extLst>
              <a:ext uri="{FF2B5EF4-FFF2-40B4-BE49-F238E27FC236}">
                <a16:creationId xmlns:a16="http://schemas.microsoft.com/office/drawing/2014/main" id="{58D00E3E-7EE0-9FCD-EDEC-F2B30EE846A9}"/>
              </a:ext>
            </a:extLst>
          </p:cNvPr>
          <p:cNvSpPr txBox="1"/>
          <p:nvPr/>
        </p:nvSpPr>
        <p:spPr>
          <a:xfrm>
            <a:off x="5923128" y="2940384"/>
            <a:ext cx="6035807" cy="314894"/>
          </a:xfrm>
          <a:prstGeom prst="rect">
            <a:avLst/>
          </a:prstGeom>
          <a:noFill/>
          <a:ln>
            <a:solidFill>
              <a:schemeClr val="accent1"/>
            </a:solidFill>
          </a:ln>
        </p:spPr>
        <p:txBody>
          <a:bodyPr wrap="square">
            <a:spAutoFit/>
          </a:bodyPr>
          <a:lstStyle/>
          <a:p>
            <a:pPr>
              <a:lnSpc>
                <a:spcPct val="150000"/>
              </a:lnSpc>
            </a:pPr>
            <a:r>
              <a:rPr lang="en-US" sz="1100" dirty="0">
                <a:latin typeface="Arial" panose="020B0604020202020204" pitchFamily="34" charset="0"/>
                <a:cs typeface="Arial" panose="020B0604020202020204" pitchFamily="34" charset="0"/>
              </a:rPr>
              <a:t>RIL—significant competitor: dedicated plants in Hazira. Vadodara. Also, expansion plans.</a:t>
            </a:r>
          </a:p>
        </p:txBody>
      </p:sp>
      <p:sp>
        <p:nvSpPr>
          <p:cNvPr id="27" name="TextBox 26">
            <a:extLst>
              <a:ext uri="{FF2B5EF4-FFF2-40B4-BE49-F238E27FC236}">
                <a16:creationId xmlns:a16="http://schemas.microsoft.com/office/drawing/2014/main" id="{8B35462C-FC3F-DB78-BDF8-F13BEA0DB70C}"/>
              </a:ext>
            </a:extLst>
          </p:cNvPr>
          <p:cNvSpPr txBox="1"/>
          <p:nvPr/>
        </p:nvSpPr>
        <p:spPr>
          <a:xfrm>
            <a:off x="314040" y="3327124"/>
            <a:ext cx="11644895" cy="314894"/>
          </a:xfrm>
          <a:prstGeom prst="rect">
            <a:avLst/>
          </a:prstGeom>
          <a:noFill/>
          <a:ln>
            <a:solidFill>
              <a:schemeClr val="accent1"/>
            </a:solidFill>
          </a:ln>
        </p:spPr>
        <p:txBody>
          <a:bodyPr wrap="square" rtlCol="0">
            <a:spAutoFit/>
          </a:bodyPr>
          <a:lstStyle/>
          <a:p>
            <a:pPr>
              <a:lnSpc>
                <a:spcPct val="150000"/>
              </a:lnSpc>
            </a:pPr>
            <a:r>
              <a:rPr lang="en-US" sz="1100" dirty="0">
                <a:latin typeface="Arial" panose="020B0604020202020204" pitchFamily="34" charset="0"/>
                <a:cs typeface="Arial" panose="020B0604020202020204" pitchFamily="34" charset="0"/>
              </a:rPr>
              <a:t>RIL Dahej unit is planning to add 1000 KTPA capacity in near vicinity which may result in oversupply condition in western region acting as a threat for OPaL.</a:t>
            </a:r>
            <a:endParaRPr lang="en-IN" sz="11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5BF3F5A5-D0E4-56D6-DF61-396C79C4DB26}"/>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33" name="TextBox 32">
            <a:extLst>
              <a:ext uri="{FF2B5EF4-FFF2-40B4-BE49-F238E27FC236}">
                <a16:creationId xmlns:a16="http://schemas.microsoft.com/office/drawing/2014/main" id="{5C2D054A-DD2C-D051-FFCE-FA7DDE785593}"/>
              </a:ext>
            </a:extLst>
          </p:cNvPr>
          <p:cNvSpPr txBox="1"/>
          <p:nvPr/>
        </p:nvSpPr>
        <p:spPr>
          <a:xfrm>
            <a:off x="345201" y="4143238"/>
            <a:ext cx="11644895" cy="822726"/>
          </a:xfrm>
          <a:prstGeom prst="rect">
            <a:avLst/>
          </a:prstGeom>
          <a:noFill/>
          <a:ln>
            <a:solidFill>
              <a:schemeClr val="accent1"/>
            </a:solidFill>
          </a:ln>
        </p:spPr>
        <p:txBody>
          <a:bodyPr wrap="square" rtlCol="0">
            <a:spAutoFit/>
          </a:bodyPr>
          <a:lstStyle/>
          <a:p>
            <a:pPr>
              <a:lnSpc>
                <a:spcPct val="150000"/>
              </a:lnSpc>
            </a:pPr>
            <a:r>
              <a:rPr lang="en-US" sz="1100" dirty="0">
                <a:latin typeface="Arial" panose="020B0604020202020204" pitchFamily="34" charset="0"/>
                <a:ea typeface="Calibri" panose="020F0502020204030204" pitchFamily="34" charset="0"/>
                <a:cs typeface="Arial" panose="020B0604020202020204" pitchFamily="34" charset="0"/>
              </a:rPr>
              <a:t>Strategic location plays a vital role for OPaL, as the availability of chlorine is a significant challenge for players operating in the market. Therefore, OPaL can go for a long-term contract with caustic soda players operating in the region for the availability of chlorine. Gujarat Alkalies and Chemicals Limited, Meghmani Organics Limited and DCM Shriram Consolidated Limited are the leading players in the region.</a:t>
            </a:r>
          </a:p>
        </p:txBody>
      </p:sp>
      <p:sp>
        <p:nvSpPr>
          <p:cNvPr id="35" name="TextBox 34">
            <a:extLst>
              <a:ext uri="{FF2B5EF4-FFF2-40B4-BE49-F238E27FC236}">
                <a16:creationId xmlns:a16="http://schemas.microsoft.com/office/drawing/2014/main" id="{137BE1AE-F5A1-C0BB-1033-6AA5DB90BCB0}"/>
              </a:ext>
            </a:extLst>
          </p:cNvPr>
          <p:cNvSpPr txBox="1"/>
          <p:nvPr/>
        </p:nvSpPr>
        <p:spPr>
          <a:xfrm>
            <a:off x="360465" y="5019902"/>
            <a:ext cx="11629631" cy="246221"/>
          </a:xfrm>
          <a:prstGeom prst="rect">
            <a:avLst/>
          </a:prstGeom>
          <a:noFill/>
          <a:ln>
            <a:solidFill>
              <a:schemeClr val="accent1"/>
            </a:solidFill>
          </a:ln>
        </p:spPr>
        <p:txBody>
          <a:bodyPr wrap="square">
            <a:spAutoFit/>
          </a:bodyPr>
          <a:lstStyle/>
          <a:p>
            <a:r>
              <a:rPr lang="en-IN" sz="1000" b="1" dirty="0">
                <a:latin typeface="Arial" panose="020B0604020202020204" pitchFamily="34" charset="0"/>
                <a:cs typeface="Arial" panose="020B0604020202020204" pitchFamily="34" charset="0"/>
              </a:rPr>
              <a:t>Vinnolit K GmbH / Krupp Uhde (Low Cost of Production) , INEOS Technologies( Higher Yield), and Hanwha (All Grades) are recommended Technology Licensors </a:t>
            </a:r>
          </a:p>
        </p:txBody>
      </p:sp>
    </p:spTree>
    <p:extLst>
      <p:ext uri="{BB962C8B-B14F-4D97-AF65-F5344CB8AC3E}">
        <p14:creationId xmlns:p14="http://schemas.microsoft.com/office/powerpoint/2010/main" val="248279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Conclusions &amp; Recommendations: Most Suitable Plant Set-up Option </a:t>
            </a:r>
            <a:endParaRPr lang="en-IN" sz="1400" dirty="0">
              <a:solidFill>
                <a:schemeClr val="tx1"/>
              </a:solidFill>
              <a:latin typeface="Arial" panose="020B0604020202020204" pitchFamily="34" charset="0"/>
            </a:endParaRPr>
          </a:p>
        </p:txBody>
      </p:sp>
      <p:graphicFrame>
        <p:nvGraphicFramePr>
          <p:cNvPr id="13" name="Table 12">
            <a:extLst>
              <a:ext uri="{FF2B5EF4-FFF2-40B4-BE49-F238E27FC236}">
                <a16:creationId xmlns:a16="http://schemas.microsoft.com/office/drawing/2014/main" id="{1A177AE2-7FE9-0EF6-9DED-7F505695F075}"/>
              </a:ext>
            </a:extLst>
          </p:cNvPr>
          <p:cNvGraphicFramePr>
            <a:graphicFrameLocks noGrp="1"/>
          </p:cNvGraphicFramePr>
          <p:nvPr>
            <p:extLst>
              <p:ext uri="{D42A27DB-BD31-4B8C-83A1-F6EECF244321}">
                <p14:modId xmlns:p14="http://schemas.microsoft.com/office/powerpoint/2010/main" val="2690452432"/>
              </p:ext>
            </p:extLst>
          </p:nvPr>
        </p:nvGraphicFramePr>
        <p:xfrm>
          <a:off x="281434" y="783772"/>
          <a:ext cx="11591250" cy="3222747"/>
        </p:xfrm>
        <a:graphic>
          <a:graphicData uri="http://schemas.openxmlformats.org/drawingml/2006/table">
            <a:tbl>
              <a:tblPr>
                <a:tableStyleId>{5940675A-B579-460E-94D1-54222C63F5DA}</a:tableStyleId>
              </a:tblPr>
              <a:tblGrid>
                <a:gridCol w="3015219">
                  <a:extLst>
                    <a:ext uri="{9D8B030D-6E8A-4147-A177-3AD203B41FA5}">
                      <a16:colId xmlns:a16="http://schemas.microsoft.com/office/drawing/2014/main" val="2714489104"/>
                    </a:ext>
                  </a:extLst>
                </a:gridCol>
                <a:gridCol w="3356253">
                  <a:extLst>
                    <a:ext uri="{9D8B030D-6E8A-4147-A177-3AD203B41FA5}">
                      <a16:colId xmlns:a16="http://schemas.microsoft.com/office/drawing/2014/main" val="3217122635"/>
                    </a:ext>
                  </a:extLst>
                </a:gridCol>
                <a:gridCol w="2859584">
                  <a:extLst>
                    <a:ext uri="{9D8B030D-6E8A-4147-A177-3AD203B41FA5}">
                      <a16:colId xmlns:a16="http://schemas.microsoft.com/office/drawing/2014/main" val="434867514"/>
                    </a:ext>
                  </a:extLst>
                </a:gridCol>
                <a:gridCol w="2360194">
                  <a:extLst>
                    <a:ext uri="{9D8B030D-6E8A-4147-A177-3AD203B41FA5}">
                      <a16:colId xmlns:a16="http://schemas.microsoft.com/office/drawing/2014/main" val="3176131195"/>
                    </a:ext>
                  </a:extLst>
                </a:gridCol>
              </a:tblGrid>
              <a:tr h="269771">
                <a:tc>
                  <a:txBody>
                    <a:bodyPr/>
                    <a:lstStyle/>
                    <a:p>
                      <a:pPr algn="ctr" fontAlgn="b"/>
                      <a:r>
                        <a:rPr lang="en-US" sz="1100" b="1" i="0" u="none" strike="noStrike" dirty="0">
                          <a:solidFill>
                            <a:schemeClr val="bg1"/>
                          </a:solidFill>
                          <a:effectLst/>
                          <a:latin typeface="Arial" panose="020B0604020202020204" pitchFamily="34" charset="0"/>
                          <a:cs typeface="Arial" panose="020B0604020202020204" pitchFamily="34" charset="0"/>
                        </a:rPr>
                        <a:t>Features</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US" sz="1100" b="1" u="none" strike="noStrike" dirty="0">
                          <a:solidFill>
                            <a:schemeClr val="bg1"/>
                          </a:solidFill>
                          <a:effectLst/>
                          <a:latin typeface="Arial" panose="020B0604020202020204" pitchFamily="34" charset="0"/>
                          <a:cs typeface="Arial" panose="020B0604020202020204" pitchFamily="34" charset="0"/>
                        </a:rPr>
                        <a:t>Option 1</a:t>
                      </a:r>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Option 2</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Option 3</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452681081"/>
                  </a:ext>
                </a:extLst>
              </a:tr>
              <a:tr h="269771">
                <a:tc>
                  <a:txBody>
                    <a:bodyPr/>
                    <a:lstStyle/>
                    <a:p>
                      <a:pPr algn="ctr" fontAlgn="b"/>
                      <a:r>
                        <a:rPr lang="en-IN" sz="1100" b="0" u="none" strike="noStrike" dirty="0">
                          <a:effectLst/>
                          <a:latin typeface="Arial" panose="020B0604020202020204" pitchFamily="34" charset="0"/>
                          <a:cs typeface="Arial" panose="020B0604020202020204" pitchFamily="34" charset="0"/>
                        </a:rPr>
                        <a:t>CapEx (INR Crore)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4159</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6053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4427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0057001"/>
                  </a:ext>
                </a:extLst>
              </a:tr>
              <a:tr h="269771">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OpEx (INR Crore)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1256</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1938</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2877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9231095"/>
                  </a:ext>
                </a:extLst>
              </a:tr>
              <a:tr h="269771">
                <a:tc>
                  <a:txBody>
                    <a:bodyPr/>
                    <a:lstStyle/>
                    <a:p>
                      <a:pPr algn="ctr" fontAlgn="b"/>
                      <a:r>
                        <a:rPr lang="en-IN" sz="1100" b="0" u="none" strike="noStrike" dirty="0">
                          <a:effectLst/>
                          <a:latin typeface="Arial" panose="020B0604020202020204" pitchFamily="34" charset="0"/>
                          <a:cs typeface="Arial" panose="020B0604020202020204" pitchFamily="34" charset="0"/>
                        </a:rPr>
                        <a:t>NPV (INR Crore)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12735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15080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6440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691953"/>
                  </a:ext>
                </a:extLst>
              </a:tr>
              <a:tr h="269771">
                <a:tc>
                  <a:txBody>
                    <a:bodyPr/>
                    <a:lstStyle/>
                    <a:p>
                      <a:pPr algn="ctr" fontAlgn="b"/>
                      <a:r>
                        <a:rPr lang="en-IN" sz="1100" b="0" u="none" strike="noStrike" dirty="0">
                          <a:effectLst/>
                          <a:latin typeface="Arial" panose="020B0604020202020204" pitchFamily="34" charset="0"/>
                          <a:cs typeface="Arial" panose="020B0604020202020204" pitchFamily="34" charset="0"/>
                        </a:rPr>
                        <a:t>IRR</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19.40%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16.96%</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11.95%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115892"/>
                  </a:ext>
                </a:extLst>
              </a:tr>
              <a:tr h="269771">
                <a:tc>
                  <a:txBody>
                    <a:bodyPr/>
                    <a:lstStyle/>
                    <a:p>
                      <a:pPr algn="ctr" fontAlgn="b"/>
                      <a:r>
                        <a:rPr lang="en-IN" sz="1100" b="0" u="none" strike="noStrike" dirty="0">
                          <a:effectLst/>
                          <a:latin typeface="Arial" panose="020B0604020202020204" pitchFamily="34" charset="0"/>
                          <a:cs typeface="Arial" panose="020B0604020202020204" pitchFamily="34" charset="0"/>
                        </a:rPr>
                        <a:t>Payback Period (Years) Simple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3.32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3.77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5.05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789582"/>
                  </a:ext>
                </a:extLst>
              </a:tr>
              <a:tr h="269771">
                <a:tc>
                  <a:txBody>
                    <a:bodyPr/>
                    <a:lstStyle/>
                    <a:p>
                      <a:pPr algn="ctr" fontAlgn="b"/>
                      <a:r>
                        <a:rPr lang="en-US" sz="1100" b="0" u="none" strike="noStrike" dirty="0">
                          <a:effectLst/>
                          <a:latin typeface="Arial" panose="020B0604020202020204" pitchFamily="34" charset="0"/>
                          <a:cs typeface="Arial" panose="020B0604020202020204" pitchFamily="34" charset="0"/>
                        </a:rPr>
                        <a:t>Propane (Raw material &amp; Feed)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Propane through Parent Company ONGC</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Propane through Parent Company ONGC</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Not required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044917457"/>
                  </a:ext>
                </a:extLst>
              </a:tr>
              <a:tr h="269771">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EDC/ VCM </a:t>
                      </a:r>
                      <a:r>
                        <a:rPr lang="en-US" sz="1100" b="0" u="none" strike="noStrike" dirty="0">
                          <a:effectLst/>
                          <a:latin typeface="Arial" panose="020B0604020202020204" pitchFamily="34" charset="0"/>
                          <a:cs typeface="Arial" panose="020B0604020202020204" pitchFamily="34" charset="0"/>
                        </a:rPr>
                        <a:t>(Raw material &amp; Feed)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Not Required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Required through Imports: 150KTPA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Required through Imports 500 KTPA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9288173"/>
                  </a:ext>
                </a:extLst>
              </a:tr>
              <a:tr h="525037">
                <a:tc>
                  <a:txBody>
                    <a:bodyPr/>
                    <a:lstStyle/>
                    <a:p>
                      <a:pPr algn="ctr" fontAlgn="b"/>
                      <a:r>
                        <a:rPr lang="en-IN" sz="1100" b="0" u="none" strike="noStrike" dirty="0">
                          <a:effectLst/>
                          <a:latin typeface="Arial" panose="020B0604020202020204" pitchFamily="34" charset="0"/>
                          <a:cs typeface="Arial" panose="020B0604020202020204" pitchFamily="34" charset="0"/>
                        </a:rPr>
                        <a:t>Chlorine Sourcing</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Chlor-Alkali units (DCM Sriram, Meghmani, GACL) in proximity</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Chlor-Alkali units (DCM Sriram, Meghmani, GACL) in proximity</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Not Required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82247608"/>
                  </a:ext>
                </a:extLst>
              </a:tr>
              <a:tr h="269771">
                <a:tc>
                  <a:txBody>
                    <a:bodyPr/>
                    <a:lstStyle/>
                    <a:p>
                      <a:pPr algn="ctr" fontAlgn="b"/>
                      <a:r>
                        <a:rPr lang="en-IN" sz="1100" b="0" u="none" strike="noStrike" dirty="0">
                          <a:effectLst/>
                          <a:latin typeface="Arial" panose="020B0604020202020204" pitchFamily="34" charset="0"/>
                          <a:cs typeface="Arial" panose="020B0604020202020204" pitchFamily="34" charset="0"/>
                        </a:rPr>
                        <a:t>Jetty Facility</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Not Required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Required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Required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1846209"/>
                  </a:ext>
                </a:extLst>
              </a:tr>
              <a:tr h="269771">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Margin %(Starting from First Year of Operation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48.59%</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40.04%</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19.02%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0328422"/>
                  </a:ext>
                </a:extLst>
              </a:tr>
            </a:tbl>
          </a:graphicData>
        </a:graphic>
      </p:graphicFrame>
      <p:sp>
        <p:nvSpPr>
          <p:cNvPr id="17" name="TextBox 16">
            <a:extLst>
              <a:ext uri="{FF2B5EF4-FFF2-40B4-BE49-F238E27FC236}">
                <a16:creationId xmlns:a16="http://schemas.microsoft.com/office/drawing/2014/main" id="{283AEC23-E280-D866-40B5-314F4192A020}"/>
              </a:ext>
            </a:extLst>
          </p:cNvPr>
          <p:cNvSpPr txBox="1"/>
          <p:nvPr/>
        </p:nvSpPr>
        <p:spPr>
          <a:xfrm>
            <a:off x="281433" y="4754447"/>
            <a:ext cx="2966734" cy="338554"/>
          </a:xfrm>
          <a:prstGeom prst="rect">
            <a:avLst/>
          </a:prstGeom>
          <a:solidFill>
            <a:schemeClr val="accent1">
              <a:lumMod val="50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Preference Option Rank:</a:t>
            </a:r>
            <a:endParaRPr lang="en-IN" sz="16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DA16A97-CFF4-CAE1-EA9D-59207E808FBE}"/>
              </a:ext>
            </a:extLst>
          </p:cNvPr>
          <p:cNvSpPr txBox="1"/>
          <p:nvPr/>
        </p:nvSpPr>
        <p:spPr>
          <a:xfrm>
            <a:off x="3482435" y="4076387"/>
            <a:ext cx="2438201"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350 KTPA PVC + Captive Ethylene</a:t>
            </a:r>
          </a:p>
        </p:txBody>
      </p:sp>
      <p:sp>
        <p:nvSpPr>
          <p:cNvPr id="12" name="TextBox 11">
            <a:extLst>
              <a:ext uri="{FF2B5EF4-FFF2-40B4-BE49-F238E27FC236}">
                <a16:creationId xmlns:a16="http://schemas.microsoft.com/office/drawing/2014/main" id="{E10F18E5-55FC-A84F-A31F-F2EC10ADD2AC}"/>
              </a:ext>
            </a:extLst>
          </p:cNvPr>
          <p:cNvSpPr txBox="1"/>
          <p:nvPr/>
        </p:nvSpPr>
        <p:spPr>
          <a:xfrm>
            <a:off x="6271366" y="4099349"/>
            <a:ext cx="5082165"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500 KTPA PVC  (350 KTPA (captive ethylene)+150 KTPA(EDC / VCM Outsourced)</a:t>
            </a:r>
          </a:p>
        </p:txBody>
      </p:sp>
      <p:sp>
        <p:nvSpPr>
          <p:cNvPr id="15" name="TextBox 14">
            <a:extLst>
              <a:ext uri="{FF2B5EF4-FFF2-40B4-BE49-F238E27FC236}">
                <a16:creationId xmlns:a16="http://schemas.microsoft.com/office/drawing/2014/main" id="{E258B635-F1E7-115B-45A3-C5E609C6D4C3}"/>
              </a:ext>
            </a:extLst>
          </p:cNvPr>
          <p:cNvSpPr txBox="1"/>
          <p:nvPr/>
        </p:nvSpPr>
        <p:spPr>
          <a:xfrm>
            <a:off x="8614032" y="4457352"/>
            <a:ext cx="3482434" cy="246221"/>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500 KTPA EDC / VCM to PVC,  EDC / VCM Outsourced</a:t>
            </a:r>
          </a:p>
        </p:txBody>
      </p:sp>
      <p:sp>
        <p:nvSpPr>
          <p:cNvPr id="16" name="TextBox 15">
            <a:extLst>
              <a:ext uri="{FF2B5EF4-FFF2-40B4-BE49-F238E27FC236}">
                <a16:creationId xmlns:a16="http://schemas.microsoft.com/office/drawing/2014/main" id="{3053DCF6-0065-D806-2F1B-5294B930F5FF}"/>
              </a:ext>
            </a:extLst>
          </p:cNvPr>
          <p:cNvSpPr txBox="1"/>
          <p:nvPr/>
        </p:nvSpPr>
        <p:spPr>
          <a:xfrm>
            <a:off x="4057505" y="4742055"/>
            <a:ext cx="1288059" cy="338554"/>
          </a:xfrm>
          <a:prstGeom prst="rect">
            <a:avLst/>
          </a:prstGeom>
          <a:solidFill>
            <a:schemeClr val="accent1">
              <a:lumMod val="50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1</a:t>
            </a:r>
            <a:endParaRPr lang="en-IN" sz="16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5B9FAE7-5EFA-8B60-3D45-2761E07B9017}"/>
              </a:ext>
            </a:extLst>
          </p:cNvPr>
          <p:cNvSpPr txBox="1"/>
          <p:nvPr/>
        </p:nvSpPr>
        <p:spPr>
          <a:xfrm>
            <a:off x="7189546" y="4779630"/>
            <a:ext cx="1288059" cy="338554"/>
          </a:xfrm>
          <a:prstGeom prst="rect">
            <a:avLst/>
          </a:prstGeom>
          <a:solidFill>
            <a:schemeClr val="accent1">
              <a:lumMod val="50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2</a:t>
            </a:r>
            <a:endParaRPr lang="en-IN" sz="1600"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65AE060-A162-90E1-190D-A6789F758E3B}"/>
              </a:ext>
            </a:extLst>
          </p:cNvPr>
          <p:cNvSpPr txBox="1"/>
          <p:nvPr/>
        </p:nvSpPr>
        <p:spPr>
          <a:xfrm>
            <a:off x="10808407" y="4809482"/>
            <a:ext cx="1288059" cy="338554"/>
          </a:xfrm>
          <a:prstGeom prst="rect">
            <a:avLst/>
          </a:prstGeom>
          <a:solidFill>
            <a:schemeClr val="accent1">
              <a:lumMod val="50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3</a:t>
            </a:r>
            <a:endParaRPr lang="en-IN" sz="1600"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30AC5BD-671C-1E99-73C7-63E55F289B4B}"/>
              </a:ext>
            </a:extLst>
          </p:cNvPr>
          <p:cNvSpPr txBox="1"/>
          <p:nvPr/>
        </p:nvSpPr>
        <p:spPr>
          <a:xfrm>
            <a:off x="555495" y="5377055"/>
            <a:ext cx="11081010" cy="461665"/>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OPaL will have sufficient ethylene, propylene and benzene after commissioning the propane furnace. Therefore, Option 1 will have better NPV, IRR, Payback Period and margin despite having the highest CapEx</a:t>
            </a:r>
          </a:p>
        </p:txBody>
      </p:sp>
      <p:sp>
        <p:nvSpPr>
          <p:cNvPr id="22" name="TextBox 21">
            <a:extLst>
              <a:ext uri="{FF2B5EF4-FFF2-40B4-BE49-F238E27FC236}">
                <a16:creationId xmlns:a16="http://schemas.microsoft.com/office/drawing/2014/main" id="{90A06D77-C844-1267-5C3D-2E03F67C50FA}"/>
              </a:ext>
            </a:extLst>
          </p:cNvPr>
          <p:cNvSpPr txBox="1"/>
          <p:nvPr/>
        </p:nvSpPr>
        <p:spPr>
          <a:xfrm>
            <a:off x="555495" y="5914072"/>
            <a:ext cx="11081010" cy="461665"/>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The Option1 is most feasible in terms of execution and realization as it won’t require EDC/VCM sourcing from the international market. The jetty facility will also be not needed.</a:t>
            </a:r>
          </a:p>
        </p:txBody>
      </p:sp>
      <p:sp>
        <p:nvSpPr>
          <p:cNvPr id="23" name="TextBox 22">
            <a:extLst>
              <a:ext uri="{FF2B5EF4-FFF2-40B4-BE49-F238E27FC236}">
                <a16:creationId xmlns:a16="http://schemas.microsoft.com/office/drawing/2014/main" id="{2C8F8CF8-1282-209A-1AB6-F1C7E0753D57}"/>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2197347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48E4F4-D9F3-4996-A573-218AF35F3C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
        <p:nvSpPr>
          <p:cNvPr id="6" name="Rectangle 5">
            <a:extLst>
              <a:ext uri="{FF2B5EF4-FFF2-40B4-BE49-F238E27FC236}">
                <a16:creationId xmlns:a16="http://schemas.microsoft.com/office/drawing/2014/main" id="{5B2554EB-8E0F-47FB-A573-CB91D9B8A753}"/>
              </a:ext>
            </a:extLst>
          </p:cNvPr>
          <p:cNvSpPr/>
          <p:nvPr/>
        </p:nvSpPr>
        <p:spPr>
          <a:xfrm>
            <a:off x="0" y="2921169"/>
            <a:ext cx="5334000" cy="461665"/>
          </a:xfrm>
          <a:prstGeom prst="rect">
            <a:avLst/>
          </a:prstGeom>
          <a:solidFill>
            <a:schemeClr val="accent6">
              <a:lumMod val="50000"/>
            </a:schemeClr>
          </a:solidFill>
        </p:spPr>
        <p:txBody>
          <a:bodyPr wrap="square">
            <a:spAutoFit/>
          </a:bodyPr>
          <a:lstStyle/>
          <a:p>
            <a:pPr lvl="0" algn="ctr">
              <a:defRPr/>
            </a:pPr>
            <a:r>
              <a:rPr lang="en-US" sz="24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Phenol</a:t>
            </a:r>
          </a:p>
        </p:txBody>
      </p:sp>
      <p:pic>
        <p:nvPicPr>
          <p:cNvPr id="9" name="Picture 8">
            <a:extLst>
              <a:ext uri="{FF2B5EF4-FFF2-40B4-BE49-F238E27FC236}">
                <a16:creationId xmlns:a16="http://schemas.microsoft.com/office/drawing/2014/main" id="{3BA35199-1A15-6ABA-1999-9F6944592B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841" y="152405"/>
            <a:ext cx="2648795" cy="830996"/>
          </a:xfrm>
          <a:prstGeom prst="rect">
            <a:avLst/>
          </a:prstGeom>
        </p:spPr>
      </p:pic>
    </p:spTree>
    <p:extLst>
      <p:ext uri="{BB962C8B-B14F-4D97-AF65-F5344CB8AC3E}">
        <p14:creationId xmlns:p14="http://schemas.microsoft.com/office/powerpoint/2010/main" val="2040047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Manufacturing Landscape</a:t>
            </a:r>
            <a:endParaRPr lang="en-IN" sz="1400" dirty="0">
              <a:solidFill>
                <a:schemeClr val="tx1"/>
              </a:solidFill>
              <a:latin typeface="Arial" panose="020B0604020202020204" pitchFamily="34" charset="0"/>
            </a:endParaRPr>
          </a:p>
        </p:txBody>
      </p:sp>
      <p:sp>
        <p:nvSpPr>
          <p:cNvPr id="9" name="TextBox 22">
            <a:extLst>
              <a:ext uri="{FF2B5EF4-FFF2-40B4-BE49-F238E27FC236}">
                <a16:creationId xmlns:a16="http://schemas.microsoft.com/office/drawing/2014/main" id="{9CBC22F1-70ED-4D8B-9770-F883EB674C72}"/>
              </a:ext>
            </a:extLst>
          </p:cNvPr>
          <p:cNvSpPr txBox="1"/>
          <p:nvPr/>
        </p:nvSpPr>
        <p:spPr>
          <a:xfrm>
            <a:off x="8191638" y="6409598"/>
            <a:ext cx="3800475" cy="25263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8" name="Freeform 4">
            <a:extLst>
              <a:ext uri="{FF2B5EF4-FFF2-40B4-BE49-F238E27FC236}">
                <a16:creationId xmlns:a16="http://schemas.microsoft.com/office/drawing/2014/main" id="{D98FC6B2-1E7D-5156-02E0-229A116FE769}"/>
              </a:ext>
            </a:extLst>
          </p:cNvPr>
          <p:cNvSpPr/>
          <p:nvPr/>
        </p:nvSpPr>
        <p:spPr bwMode="auto">
          <a:xfrm>
            <a:off x="2722315" y="2389184"/>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 name="Freeform 5">
            <a:extLst>
              <a:ext uri="{FF2B5EF4-FFF2-40B4-BE49-F238E27FC236}">
                <a16:creationId xmlns:a16="http://schemas.microsoft.com/office/drawing/2014/main" id="{F4040AA7-B88E-9B6F-3221-AB6E4EA6D10C}"/>
              </a:ext>
            </a:extLst>
          </p:cNvPr>
          <p:cNvSpPr/>
          <p:nvPr/>
        </p:nvSpPr>
        <p:spPr bwMode="auto">
          <a:xfrm>
            <a:off x="2474225" y="32122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 name="Freeform 6">
            <a:extLst>
              <a:ext uri="{FF2B5EF4-FFF2-40B4-BE49-F238E27FC236}">
                <a16:creationId xmlns:a16="http://schemas.microsoft.com/office/drawing/2014/main" id="{74DBEDAE-2A71-4267-A832-5866ECF0BAC5}"/>
              </a:ext>
            </a:extLst>
          </p:cNvPr>
          <p:cNvSpPr/>
          <p:nvPr/>
        </p:nvSpPr>
        <p:spPr bwMode="auto">
          <a:xfrm>
            <a:off x="3128417" y="36612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2" name="Freeform 7">
            <a:extLst>
              <a:ext uri="{FF2B5EF4-FFF2-40B4-BE49-F238E27FC236}">
                <a16:creationId xmlns:a16="http://schemas.microsoft.com/office/drawing/2014/main" id="{3D578B5E-C3AA-DF49-42B7-BAF4014A2789}"/>
              </a:ext>
            </a:extLst>
          </p:cNvPr>
          <p:cNvSpPr/>
          <p:nvPr/>
        </p:nvSpPr>
        <p:spPr bwMode="auto">
          <a:xfrm>
            <a:off x="3317438" y="42411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462E6AFF-4069-A1E6-3A3E-FB9326D47518}"/>
              </a:ext>
            </a:extLst>
          </p:cNvPr>
          <p:cNvSpPr/>
          <p:nvPr/>
        </p:nvSpPr>
        <p:spPr bwMode="auto">
          <a:xfrm>
            <a:off x="3327772" y="29230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02C0CE6B-B427-EF45-10B3-458048767AE0}"/>
              </a:ext>
            </a:extLst>
          </p:cNvPr>
          <p:cNvSpPr/>
          <p:nvPr/>
        </p:nvSpPr>
        <p:spPr bwMode="auto">
          <a:xfrm>
            <a:off x="3818045" y="23661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9" name="Freeform 11">
            <a:extLst>
              <a:ext uri="{FF2B5EF4-FFF2-40B4-BE49-F238E27FC236}">
                <a16:creationId xmlns:a16="http://schemas.microsoft.com/office/drawing/2014/main" id="{E800DE77-5D3B-642A-53EF-252758F1AE20}"/>
              </a:ext>
            </a:extLst>
          </p:cNvPr>
          <p:cNvSpPr/>
          <p:nvPr/>
        </p:nvSpPr>
        <p:spPr bwMode="auto">
          <a:xfrm>
            <a:off x="4265496" y="33461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0" name="Freeform 12">
            <a:extLst>
              <a:ext uri="{FF2B5EF4-FFF2-40B4-BE49-F238E27FC236}">
                <a16:creationId xmlns:a16="http://schemas.microsoft.com/office/drawing/2014/main" id="{C0FB9084-5C59-3DA4-125E-819D6E738549}"/>
              </a:ext>
            </a:extLst>
          </p:cNvPr>
          <p:cNvSpPr/>
          <p:nvPr/>
        </p:nvSpPr>
        <p:spPr bwMode="auto">
          <a:xfrm>
            <a:off x="3890407" y="219491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3">
            <a:extLst>
              <a:ext uri="{FF2B5EF4-FFF2-40B4-BE49-F238E27FC236}">
                <a16:creationId xmlns:a16="http://schemas.microsoft.com/office/drawing/2014/main" id="{78FE6F79-43BA-C69A-E267-AEF7E444DB30}"/>
              </a:ext>
            </a:extLst>
          </p:cNvPr>
          <p:cNvSpPr/>
          <p:nvPr/>
        </p:nvSpPr>
        <p:spPr bwMode="auto">
          <a:xfrm>
            <a:off x="4715896" y="2810809"/>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2" name="Freeform 14">
            <a:extLst>
              <a:ext uri="{FF2B5EF4-FFF2-40B4-BE49-F238E27FC236}">
                <a16:creationId xmlns:a16="http://schemas.microsoft.com/office/drawing/2014/main" id="{665E2464-27CD-BD52-56E0-390C5F0C1CC9}"/>
              </a:ext>
            </a:extLst>
          </p:cNvPr>
          <p:cNvSpPr/>
          <p:nvPr/>
        </p:nvSpPr>
        <p:spPr bwMode="auto">
          <a:xfrm>
            <a:off x="4451563" y="35749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5">
            <a:extLst>
              <a:ext uri="{FF2B5EF4-FFF2-40B4-BE49-F238E27FC236}">
                <a16:creationId xmlns:a16="http://schemas.microsoft.com/office/drawing/2014/main" id="{BEE8D9AB-5DCB-050C-FB49-3A31EDA9979D}"/>
              </a:ext>
            </a:extLst>
          </p:cNvPr>
          <p:cNvSpPr/>
          <p:nvPr/>
        </p:nvSpPr>
        <p:spPr bwMode="auto">
          <a:xfrm>
            <a:off x="4730662" y="3127389"/>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6">
            <a:extLst>
              <a:ext uri="{FF2B5EF4-FFF2-40B4-BE49-F238E27FC236}">
                <a16:creationId xmlns:a16="http://schemas.microsoft.com/office/drawing/2014/main" id="{5206E72C-AEF5-1D14-B225-ADCE01C20A0C}"/>
              </a:ext>
            </a:extLst>
          </p:cNvPr>
          <p:cNvSpPr/>
          <p:nvPr/>
        </p:nvSpPr>
        <p:spPr bwMode="auto">
          <a:xfrm>
            <a:off x="5098367" y="28208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7">
            <a:extLst>
              <a:ext uri="{FF2B5EF4-FFF2-40B4-BE49-F238E27FC236}">
                <a16:creationId xmlns:a16="http://schemas.microsoft.com/office/drawing/2014/main" id="{1E0E5B2D-3766-B7F7-CDC7-4A0A61EEE83F}"/>
              </a:ext>
            </a:extLst>
          </p:cNvPr>
          <p:cNvSpPr/>
          <p:nvPr/>
        </p:nvSpPr>
        <p:spPr bwMode="auto">
          <a:xfrm>
            <a:off x="3457726" y="2265430"/>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18">
            <a:extLst>
              <a:ext uri="{FF2B5EF4-FFF2-40B4-BE49-F238E27FC236}">
                <a16:creationId xmlns:a16="http://schemas.microsoft.com/office/drawing/2014/main" id="{2963275E-94D2-22E2-C63A-D92475A529AC}"/>
              </a:ext>
            </a:extLst>
          </p:cNvPr>
          <p:cNvSpPr/>
          <p:nvPr/>
        </p:nvSpPr>
        <p:spPr bwMode="auto">
          <a:xfrm>
            <a:off x="3626071" y="50052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19">
            <a:extLst>
              <a:ext uri="{FF2B5EF4-FFF2-40B4-BE49-F238E27FC236}">
                <a16:creationId xmlns:a16="http://schemas.microsoft.com/office/drawing/2014/main" id="{811CBFBE-882F-4B17-688D-D461A2B2CD29}"/>
              </a:ext>
            </a:extLst>
          </p:cNvPr>
          <p:cNvSpPr/>
          <p:nvPr/>
        </p:nvSpPr>
        <p:spPr bwMode="auto">
          <a:xfrm>
            <a:off x="3417853" y="51247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0">
            <a:extLst>
              <a:ext uri="{FF2B5EF4-FFF2-40B4-BE49-F238E27FC236}">
                <a16:creationId xmlns:a16="http://schemas.microsoft.com/office/drawing/2014/main" id="{AE5A0181-3679-BBA1-2518-F35495108971}"/>
              </a:ext>
            </a:extLst>
          </p:cNvPr>
          <p:cNvSpPr/>
          <p:nvPr/>
        </p:nvSpPr>
        <p:spPr bwMode="auto">
          <a:xfrm>
            <a:off x="3631980" y="1907119"/>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1">
            <a:extLst>
              <a:ext uri="{FF2B5EF4-FFF2-40B4-BE49-F238E27FC236}">
                <a16:creationId xmlns:a16="http://schemas.microsoft.com/office/drawing/2014/main" id="{862AA064-81B9-65B6-CE1D-4A129CEF678C}"/>
              </a:ext>
            </a:extLst>
          </p:cNvPr>
          <p:cNvSpPr/>
          <p:nvPr/>
        </p:nvSpPr>
        <p:spPr bwMode="auto">
          <a:xfrm>
            <a:off x="3236215" y="12883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2">
            <a:extLst>
              <a:ext uri="{FF2B5EF4-FFF2-40B4-BE49-F238E27FC236}">
                <a16:creationId xmlns:a16="http://schemas.microsoft.com/office/drawing/2014/main" id="{3273A278-4323-248E-95DE-A280CCECD95F}"/>
              </a:ext>
            </a:extLst>
          </p:cNvPr>
          <p:cNvSpPr/>
          <p:nvPr/>
        </p:nvSpPr>
        <p:spPr bwMode="auto">
          <a:xfrm>
            <a:off x="3375028" y="2017922"/>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3">
            <a:extLst>
              <a:ext uri="{FF2B5EF4-FFF2-40B4-BE49-F238E27FC236}">
                <a16:creationId xmlns:a16="http://schemas.microsoft.com/office/drawing/2014/main" id="{5D204C91-C239-6A3A-207C-AF1C78DB13E5}"/>
              </a:ext>
            </a:extLst>
          </p:cNvPr>
          <p:cNvSpPr/>
          <p:nvPr/>
        </p:nvSpPr>
        <p:spPr bwMode="auto">
          <a:xfrm>
            <a:off x="5646231" y="26136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4">
            <a:extLst>
              <a:ext uri="{FF2B5EF4-FFF2-40B4-BE49-F238E27FC236}">
                <a16:creationId xmlns:a16="http://schemas.microsoft.com/office/drawing/2014/main" id="{56248B92-11CB-628B-771A-8E5FC27AE850}"/>
              </a:ext>
            </a:extLst>
          </p:cNvPr>
          <p:cNvSpPr/>
          <p:nvPr/>
        </p:nvSpPr>
        <p:spPr bwMode="auto">
          <a:xfrm>
            <a:off x="5892845" y="2379110"/>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5">
            <a:extLst>
              <a:ext uri="{FF2B5EF4-FFF2-40B4-BE49-F238E27FC236}">
                <a16:creationId xmlns:a16="http://schemas.microsoft.com/office/drawing/2014/main" id="{F6C83EA6-69AF-EE5B-4AC0-D8262BA7414D}"/>
              </a:ext>
            </a:extLst>
          </p:cNvPr>
          <p:cNvSpPr/>
          <p:nvPr/>
        </p:nvSpPr>
        <p:spPr bwMode="auto">
          <a:xfrm>
            <a:off x="6166039" y="28640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6">
            <a:extLst>
              <a:ext uri="{FF2B5EF4-FFF2-40B4-BE49-F238E27FC236}">
                <a16:creationId xmlns:a16="http://schemas.microsoft.com/office/drawing/2014/main" id="{BD4870F3-D5EA-69FD-BD0F-DF2B50823997}"/>
              </a:ext>
            </a:extLst>
          </p:cNvPr>
          <p:cNvSpPr/>
          <p:nvPr/>
        </p:nvSpPr>
        <p:spPr bwMode="auto">
          <a:xfrm>
            <a:off x="6137983" y="3002196"/>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7">
            <a:extLst>
              <a:ext uri="{FF2B5EF4-FFF2-40B4-BE49-F238E27FC236}">
                <a16:creationId xmlns:a16="http://schemas.microsoft.com/office/drawing/2014/main" id="{BF89E07C-ABA4-D373-9AF1-CCF4FEEF475A}"/>
              </a:ext>
            </a:extLst>
          </p:cNvPr>
          <p:cNvSpPr/>
          <p:nvPr/>
        </p:nvSpPr>
        <p:spPr bwMode="auto">
          <a:xfrm>
            <a:off x="6036087" y="3220924"/>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28">
            <a:extLst>
              <a:ext uri="{FF2B5EF4-FFF2-40B4-BE49-F238E27FC236}">
                <a16:creationId xmlns:a16="http://schemas.microsoft.com/office/drawing/2014/main" id="{9B197C45-3F2D-2B92-03AB-C4A991057DE5}"/>
              </a:ext>
            </a:extLst>
          </p:cNvPr>
          <p:cNvSpPr/>
          <p:nvPr/>
        </p:nvSpPr>
        <p:spPr bwMode="auto">
          <a:xfrm>
            <a:off x="5386330" y="26741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29">
            <a:extLst>
              <a:ext uri="{FF2B5EF4-FFF2-40B4-BE49-F238E27FC236}">
                <a16:creationId xmlns:a16="http://schemas.microsoft.com/office/drawing/2014/main" id="{946EAE63-1619-896A-9F42-EEB5D5C135D2}"/>
              </a:ext>
            </a:extLst>
          </p:cNvPr>
          <p:cNvSpPr/>
          <p:nvPr/>
        </p:nvSpPr>
        <p:spPr bwMode="auto">
          <a:xfrm>
            <a:off x="3245076" y="4634019"/>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30">
            <a:extLst>
              <a:ext uri="{FF2B5EF4-FFF2-40B4-BE49-F238E27FC236}">
                <a16:creationId xmlns:a16="http://schemas.microsoft.com/office/drawing/2014/main" id="{83B2B127-B632-3A0A-CEDE-0550DCD86A68}"/>
              </a:ext>
            </a:extLst>
          </p:cNvPr>
          <p:cNvSpPr/>
          <p:nvPr/>
        </p:nvSpPr>
        <p:spPr bwMode="auto">
          <a:xfrm>
            <a:off x="5886938" y="3212290"/>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31">
            <a:extLst>
              <a:ext uri="{FF2B5EF4-FFF2-40B4-BE49-F238E27FC236}">
                <a16:creationId xmlns:a16="http://schemas.microsoft.com/office/drawing/2014/main" id="{2A73978B-389D-A454-C610-20AD207074EA}"/>
              </a:ext>
            </a:extLst>
          </p:cNvPr>
          <p:cNvSpPr/>
          <p:nvPr/>
        </p:nvSpPr>
        <p:spPr bwMode="auto">
          <a:xfrm>
            <a:off x="5656571" y="2967660"/>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1">
            <a:extLst>
              <a:ext uri="{FF2B5EF4-FFF2-40B4-BE49-F238E27FC236}">
                <a16:creationId xmlns:a16="http://schemas.microsoft.com/office/drawing/2014/main" id="{3B5308A7-51AF-113C-87EF-0A215B92FD99}"/>
              </a:ext>
            </a:extLst>
          </p:cNvPr>
          <p:cNvSpPr/>
          <p:nvPr/>
        </p:nvSpPr>
        <p:spPr bwMode="auto">
          <a:xfrm>
            <a:off x="3798850" y="2597838"/>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1" name="Freeform 42">
            <a:extLst>
              <a:ext uri="{FF2B5EF4-FFF2-40B4-BE49-F238E27FC236}">
                <a16:creationId xmlns:a16="http://schemas.microsoft.com/office/drawing/2014/main" id="{42D7CC71-A8EB-CC2C-7E40-E2CE6B212328}"/>
              </a:ext>
            </a:extLst>
          </p:cNvPr>
          <p:cNvSpPr/>
          <p:nvPr/>
        </p:nvSpPr>
        <p:spPr bwMode="auto">
          <a:xfrm>
            <a:off x="4170985" y="53938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2" name="Freeform 43">
            <a:extLst>
              <a:ext uri="{FF2B5EF4-FFF2-40B4-BE49-F238E27FC236}">
                <a16:creationId xmlns:a16="http://schemas.microsoft.com/office/drawing/2014/main" id="{037EEA52-2B32-9251-04B2-92BD6A481820}"/>
              </a:ext>
            </a:extLst>
          </p:cNvPr>
          <p:cNvSpPr/>
          <p:nvPr/>
        </p:nvSpPr>
        <p:spPr bwMode="auto">
          <a:xfrm>
            <a:off x="4159171" y="5232642"/>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3" name="Freeform 44">
            <a:extLst>
              <a:ext uri="{FF2B5EF4-FFF2-40B4-BE49-F238E27FC236}">
                <a16:creationId xmlns:a16="http://schemas.microsoft.com/office/drawing/2014/main" id="{9B272241-FA17-A751-88BD-D6EF68820CB9}"/>
              </a:ext>
            </a:extLst>
          </p:cNvPr>
          <p:cNvSpPr/>
          <p:nvPr/>
        </p:nvSpPr>
        <p:spPr bwMode="auto">
          <a:xfrm>
            <a:off x="4566748" y="44872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4" name="Freeform 45">
            <a:extLst>
              <a:ext uri="{FF2B5EF4-FFF2-40B4-BE49-F238E27FC236}">
                <a16:creationId xmlns:a16="http://schemas.microsoft.com/office/drawing/2014/main" id="{6E0976FC-0617-A076-CC69-D121000F203D}"/>
              </a:ext>
            </a:extLst>
          </p:cNvPr>
          <p:cNvSpPr/>
          <p:nvPr/>
        </p:nvSpPr>
        <p:spPr bwMode="auto">
          <a:xfrm>
            <a:off x="3499073" y="5262860"/>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5" name="Freeform 72">
            <a:extLst>
              <a:ext uri="{FF2B5EF4-FFF2-40B4-BE49-F238E27FC236}">
                <a16:creationId xmlns:a16="http://schemas.microsoft.com/office/drawing/2014/main" id="{F2A4B35F-28C3-2E51-BD5B-3E191825D845}"/>
              </a:ext>
            </a:extLst>
          </p:cNvPr>
          <p:cNvSpPr/>
          <p:nvPr/>
        </p:nvSpPr>
        <p:spPr bwMode="auto">
          <a:xfrm>
            <a:off x="3757500" y="22438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6" name="Group 78">
            <a:extLst>
              <a:ext uri="{FF2B5EF4-FFF2-40B4-BE49-F238E27FC236}">
                <a16:creationId xmlns:a16="http://schemas.microsoft.com/office/drawing/2014/main" id="{7A3A3A64-FEF6-0F60-320E-5416D0A2E9B9}"/>
              </a:ext>
            </a:extLst>
          </p:cNvPr>
          <p:cNvGrpSpPr/>
          <p:nvPr/>
        </p:nvGrpSpPr>
        <p:grpSpPr bwMode="auto">
          <a:xfrm>
            <a:off x="3157951" y="3900128"/>
            <a:ext cx="50209" cy="51804"/>
            <a:chOff x="7728" y="10782"/>
            <a:chExt cx="2776" cy="2978"/>
          </a:xfrm>
        </p:grpSpPr>
        <p:sp>
          <p:nvSpPr>
            <p:cNvPr id="47" name="Freeform 79">
              <a:extLst>
                <a:ext uri="{FF2B5EF4-FFF2-40B4-BE49-F238E27FC236}">
                  <a16:creationId xmlns:a16="http://schemas.microsoft.com/office/drawing/2014/main" id="{41196ECD-4B50-96CD-BCE7-893309EDD9AE}"/>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80">
              <a:extLst>
                <a:ext uri="{FF2B5EF4-FFF2-40B4-BE49-F238E27FC236}">
                  <a16:creationId xmlns:a16="http://schemas.microsoft.com/office/drawing/2014/main" id="{703F6659-B7A1-0E7F-D8AF-127B0CEB8658}"/>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49" name="Group 313">
            <a:extLst>
              <a:ext uri="{FF2B5EF4-FFF2-40B4-BE49-F238E27FC236}">
                <a16:creationId xmlns:a16="http://schemas.microsoft.com/office/drawing/2014/main" id="{3AE997E0-0910-B132-822F-A0A707B74C2C}"/>
              </a:ext>
            </a:extLst>
          </p:cNvPr>
          <p:cNvGrpSpPr/>
          <p:nvPr/>
        </p:nvGrpSpPr>
        <p:grpSpPr bwMode="auto">
          <a:xfrm>
            <a:off x="2874418" y="3835375"/>
            <a:ext cx="301252" cy="58999"/>
            <a:chOff x="512" y="2456"/>
            <a:chExt cx="204" cy="41"/>
          </a:xfrm>
        </p:grpSpPr>
        <p:sp>
          <p:nvSpPr>
            <p:cNvPr id="50" name="Freeform 77">
              <a:extLst>
                <a:ext uri="{FF2B5EF4-FFF2-40B4-BE49-F238E27FC236}">
                  <a16:creationId xmlns:a16="http://schemas.microsoft.com/office/drawing/2014/main" id="{3C924A9C-3020-07F7-517F-4FD81ED35B47}"/>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51" name="Group 315">
              <a:extLst>
                <a:ext uri="{FF2B5EF4-FFF2-40B4-BE49-F238E27FC236}">
                  <a16:creationId xmlns:a16="http://schemas.microsoft.com/office/drawing/2014/main" id="{2690201D-CA2A-94F7-69A3-B58BE275505C}"/>
                </a:ext>
              </a:extLst>
            </p:cNvPr>
            <p:cNvGrpSpPr/>
            <p:nvPr/>
          </p:nvGrpSpPr>
          <p:grpSpPr bwMode="auto">
            <a:xfrm>
              <a:off x="512" y="2456"/>
              <a:ext cx="12" cy="4"/>
              <a:chOff x="2478" y="4937"/>
              <a:chExt cx="10011" cy="3255"/>
            </a:xfrm>
          </p:grpSpPr>
          <p:sp>
            <p:nvSpPr>
              <p:cNvPr id="52" name="Freeform 316">
                <a:extLst>
                  <a:ext uri="{FF2B5EF4-FFF2-40B4-BE49-F238E27FC236}">
                    <a16:creationId xmlns:a16="http://schemas.microsoft.com/office/drawing/2014/main" id="{DD0DF2C3-B43E-81CF-218F-29C49D0E0350}"/>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Freeform 317">
                <a:extLst>
                  <a:ext uri="{FF2B5EF4-FFF2-40B4-BE49-F238E27FC236}">
                    <a16:creationId xmlns:a16="http://schemas.microsoft.com/office/drawing/2014/main" id="{A210C626-CEA1-80CB-CB04-9538EC7066B1}"/>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4" name="Freeform 4">
            <a:extLst>
              <a:ext uri="{FF2B5EF4-FFF2-40B4-BE49-F238E27FC236}">
                <a16:creationId xmlns:a16="http://schemas.microsoft.com/office/drawing/2014/main" id="{BBEBADE9-DA46-2065-B6D3-F3F93B870C5C}"/>
              </a:ext>
            </a:extLst>
          </p:cNvPr>
          <p:cNvSpPr/>
          <p:nvPr/>
        </p:nvSpPr>
        <p:spPr bwMode="auto">
          <a:xfrm>
            <a:off x="3818045" y="40066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5" name="Freeform 4">
            <a:extLst>
              <a:ext uri="{FF2B5EF4-FFF2-40B4-BE49-F238E27FC236}">
                <a16:creationId xmlns:a16="http://schemas.microsoft.com/office/drawing/2014/main" id="{430183FE-57E2-6BA5-4ABC-0F411E4A4CBA}"/>
              </a:ext>
            </a:extLst>
          </p:cNvPr>
          <p:cNvSpPr/>
          <p:nvPr/>
        </p:nvSpPr>
        <p:spPr bwMode="auto">
          <a:xfrm>
            <a:off x="3719105" y="4110224"/>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63" name="组合 181">
            <a:extLst>
              <a:ext uri="{FF2B5EF4-FFF2-40B4-BE49-F238E27FC236}">
                <a16:creationId xmlns:a16="http://schemas.microsoft.com/office/drawing/2014/main" id="{5F3A4DFE-C788-BE9C-2471-A6F27591C18B}"/>
              </a:ext>
            </a:extLst>
          </p:cNvPr>
          <p:cNvGrpSpPr/>
          <p:nvPr/>
        </p:nvGrpSpPr>
        <p:grpSpPr>
          <a:xfrm>
            <a:off x="141681" y="1545399"/>
            <a:ext cx="2344030" cy="1396885"/>
            <a:chOff x="239061" y="4635623"/>
            <a:chExt cx="2045408" cy="1379719"/>
          </a:xfrm>
        </p:grpSpPr>
        <p:sp>
          <p:nvSpPr>
            <p:cNvPr id="64" name="圆角矩形 182">
              <a:extLst>
                <a:ext uri="{FF2B5EF4-FFF2-40B4-BE49-F238E27FC236}">
                  <a16:creationId xmlns:a16="http://schemas.microsoft.com/office/drawing/2014/main" id="{80C8566E-4DFA-83F8-E6E4-B8DF74DEDAD9}"/>
                </a:ext>
              </a:extLst>
            </p:cNvPr>
            <p:cNvSpPr/>
            <p:nvPr/>
          </p:nvSpPr>
          <p:spPr>
            <a:xfrm>
              <a:off x="239061" y="4824410"/>
              <a:ext cx="2045408" cy="1190932"/>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defTabSz="913765">
                <a:lnSpc>
                  <a:spcPct val="150000"/>
                </a:lnSpc>
                <a:defRPr/>
              </a:pPr>
              <a:endParaRPr lang="en-US" altLang="zh-CN" sz="1100" kern="0" dirty="0">
                <a:latin typeface="Arial" panose="020B0604020202020204" pitchFamily="34" charset="0"/>
                <a:ea typeface="Microsoft YaHei" panose="020B0503020204020204" pitchFamily="34" charset="-122"/>
                <a:cs typeface="Arial" panose="020B0604020202020204" pitchFamily="34" charset="0"/>
              </a:endParaRP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Dahej, Deepak Phenolics</a:t>
              </a: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Navi Mumbai, SI Group India  </a:t>
              </a:r>
            </a:p>
          </p:txBody>
        </p:sp>
        <p:sp>
          <p:nvSpPr>
            <p:cNvPr id="65" name="圆角矩形 45">
              <a:extLst>
                <a:ext uri="{FF2B5EF4-FFF2-40B4-BE49-F238E27FC236}">
                  <a16:creationId xmlns:a16="http://schemas.microsoft.com/office/drawing/2014/main" id="{E1CE5676-CF47-8139-B150-86E65DBF35EE}"/>
                </a:ext>
              </a:extLst>
            </p:cNvPr>
            <p:cNvSpPr/>
            <p:nvPr/>
          </p:nvSpPr>
          <p:spPr>
            <a:xfrm>
              <a:off x="444137" y="4635623"/>
              <a:ext cx="1582020" cy="451581"/>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grpSp>
      <p:grpSp>
        <p:nvGrpSpPr>
          <p:cNvPr id="73" name="组合 199">
            <a:extLst>
              <a:ext uri="{FF2B5EF4-FFF2-40B4-BE49-F238E27FC236}">
                <a16:creationId xmlns:a16="http://schemas.microsoft.com/office/drawing/2014/main" id="{15371E83-BC14-51C7-9D34-820141B80185}"/>
              </a:ext>
            </a:extLst>
          </p:cNvPr>
          <p:cNvGrpSpPr/>
          <p:nvPr/>
        </p:nvGrpSpPr>
        <p:grpSpPr>
          <a:xfrm>
            <a:off x="4389537" y="5216235"/>
            <a:ext cx="3005262" cy="1179539"/>
            <a:chOff x="1686300" y="4277975"/>
            <a:chExt cx="1679465" cy="1873739"/>
          </a:xfrm>
        </p:grpSpPr>
        <p:sp>
          <p:nvSpPr>
            <p:cNvPr id="74" name="圆角矩形 200">
              <a:extLst>
                <a:ext uri="{FF2B5EF4-FFF2-40B4-BE49-F238E27FC236}">
                  <a16:creationId xmlns:a16="http://schemas.microsoft.com/office/drawing/2014/main" id="{72CA0656-F4D1-7314-3339-D4207193D13E}"/>
                </a:ext>
              </a:extLst>
            </p:cNvPr>
            <p:cNvSpPr/>
            <p:nvPr/>
          </p:nvSpPr>
          <p:spPr>
            <a:xfrm>
              <a:off x="1686300" y="4593659"/>
              <a:ext cx="1679465" cy="1558055"/>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defTabSz="913765">
                <a:lnSpc>
                  <a:spcPct val="150000"/>
                </a:lnSpc>
                <a:defRPr/>
              </a:pPr>
              <a:endParaRPr lang="sv-SE" altLang="zh-CN" sz="1100" kern="0" dirty="0">
                <a:latin typeface="Arial" panose="020B0604020202020204" pitchFamily="34" charset="0"/>
                <a:ea typeface="Microsoft YaHei" panose="020B0503020204020204" pitchFamily="34" charset="-122"/>
                <a:cs typeface="Arial" panose="020B0604020202020204" pitchFamily="34" charset="0"/>
              </a:endParaRPr>
            </a:p>
            <a:p>
              <a:pPr marL="285750" indent="-285750" defTabSz="913765">
                <a:lnSpc>
                  <a:spcPct val="150000"/>
                </a:lnSpc>
                <a:buFont typeface="+mj-lt"/>
                <a:buAutoNum type="arabicPeriod"/>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Kochi, Hindustan Organic Chemicals Ltd.</a:t>
              </a:r>
            </a:p>
          </p:txBody>
        </p:sp>
        <p:sp>
          <p:nvSpPr>
            <p:cNvPr id="75" name="圆角矩形 45">
              <a:extLst>
                <a:ext uri="{FF2B5EF4-FFF2-40B4-BE49-F238E27FC236}">
                  <a16:creationId xmlns:a16="http://schemas.microsoft.com/office/drawing/2014/main" id="{5AFD0AB0-231B-D52A-D5DD-DF3D38133A8B}"/>
                </a:ext>
              </a:extLst>
            </p:cNvPr>
            <p:cNvSpPr/>
            <p:nvPr/>
          </p:nvSpPr>
          <p:spPr>
            <a:xfrm>
              <a:off x="2044937" y="4277975"/>
              <a:ext cx="962191" cy="659302"/>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grpSp>
      <p:sp>
        <p:nvSpPr>
          <p:cNvPr id="106" name="TextBox 105">
            <a:extLst>
              <a:ext uri="{FF2B5EF4-FFF2-40B4-BE49-F238E27FC236}">
                <a16:creationId xmlns:a16="http://schemas.microsoft.com/office/drawing/2014/main" id="{615D1D8E-A696-4821-7999-77F08790692C}"/>
              </a:ext>
            </a:extLst>
          </p:cNvPr>
          <p:cNvSpPr txBox="1"/>
          <p:nvPr/>
        </p:nvSpPr>
        <p:spPr>
          <a:xfrm>
            <a:off x="7219727" y="881644"/>
            <a:ext cx="4772385" cy="335156"/>
          </a:xfrm>
          <a:prstGeom prst="rect">
            <a:avLst/>
          </a:prstGeom>
          <a:noFill/>
        </p:spPr>
        <p:txBody>
          <a:bodyPr wrap="square">
            <a:spAutoFit/>
          </a:bodyPr>
          <a:lstStyle/>
          <a:p>
            <a:pPr fontAlgn="base">
              <a:lnSpc>
                <a:spcPct val="150000"/>
              </a:lnSpc>
              <a:buSzPts val="1100"/>
            </a:pPr>
            <a:r>
              <a:rPr lang="en-US" sz="1200" b="1" dirty="0">
                <a:latin typeface="Arial" panose="020B0604020202020204" pitchFamily="34" charset="0"/>
                <a:ea typeface="Arial" panose="020B0604020202020204" pitchFamily="34" charset="0"/>
              </a:rPr>
              <a:t>India Phenol Capacity, By Company (000’ Tonnes)</a:t>
            </a:r>
            <a:endParaRPr lang="en-IN" sz="1600" dirty="0">
              <a:latin typeface="Arial" panose="020B0604020202020204" pitchFamily="34" charset="0"/>
              <a:ea typeface="Arial" panose="020B0604020202020204" pitchFamily="34" charset="0"/>
            </a:endParaRPr>
          </a:p>
        </p:txBody>
      </p:sp>
      <p:graphicFrame>
        <p:nvGraphicFramePr>
          <p:cNvPr id="107" name="Table 106">
            <a:extLst>
              <a:ext uri="{FF2B5EF4-FFF2-40B4-BE49-F238E27FC236}">
                <a16:creationId xmlns:a16="http://schemas.microsoft.com/office/drawing/2014/main" id="{B1E62FF4-50CB-A4D4-6A90-3D7F66C77CF7}"/>
              </a:ext>
            </a:extLst>
          </p:cNvPr>
          <p:cNvGraphicFramePr>
            <a:graphicFrameLocks noGrp="1"/>
          </p:cNvGraphicFramePr>
          <p:nvPr/>
        </p:nvGraphicFramePr>
        <p:xfrm>
          <a:off x="7215991" y="1589910"/>
          <a:ext cx="4680520" cy="2491996"/>
        </p:xfrm>
        <a:graphic>
          <a:graphicData uri="http://schemas.openxmlformats.org/drawingml/2006/table">
            <a:tbl>
              <a:tblPr firstRow="1" firstCol="1" bandRow="1">
                <a:tableStyleId>{912C8C85-51F0-491E-9774-3900AFEF0FD7}</a:tableStyleId>
              </a:tblPr>
              <a:tblGrid>
                <a:gridCol w="1995884">
                  <a:extLst>
                    <a:ext uri="{9D8B030D-6E8A-4147-A177-3AD203B41FA5}">
                      <a16:colId xmlns:a16="http://schemas.microsoft.com/office/drawing/2014/main" val="3379820193"/>
                    </a:ext>
                  </a:extLst>
                </a:gridCol>
                <a:gridCol w="1888369">
                  <a:extLst>
                    <a:ext uri="{9D8B030D-6E8A-4147-A177-3AD203B41FA5}">
                      <a16:colId xmlns:a16="http://schemas.microsoft.com/office/drawing/2014/main" val="1130894591"/>
                    </a:ext>
                  </a:extLst>
                </a:gridCol>
                <a:gridCol w="796267">
                  <a:extLst>
                    <a:ext uri="{9D8B030D-6E8A-4147-A177-3AD203B41FA5}">
                      <a16:colId xmlns:a16="http://schemas.microsoft.com/office/drawing/2014/main" val="890547137"/>
                    </a:ext>
                  </a:extLst>
                </a:gridCol>
              </a:tblGrid>
              <a:tr h="102636">
                <a:tc>
                  <a:txBody>
                    <a:bodyPr/>
                    <a:lstStyle/>
                    <a:p>
                      <a:pPr algn="ctr">
                        <a:lnSpc>
                          <a:spcPct val="150000"/>
                        </a:lnSpc>
                        <a:spcAft>
                          <a:spcPts val="800"/>
                        </a:spcAft>
                      </a:pPr>
                      <a:r>
                        <a:rPr lang="en-US" sz="1100" b="1" dirty="0">
                          <a:effectLst/>
                          <a:latin typeface="Arial" panose="020B0604020202020204" pitchFamily="34" charset="0"/>
                          <a:cs typeface="Arial" panose="020B0604020202020204" pitchFamily="34" charset="0"/>
                        </a:rPr>
                        <a:t>Company</a:t>
                      </a:r>
                      <a:endParaRPr lang="en-IN" sz="1100" b="1"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US" sz="1100" b="1" dirty="0">
                          <a:effectLst/>
                          <a:latin typeface="Arial" panose="020B0604020202020204" pitchFamily="34" charset="0"/>
                          <a:cs typeface="Arial" panose="020B0604020202020204" pitchFamily="34" charset="0"/>
                        </a:rPr>
                        <a:t>Technology Provider</a:t>
                      </a:r>
                      <a:endParaRPr lang="en-IN" sz="1100" b="1"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IN" sz="11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Capacity, FY2021</a:t>
                      </a:r>
                    </a:p>
                  </a:txBody>
                  <a:tcPr marL="65874" marR="65874" marT="0" marB="0" anchor="ctr"/>
                </a:tc>
                <a:extLst>
                  <a:ext uri="{0D108BD9-81ED-4DB2-BD59-A6C34878D82A}">
                    <a16:rowId xmlns:a16="http://schemas.microsoft.com/office/drawing/2014/main" val="832931222"/>
                  </a:ext>
                </a:extLst>
              </a:tr>
              <a:tr h="21973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Deepak Phenolics Ltd.</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Kellogg Brown &amp; Root International Inc. (KBR) (For Phenol and Acetone)</a:t>
                      </a:r>
                    </a:p>
                    <a:p>
                      <a:pPr algn="ctr">
                        <a:lnSpc>
                          <a:spcPct val="150000"/>
                        </a:lnSpc>
                        <a:spcAft>
                          <a:spcPts val="800"/>
                        </a:spcAft>
                      </a:pPr>
                      <a:r>
                        <a:rPr lang="en-IN" sz="1100" dirty="0">
                          <a:effectLst/>
                          <a:latin typeface="Arial" panose="020B0604020202020204" pitchFamily="34" charset="0"/>
                          <a:ea typeface="Calibri" panose="020F0502020204030204" pitchFamily="34" charset="0"/>
                          <a:cs typeface="Arial" panose="020B0604020202020204" pitchFamily="34" charset="0"/>
                        </a:rPr>
                        <a:t>Honeywell UOP LLC (Cumene)</a:t>
                      </a:r>
                    </a:p>
                  </a:txBody>
                  <a:tcPr marL="65874" marR="65874" marT="0" marB="0" anchor="ctr"/>
                </a:tc>
                <a:tc>
                  <a:txBody>
                    <a:bodyPr/>
                    <a:lstStyle/>
                    <a:p>
                      <a:pPr algn="ctr">
                        <a:lnSpc>
                          <a:spcPct val="150000"/>
                        </a:lnSpc>
                        <a:spcAft>
                          <a:spcPts val="800"/>
                        </a:spcAft>
                      </a:pPr>
                      <a:r>
                        <a:rPr lang="en-IN" sz="1100" dirty="0">
                          <a:effectLst/>
                          <a:latin typeface="Arial" panose="020B0604020202020204" pitchFamily="34" charset="0"/>
                          <a:ea typeface="Calibri" panose="020F0502020204030204" pitchFamily="34" charset="0"/>
                          <a:cs typeface="Arial" panose="020B0604020202020204" pitchFamily="34" charset="0"/>
                        </a:rPr>
                        <a:t>200</a:t>
                      </a:r>
                    </a:p>
                  </a:txBody>
                  <a:tcPr marL="65874" marR="65874" marT="0" marB="0" anchor="ctr"/>
                </a:tc>
                <a:extLst>
                  <a:ext uri="{0D108BD9-81ED-4DB2-BD59-A6C34878D82A}">
                    <a16:rowId xmlns:a16="http://schemas.microsoft.com/office/drawing/2014/main" val="203144979"/>
                  </a:ext>
                </a:extLst>
              </a:tr>
              <a:tr h="21973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Hindustan Organic Chemicals Ltd.</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Honeywell UOP LLC </a:t>
                      </a:r>
                    </a:p>
                  </a:txBody>
                  <a:tcPr marL="65874" marR="65874"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42</a:t>
                      </a:r>
                    </a:p>
                  </a:txBody>
                  <a:tcPr marL="65874" marR="65874" marT="0" marB="0" anchor="ctr"/>
                </a:tc>
                <a:extLst>
                  <a:ext uri="{0D108BD9-81ED-4DB2-BD59-A6C34878D82A}">
                    <a16:rowId xmlns:a16="http://schemas.microsoft.com/office/drawing/2014/main" val="3253257838"/>
                  </a:ext>
                </a:extLst>
              </a:tr>
              <a:tr h="21973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SI Group India Ltd.</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Honeywell UOP LLC </a:t>
                      </a:r>
                    </a:p>
                  </a:txBody>
                  <a:tcPr marL="65874" marR="65874"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37</a:t>
                      </a:r>
                    </a:p>
                  </a:txBody>
                  <a:tcPr marL="65874" marR="65874" marT="0" marB="0" anchor="ctr"/>
                </a:tc>
                <a:extLst>
                  <a:ext uri="{0D108BD9-81ED-4DB2-BD59-A6C34878D82A}">
                    <a16:rowId xmlns:a16="http://schemas.microsoft.com/office/drawing/2014/main" val="3927394971"/>
                  </a:ext>
                </a:extLst>
              </a:tr>
            </a:tbl>
          </a:graphicData>
        </a:graphic>
      </p:graphicFrame>
      <p:sp>
        <p:nvSpPr>
          <p:cNvPr id="66" name="Oval 65">
            <a:extLst>
              <a:ext uri="{FF2B5EF4-FFF2-40B4-BE49-F238E27FC236}">
                <a16:creationId xmlns:a16="http://schemas.microsoft.com/office/drawing/2014/main" id="{A0104975-D13B-8A1C-05D5-7EF48B155F5A}"/>
              </a:ext>
            </a:extLst>
          </p:cNvPr>
          <p:cNvSpPr/>
          <p:nvPr/>
        </p:nvSpPr>
        <p:spPr>
          <a:xfrm>
            <a:off x="3161188" y="3513041"/>
            <a:ext cx="167776" cy="15671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68" name="Oval 67">
            <a:extLst>
              <a:ext uri="{FF2B5EF4-FFF2-40B4-BE49-F238E27FC236}">
                <a16:creationId xmlns:a16="http://schemas.microsoft.com/office/drawing/2014/main" id="{F91FD3EA-E437-9132-D81C-04BA0CBD5663}"/>
              </a:ext>
            </a:extLst>
          </p:cNvPr>
          <p:cNvSpPr/>
          <p:nvPr/>
        </p:nvSpPr>
        <p:spPr>
          <a:xfrm>
            <a:off x="3128677" y="3983858"/>
            <a:ext cx="167776" cy="15671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2</a:t>
            </a:r>
          </a:p>
        </p:txBody>
      </p:sp>
      <p:sp>
        <p:nvSpPr>
          <p:cNvPr id="69" name="Oval 68">
            <a:extLst>
              <a:ext uri="{FF2B5EF4-FFF2-40B4-BE49-F238E27FC236}">
                <a16:creationId xmlns:a16="http://schemas.microsoft.com/office/drawing/2014/main" id="{1568FE4D-50E0-1E02-B3E2-77EC2E754C46}"/>
              </a:ext>
            </a:extLst>
          </p:cNvPr>
          <p:cNvSpPr/>
          <p:nvPr/>
        </p:nvSpPr>
        <p:spPr>
          <a:xfrm>
            <a:off x="3592272" y="5466209"/>
            <a:ext cx="167776" cy="15671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67" name="TextBox 66">
            <a:extLst>
              <a:ext uri="{FF2B5EF4-FFF2-40B4-BE49-F238E27FC236}">
                <a16:creationId xmlns:a16="http://schemas.microsoft.com/office/drawing/2014/main" id="{0BD2FF65-483F-538C-7F8B-A497558B3C8E}"/>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70" name="TextBox 69">
            <a:extLst>
              <a:ext uri="{FF2B5EF4-FFF2-40B4-BE49-F238E27FC236}">
                <a16:creationId xmlns:a16="http://schemas.microsoft.com/office/drawing/2014/main" id="{0F98264F-933A-6253-D29B-F26722C536F9}"/>
              </a:ext>
            </a:extLst>
          </p:cNvPr>
          <p:cNvSpPr txBox="1"/>
          <p:nvPr/>
        </p:nvSpPr>
        <p:spPr>
          <a:xfrm>
            <a:off x="5802563" y="4787518"/>
            <a:ext cx="6338499" cy="276999"/>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Deepak Phenolics has integrated unit to produce IPA from Acetone</a:t>
            </a:r>
          </a:p>
        </p:txBody>
      </p:sp>
      <p:sp>
        <p:nvSpPr>
          <p:cNvPr id="76" name="TextBox 75">
            <a:extLst>
              <a:ext uri="{FF2B5EF4-FFF2-40B4-BE49-F238E27FC236}">
                <a16:creationId xmlns:a16="http://schemas.microsoft.com/office/drawing/2014/main" id="{28ACE545-4368-004F-84B0-5B11F5F4B834}"/>
              </a:ext>
            </a:extLst>
          </p:cNvPr>
          <p:cNvSpPr txBox="1"/>
          <p:nvPr/>
        </p:nvSpPr>
        <p:spPr>
          <a:xfrm>
            <a:off x="5802563" y="4260622"/>
            <a:ext cx="6338499" cy="276999"/>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Deepak Phenolics has capacity of Cumene (captive consumption)</a:t>
            </a:r>
          </a:p>
        </p:txBody>
      </p:sp>
    </p:spTree>
    <p:extLst>
      <p:ext uri="{BB962C8B-B14F-4D97-AF65-F5344CB8AC3E}">
        <p14:creationId xmlns:p14="http://schemas.microsoft.com/office/powerpoint/2010/main" val="32977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9BE99F29-C63C-1433-7DBE-851A8DEEBA48}"/>
              </a:ext>
            </a:extLst>
          </p:cNvPr>
          <p:cNvGraphicFramePr>
            <a:graphicFrameLocks noGrp="1"/>
          </p:cNvGraphicFramePr>
          <p:nvPr>
            <p:extLst>
              <p:ext uri="{D42A27DB-BD31-4B8C-83A1-F6EECF244321}">
                <p14:modId xmlns:p14="http://schemas.microsoft.com/office/powerpoint/2010/main" val="1981283048"/>
              </p:ext>
            </p:extLst>
          </p:nvPr>
        </p:nvGraphicFramePr>
        <p:xfrm>
          <a:off x="5936343" y="3965436"/>
          <a:ext cx="6121496" cy="2486601"/>
        </p:xfrm>
        <a:graphic>
          <a:graphicData uri="http://schemas.openxmlformats.org/drawingml/2006/table">
            <a:tbl>
              <a:tblPr firstRow="1" firstCol="1" bandRow="1">
                <a:tableStyleId>{912C8C85-51F0-491E-9774-3900AFEF0FD7}</a:tableStyleId>
              </a:tblPr>
              <a:tblGrid>
                <a:gridCol w="1353356">
                  <a:extLst>
                    <a:ext uri="{9D8B030D-6E8A-4147-A177-3AD203B41FA5}">
                      <a16:colId xmlns:a16="http://schemas.microsoft.com/office/drawing/2014/main" val="508215154"/>
                    </a:ext>
                  </a:extLst>
                </a:gridCol>
                <a:gridCol w="597448">
                  <a:extLst>
                    <a:ext uri="{9D8B030D-6E8A-4147-A177-3AD203B41FA5}">
                      <a16:colId xmlns:a16="http://schemas.microsoft.com/office/drawing/2014/main" val="2730922610"/>
                    </a:ext>
                  </a:extLst>
                </a:gridCol>
                <a:gridCol w="597448">
                  <a:extLst>
                    <a:ext uri="{9D8B030D-6E8A-4147-A177-3AD203B41FA5}">
                      <a16:colId xmlns:a16="http://schemas.microsoft.com/office/drawing/2014/main" val="2272409421"/>
                    </a:ext>
                  </a:extLst>
                </a:gridCol>
                <a:gridCol w="576272">
                  <a:extLst>
                    <a:ext uri="{9D8B030D-6E8A-4147-A177-3AD203B41FA5}">
                      <a16:colId xmlns:a16="http://schemas.microsoft.com/office/drawing/2014/main" val="2454044712"/>
                    </a:ext>
                  </a:extLst>
                </a:gridCol>
                <a:gridCol w="617433">
                  <a:extLst>
                    <a:ext uri="{9D8B030D-6E8A-4147-A177-3AD203B41FA5}">
                      <a16:colId xmlns:a16="http://schemas.microsoft.com/office/drawing/2014/main" val="349902133"/>
                    </a:ext>
                  </a:extLst>
                </a:gridCol>
                <a:gridCol w="676037">
                  <a:extLst>
                    <a:ext uri="{9D8B030D-6E8A-4147-A177-3AD203B41FA5}">
                      <a16:colId xmlns:a16="http://schemas.microsoft.com/office/drawing/2014/main" val="2266465998"/>
                    </a:ext>
                  </a:extLst>
                </a:gridCol>
                <a:gridCol w="567834">
                  <a:extLst>
                    <a:ext uri="{9D8B030D-6E8A-4147-A177-3AD203B41FA5}">
                      <a16:colId xmlns:a16="http://schemas.microsoft.com/office/drawing/2014/main" val="2943816428"/>
                    </a:ext>
                  </a:extLst>
                </a:gridCol>
                <a:gridCol w="567834">
                  <a:extLst>
                    <a:ext uri="{9D8B030D-6E8A-4147-A177-3AD203B41FA5}">
                      <a16:colId xmlns:a16="http://schemas.microsoft.com/office/drawing/2014/main" val="1920247740"/>
                    </a:ext>
                  </a:extLst>
                </a:gridCol>
                <a:gridCol w="567834">
                  <a:extLst>
                    <a:ext uri="{9D8B030D-6E8A-4147-A177-3AD203B41FA5}">
                      <a16:colId xmlns:a16="http://schemas.microsoft.com/office/drawing/2014/main" val="358921887"/>
                    </a:ext>
                  </a:extLst>
                </a:gridCol>
              </a:tblGrid>
              <a:tr h="115673">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Parameters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2022E</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2025F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2030F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2035F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2040F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99861"/>
                  </a:ext>
                </a:extLst>
              </a:tr>
              <a:tr h="115673">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Capacity</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45.00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45.00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169.00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169.00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169.00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169.00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169.00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169.00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44002873"/>
                  </a:ext>
                </a:extLst>
              </a:tr>
              <a:tr h="115673">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Production</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44.00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26.00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149.00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152.00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155.00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164.00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165.00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165.00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70980470"/>
                  </a:ext>
                </a:extLst>
              </a:tr>
              <a:tr h="115673">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Import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80.00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127.00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82.00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101.00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3" gridSpan="4">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3" hMerge="1">
                  <a:txBody>
                    <a:bodyPr/>
                    <a:lstStyle/>
                    <a:p>
                      <a:endParaRPr lang="en-IN"/>
                    </a:p>
                  </a:txBody>
                  <a:tcPr/>
                </a:tc>
                <a:tc rowSpan="3" hMerge="1">
                  <a:txBody>
                    <a:bodyPr/>
                    <a:lstStyle/>
                    <a:p>
                      <a:endParaRPr lang="en-IN"/>
                    </a:p>
                  </a:txBody>
                  <a:tcPr/>
                </a:tc>
                <a:tc rowSpan="3" hMerge="1">
                  <a:txBody>
                    <a:bodyPr/>
                    <a:lstStyle/>
                    <a:p>
                      <a:endParaRPr lang="en-IN"/>
                    </a:p>
                  </a:txBody>
                  <a:tcPr/>
                </a:tc>
                <a:extLst>
                  <a:ext uri="{0D108BD9-81ED-4DB2-BD59-A6C34878D82A}">
                    <a16:rowId xmlns:a16="http://schemas.microsoft.com/office/drawing/2014/main" val="1284185590"/>
                  </a:ext>
                </a:extLst>
              </a:tr>
              <a:tr h="115673">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Export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0.50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3.18</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28.16</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34.00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4"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1768207435"/>
                  </a:ext>
                </a:extLst>
              </a:tr>
              <a:tr h="115673">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Inventory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0.89</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0.52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2.99</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3.03</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4"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3425189360"/>
                  </a:ext>
                </a:extLst>
              </a:tr>
              <a:tr h="115673">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Demand</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123.00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149.00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200.00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216.00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262.00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358.00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474.00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605.00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49383677"/>
                  </a:ext>
                </a:extLst>
              </a:tr>
              <a:tr h="247642">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Y-O-Y Growth Rate,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3.49%</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3.18%</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8.05%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6.22%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6.88%</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5.52%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4.71%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64703730"/>
                  </a:ext>
                </a:extLst>
              </a:tr>
              <a:tr h="247642">
                <a:tc>
                  <a:txBody>
                    <a:bodyPr/>
                    <a:lstStyle/>
                    <a:p>
                      <a:pP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Demand - Supply Gap</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gridSpan="3">
                  <a:txBody>
                    <a:bodyPr/>
                    <a:lstStyle/>
                    <a:p>
                      <a:pPr>
                        <a:lnSpc>
                          <a:spcPct val="150000"/>
                        </a:lnSpc>
                      </a:pPr>
                      <a:endParaRPr lang="en-IN" sz="1100" dirty="0">
                        <a:solidFill>
                          <a:schemeClr val="bg1"/>
                        </a:solidFill>
                        <a:effectLst/>
                        <a:latin typeface="Arial" panose="020B0604020202020204" pitchFamily="34" charset="0"/>
                        <a:cs typeface="Arial" panose="020B0604020202020204" pitchFamily="34" charset="0"/>
                      </a:endParaRPr>
                    </a:p>
                  </a:txBody>
                  <a:tcPr marL="68580" marR="68580" marT="0" marB="0" anchor="ctr">
                    <a:solidFill>
                      <a:schemeClr val="accent6">
                        <a:lumMod val="50000"/>
                      </a:schemeClr>
                    </a:solidFill>
                  </a:tcPr>
                </a:tc>
                <a:tc hMerge="1">
                  <a:txBody>
                    <a:bodyPr/>
                    <a:lstStyle/>
                    <a:p>
                      <a:endParaRPr lang="en-IN"/>
                    </a:p>
                  </a:txBody>
                  <a:tcPr/>
                </a:tc>
                <a:tc hMerge="1">
                  <a:txBody>
                    <a:bodyPr/>
                    <a:lstStyle/>
                    <a:p>
                      <a:endParaRPr lang="en-IN"/>
                    </a:p>
                  </a:txBody>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-65</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-106</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-194</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-309</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-440</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extLst>
                  <a:ext uri="{0D108BD9-81ED-4DB2-BD59-A6C34878D82A}">
                    <a16:rowId xmlns:a16="http://schemas.microsoft.com/office/drawing/2014/main" val="424814375"/>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Capacity, Production, Demand</a:t>
            </a:r>
          </a:p>
        </p:txBody>
      </p:sp>
      <p:sp>
        <p:nvSpPr>
          <p:cNvPr id="7" name="TextBox 4">
            <a:extLst>
              <a:ext uri="{FF2B5EF4-FFF2-40B4-BE49-F238E27FC236}">
                <a16:creationId xmlns:a16="http://schemas.microsoft.com/office/drawing/2014/main" id="{6D87355E-C3AC-491E-80D7-A47E261B218C}"/>
              </a:ext>
            </a:extLst>
          </p:cNvPr>
          <p:cNvSpPr txBox="1">
            <a:spLocks/>
          </p:cNvSpPr>
          <p:nvPr/>
        </p:nvSpPr>
        <p:spPr>
          <a:xfrm>
            <a:off x="9890900" y="6452034"/>
            <a:ext cx="2166938" cy="245003"/>
          </a:xfrm>
          <a:prstGeom prst="rect">
            <a:avLst/>
          </a:prstGeom>
          <a:noFill/>
        </p:spPr>
        <p:txBody>
          <a:bodyPr wrap="square" rtlCol="0">
            <a:spAutoFit/>
          </a:bodyPr>
          <a:lstStyle/>
          <a:p>
            <a:pPr algn="r" fontAlgn="base">
              <a:lnSpc>
                <a:spcPct val="107000"/>
              </a:lnSpc>
              <a:spcAft>
                <a:spcPts val="800"/>
              </a:spcAft>
            </a:pPr>
            <a:r>
              <a:rPr lang="en-IN" sz="1000" i="1" dirty="0">
                <a:latin typeface="Arial" panose="020B0604020202020204" pitchFamily="34" charset="0"/>
                <a:ea typeface="Verdana" panose="020B0604030504040204" pitchFamily="34" charset="0"/>
                <a:cs typeface="Arial" panose="020B0604020202020204" pitchFamily="34" charset="0"/>
              </a:rPr>
              <a:t>Source: TechSci Research</a:t>
            </a:r>
            <a:endParaRPr lang="en-IN" sz="1400" dirty="0">
              <a:latin typeface="Arial" panose="020B060402020202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1E2DD61-2B49-2635-B045-35153F795ED4}"/>
              </a:ext>
            </a:extLst>
          </p:cNvPr>
          <p:cNvSpPr txBox="1"/>
          <p:nvPr/>
        </p:nvSpPr>
        <p:spPr>
          <a:xfrm>
            <a:off x="5936345" y="710167"/>
            <a:ext cx="6121495" cy="276999"/>
          </a:xfrm>
          <a:prstGeom prst="rect">
            <a:avLst/>
          </a:prstGeom>
          <a:noFill/>
        </p:spPr>
        <p:txBody>
          <a:bodyPr wrap="square">
            <a:spAutoFit/>
          </a:bodyPr>
          <a:lstStyle/>
          <a:p>
            <a:r>
              <a:rPr lang="en-IN" sz="1200" b="1" dirty="0">
                <a:solidFill>
                  <a:srgbClr val="000000"/>
                </a:solidFill>
                <a:latin typeface="Arial" panose="020B0604020202020204" pitchFamily="34" charset="0"/>
                <a:ea typeface="Calibri" panose="020F0502020204030204" pitchFamily="34" charset="0"/>
              </a:rPr>
              <a:t>India Phenol Demand Supply Scenario, 2010-2040F (000 Tonnes)</a:t>
            </a:r>
            <a:endParaRPr lang="en-IN" sz="1200" dirty="0"/>
          </a:p>
        </p:txBody>
      </p:sp>
      <p:graphicFrame>
        <p:nvGraphicFramePr>
          <p:cNvPr id="15" name="Table 14">
            <a:extLst>
              <a:ext uri="{FF2B5EF4-FFF2-40B4-BE49-F238E27FC236}">
                <a16:creationId xmlns:a16="http://schemas.microsoft.com/office/drawing/2014/main" id="{479F36F3-015D-96A6-D4FF-7DC3322EDE0F}"/>
              </a:ext>
            </a:extLst>
          </p:cNvPr>
          <p:cNvGraphicFramePr>
            <a:graphicFrameLocks noGrp="1"/>
          </p:cNvGraphicFramePr>
          <p:nvPr>
            <p:extLst>
              <p:ext uri="{D42A27DB-BD31-4B8C-83A1-F6EECF244321}">
                <p14:modId xmlns:p14="http://schemas.microsoft.com/office/powerpoint/2010/main" val="3718240676"/>
              </p:ext>
            </p:extLst>
          </p:nvPr>
        </p:nvGraphicFramePr>
        <p:xfrm>
          <a:off x="5936345" y="1072618"/>
          <a:ext cx="6159657" cy="2486601"/>
        </p:xfrm>
        <a:graphic>
          <a:graphicData uri="http://schemas.openxmlformats.org/drawingml/2006/table">
            <a:tbl>
              <a:tblPr firstRow="1" firstCol="1" bandRow="1">
                <a:tableStyleId>{912C8C85-51F0-491E-9774-3900AFEF0FD7}</a:tableStyleId>
              </a:tblPr>
              <a:tblGrid>
                <a:gridCol w="1234912">
                  <a:extLst>
                    <a:ext uri="{9D8B030D-6E8A-4147-A177-3AD203B41FA5}">
                      <a16:colId xmlns:a16="http://schemas.microsoft.com/office/drawing/2014/main" val="2280497435"/>
                    </a:ext>
                  </a:extLst>
                </a:gridCol>
                <a:gridCol w="565123">
                  <a:extLst>
                    <a:ext uri="{9D8B030D-6E8A-4147-A177-3AD203B41FA5}">
                      <a16:colId xmlns:a16="http://schemas.microsoft.com/office/drawing/2014/main" val="1685264109"/>
                    </a:ext>
                  </a:extLst>
                </a:gridCol>
                <a:gridCol w="565123">
                  <a:extLst>
                    <a:ext uri="{9D8B030D-6E8A-4147-A177-3AD203B41FA5}">
                      <a16:colId xmlns:a16="http://schemas.microsoft.com/office/drawing/2014/main" val="1624566591"/>
                    </a:ext>
                  </a:extLst>
                </a:gridCol>
                <a:gridCol w="564681">
                  <a:extLst>
                    <a:ext uri="{9D8B030D-6E8A-4147-A177-3AD203B41FA5}">
                      <a16:colId xmlns:a16="http://schemas.microsoft.com/office/drawing/2014/main" val="2460746058"/>
                    </a:ext>
                  </a:extLst>
                </a:gridCol>
                <a:gridCol w="648335">
                  <a:extLst>
                    <a:ext uri="{9D8B030D-6E8A-4147-A177-3AD203B41FA5}">
                      <a16:colId xmlns:a16="http://schemas.microsoft.com/office/drawing/2014/main" val="1123992851"/>
                    </a:ext>
                  </a:extLst>
                </a:gridCol>
                <a:gridCol w="626949">
                  <a:extLst>
                    <a:ext uri="{9D8B030D-6E8A-4147-A177-3AD203B41FA5}">
                      <a16:colId xmlns:a16="http://schemas.microsoft.com/office/drawing/2014/main" val="1495304705"/>
                    </a:ext>
                  </a:extLst>
                </a:gridCol>
                <a:gridCol w="626949">
                  <a:extLst>
                    <a:ext uri="{9D8B030D-6E8A-4147-A177-3AD203B41FA5}">
                      <a16:colId xmlns:a16="http://schemas.microsoft.com/office/drawing/2014/main" val="496183170"/>
                    </a:ext>
                  </a:extLst>
                </a:gridCol>
                <a:gridCol w="626949">
                  <a:extLst>
                    <a:ext uri="{9D8B030D-6E8A-4147-A177-3AD203B41FA5}">
                      <a16:colId xmlns:a16="http://schemas.microsoft.com/office/drawing/2014/main" val="2672009686"/>
                    </a:ext>
                  </a:extLst>
                </a:gridCol>
                <a:gridCol w="700636">
                  <a:extLst>
                    <a:ext uri="{9D8B030D-6E8A-4147-A177-3AD203B41FA5}">
                      <a16:colId xmlns:a16="http://schemas.microsoft.com/office/drawing/2014/main" val="2735978353"/>
                    </a:ext>
                  </a:extLst>
                </a:gridCol>
              </a:tblGrid>
              <a:tr h="125226">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Parameters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2022E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2025F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2030F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2035F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2040F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9554656"/>
                  </a:ext>
                </a:extLst>
              </a:tr>
              <a:tr h="125226">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Capacity</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79.00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79.00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27198010"/>
                  </a:ext>
                </a:extLst>
              </a:tr>
              <a:tr h="125226">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Production</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71.82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42.12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246.90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250.70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257.35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271.05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273.42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273.42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54608749"/>
                  </a:ext>
                </a:extLst>
              </a:tr>
              <a:tr h="125226">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Import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112.40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199.68</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170.62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148.73</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3" gridSpan="4">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3" hMerge="1">
                  <a:txBody>
                    <a:bodyPr/>
                    <a:lstStyle/>
                    <a:p>
                      <a:endParaRPr lang="en-IN"/>
                    </a:p>
                  </a:txBody>
                  <a:tcPr/>
                </a:tc>
                <a:tc rowSpan="3" hMerge="1">
                  <a:txBody>
                    <a:bodyPr/>
                    <a:lstStyle/>
                    <a:p>
                      <a:endParaRPr lang="en-IN"/>
                    </a:p>
                  </a:txBody>
                  <a:tcPr/>
                </a:tc>
                <a:tc rowSpan="3" hMerge="1">
                  <a:txBody>
                    <a:bodyPr/>
                    <a:lstStyle/>
                    <a:p>
                      <a:endParaRPr lang="en-IN"/>
                    </a:p>
                  </a:txBody>
                  <a:tcPr/>
                </a:tc>
                <a:extLst>
                  <a:ext uri="{0D108BD9-81ED-4DB2-BD59-A6C34878D82A}">
                    <a16:rowId xmlns:a16="http://schemas.microsoft.com/office/drawing/2014/main" val="2788290694"/>
                  </a:ext>
                </a:extLst>
              </a:tr>
              <a:tr h="125226">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Export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0.40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1.50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51.05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44.65</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4"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4250594058"/>
                  </a:ext>
                </a:extLst>
              </a:tr>
              <a:tr h="125226">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Inventory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4.50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3.12</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4.94</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2.56</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4" vMerge="1">
                  <a:txBody>
                    <a:bodyPr/>
                    <a:lstStyle/>
                    <a:p>
                      <a:endParaRPr lang="en-IN"/>
                    </a:p>
                  </a:txBody>
                  <a:tcPr/>
                </a:tc>
                <a:tc hMerge="1" vMerge="1">
                  <a:txBody>
                    <a:bodyPr/>
                    <a:lstStyle/>
                    <a:p>
                      <a:endParaRPr lang="en-IN"/>
                    </a:p>
                  </a:txBody>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val="2448608638"/>
                  </a:ext>
                </a:extLst>
              </a:tr>
              <a:tr h="125226">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Demand</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179.00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237.00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362.00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352.00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429.00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584.00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811.00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1136.00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62326998"/>
                  </a:ext>
                </a:extLst>
              </a:tr>
              <a:tr h="268094">
                <a:tc>
                  <a:txBody>
                    <a:bodyPr/>
                    <a:lstStyle/>
                    <a:p>
                      <a:pPr>
                        <a:lnSpc>
                          <a:spcPct val="150000"/>
                        </a:lnSpc>
                        <a:spcAft>
                          <a:spcPts val="800"/>
                        </a:spcAft>
                      </a:pPr>
                      <a:r>
                        <a:rPr lang="en-IN" sz="1100" dirty="0">
                          <a:effectLst/>
                          <a:latin typeface="Arial" panose="020B0604020202020204" pitchFamily="34" charset="0"/>
                          <a:cs typeface="Arial" panose="020B0604020202020204" pitchFamily="34" charset="0"/>
                        </a:rPr>
                        <a:t>Y-O-Y Growth Rate,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2.99%</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9.91%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-2.58%</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6.50%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6.80%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6.90%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7.01%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98388239"/>
                  </a:ext>
                </a:extLst>
              </a:tr>
              <a:tr h="125226">
                <a:tc>
                  <a:txBody>
                    <a:bodyPr/>
                    <a:lstStyle/>
                    <a:p>
                      <a:pP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Demand - Supply Gap</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gridSpan="3">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 </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hMerge="1">
                  <a:txBody>
                    <a:bodyPr/>
                    <a:lstStyle/>
                    <a:p>
                      <a:endParaRPr lang="en-IN"/>
                    </a:p>
                  </a:txBody>
                  <a:tcPr/>
                </a:tc>
                <a:tc hMerge="1">
                  <a:txBody>
                    <a:bodyPr/>
                    <a:lstStyle/>
                    <a:p>
                      <a:endParaRPr lang="en-IN"/>
                    </a:p>
                  </a:txBody>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-102</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-171</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-313</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-537</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-863  </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extLst>
                  <a:ext uri="{0D108BD9-81ED-4DB2-BD59-A6C34878D82A}">
                    <a16:rowId xmlns:a16="http://schemas.microsoft.com/office/drawing/2014/main" val="449919693"/>
                  </a:ext>
                </a:extLst>
              </a:tr>
            </a:tbl>
          </a:graphicData>
        </a:graphic>
      </p:graphicFrame>
      <p:sp>
        <p:nvSpPr>
          <p:cNvPr id="16" name="TextBox 15">
            <a:extLst>
              <a:ext uri="{FF2B5EF4-FFF2-40B4-BE49-F238E27FC236}">
                <a16:creationId xmlns:a16="http://schemas.microsoft.com/office/drawing/2014/main" id="{3C7B2493-F3E1-0DBD-F26E-DA3F8316FCAB}"/>
              </a:ext>
            </a:extLst>
          </p:cNvPr>
          <p:cNvSpPr txBox="1"/>
          <p:nvPr/>
        </p:nvSpPr>
        <p:spPr>
          <a:xfrm>
            <a:off x="5936345" y="3644671"/>
            <a:ext cx="6121495" cy="280013"/>
          </a:xfrm>
          <a:prstGeom prst="rect">
            <a:avLst/>
          </a:prstGeom>
          <a:noFill/>
        </p:spPr>
        <p:txBody>
          <a:bodyPr wrap="square">
            <a:spAutoFit/>
          </a:bodyPr>
          <a:lstStyle/>
          <a:p>
            <a:pPr algn="just">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India Acetone Demand Supply Scenario, 2010-2040F (000 Tonnes)</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6A6CEAF9-C4D3-7DA2-6C85-B6936F1BC3BF}"/>
              </a:ext>
            </a:extLst>
          </p:cNvPr>
          <p:cNvSpPr txBox="1"/>
          <p:nvPr/>
        </p:nvSpPr>
        <p:spPr>
          <a:xfrm>
            <a:off x="121005" y="748349"/>
            <a:ext cx="5569951" cy="477631"/>
          </a:xfrm>
          <a:prstGeom prst="rect">
            <a:avLst/>
          </a:prstGeom>
          <a:noFill/>
        </p:spPr>
        <p:txBody>
          <a:bodyPr wrap="square">
            <a:spAutoFit/>
          </a:bodyPr>
          <a:lstStyle/>
          <a:p>
            <a:pPr algn="just">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India Phenol Capacity and Production, By Volume (000’ Tonnes), 2010 - 2040F</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Chart 13">
            <a:extLst>
              <a:ext uri="{FF2B5EF4-FFF2-40B4-BE49-F238E27FC236}">
                <a16:creationId xmlns:a16="http://schemas.microsoft.com/office/drawing/2014/main" id="{3635EFE7-BC3E-6C7D-07CA-EE06740C6DCA}"/>
              </a:ext>
            </a:extLst>
          </p:cNvPr>
          <p:cNvGraphicFramePr/>
          <p:nvPr/>
        </p:nvGraphicFramePr>
        <p:xfrm>
          <a:off x="1" y="1116466"/>
          <a:ext cx="5834742" cy="308777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85ED55EB-86AD-944D-8393-8A860ECB3618}"/>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12" name="TextBox 11">
            <a:extLst>
              <a:ext uri="{FF2B5EF4-FFF2-40B4-BE49-F238E27FC236}">
                <a16:creationId xmlns:a16="http://schemas.microsoft.com/office/drawing/2014/main" id="{6C14E08B-1401-F2FE-7D74-CBC02BD8180B}"/>
              </a:ext>
            </a:extLst>
          </p:cNvPr>
          <p:cNvSpPr txBox="1"/>
          <p:nvPr/>
        </p:nvSpPr>
        <p:spPr>
          <a:xfrm>
            <a:off x="210806" y="4517559"/>
            <a:ext cx="5472990" cy="461665"/>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Demand-Supply Gap arguments the need of a new player . No explanation /New plant announced, as of now.</a:t>
            </a:r>
          </a:p>
        </p:txBody>
      </p:sp>
      <p:sp>
        <p:nvSpPr>
          <p:cNvPr id="19" name="TextBox 18">
            <a:extLst>
              <a:ext uri="{FF2B5EF4-FFF2-40B4-BE49-F238E27FC236}">
                <a16:creationId xmlns:a16="http://schemas.microsoft.com/office/drawing/2014/main" id="{B2414062-35C3-3C65-FAAE-47F2AECBFF39}"/>
              </a:ext>
            </a:extLst>
          </p:cNvPr>
          <p:cNvSpPr txBox="1"/>
          <p:nvPr/>
        </p:nvSpPr>
        <p:spPr>
          <a:xfrm>
            <a:off x="217966" y="5034409"/>
            <a:ext cx="5472990" cy="461665"/>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Downstream integration opportunities exist to produce chemical like Bisphenol A, Isopropyl Alcohol, Ketoxime etc.</a:t>
            </a:r>
          </a:p>
        </p:txBody>
      </p:sp>
      <p:sp>
        <p:nvSpPr>
          <p:cNvPr id="20" name="TextBox 19">
            <a:extLst>
              <a:ext uri="{FF2B5EF4-FFF2-40B4-BE49-F238E27FC236}">
                <a16:creationId xmlns:a16="http://schemas.microsoft.com/office/drawing/2014/main" id="{9278A7D5-2ACE-C5A6-1E27-E85FF6117795}"/>
              </a:ext>
            </a:extLst>
          </p:cNvPr>
          <p:cNvSpPr txBox="1"/>
          <p:nvPr/>
        </p:nvSpPr>
        <p:spPr>
          <a:xfrm>
            <a:off x="234247" y="5545223"/>
            <a:ext cx="5456709" cy="646331"/>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Well Established technology and production of cumene as intermediate and Acetone as by product add to volume and additional revenues in this segment.</a:t>
            </a:r>
          </a:p>
        </p:txBody>
      </p:sp>
      <p:sp>
        <p:nvSpPr>
          <p:cNvPr id="21" name="TextBox 20">
            <a:extLst>
              <a:ext uri="{FF2B5EF4-FFF2-40B4-BE49-F238E27FC236}">
                <a16:creationId xmlns:a16="http://schemas.microsoft.com/office/drawing/2014/main" id="{81DC4408-D315-6130-9BD2-F7DF7CC85DC0}"/>
              </a:ext>
            </a:extLst>
          </p:cNvPr>
          <p:cNvSpPr txBox="1"/>
          <p:nvPr/>
        </p:nvSpPr>
        <p:spPr>
          <a:xfrm>
            <a:off x="217966" y="4198226"/>
            <a:ext cx="5472990" cy="276999"/>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Significant Imports: 42% Demand </a:t>
            </a:r>
          </a:p>
        </p:txBody>
      </p:sp>
    </p:spTree>
    <p:extLst>
      <p:ext uri="{BB962C8B-B14F-4D97-AF65-F5344CB8AC3E}">
        <p14:creationId xmlns:p14="http://schemas.microsoft.com/office/powerpoint/2010/main" val="878992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Demand—Phenol</a:t>
            </a:r>
          </a:p>
        </p:txBody>
      </p:sp>
      <p:sp>
        <p:nvSpPr>
          <p:cNvPr id="5" name="TextBox 4">
            <a:extLst>
              <a:ext uri="{FF2B5EF4-FFF2-40B4-BE49-F238E27FC236}">
                <a16:creationId xmlns:a16="http://schemas.microsoft.com/office/drawing/2014/main" id="{CCA5C99A-C777-4941-88E5-F2C6B3DBAE7A}"/>
              </a:ext>
            </a:extLst>
          </p:cNvPr>
          <p:cNvSpPr txBox="1"/>
          <p:nvPr/>
        </p:nvSpPr>
        <p:spPr>
          <a:xfrm>
            <a:off x="134161" y="3354414"/>
            <a:ext cx="6129130" cy="280013"/>
          </a:xfrm>
          <a:prstGeom prst="rect">
            <a:avLst/>
          </a:prstGeom>
          <a:noFill/>
        </p:spPr>
        <p:txBody>
          <a:bodyPr wrap="square">
            <a:spAutoFit/>
          </a:bodyPr>
          <a:lstStyle/>
          <a:p>
            <a:pP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India Phenol Demand, By End Use, By Volume (000’ Tonnes), FY 2010– FY 2040F</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4">
            <a:extLst>
              <a:ext uri="{FF2B5EF4-FFF2-40B4-BE49-F238E27FC236}">
                <a16:creationId xmlns:a16="http://schemas.microsoft.com/office/drawing/2014/main" id="{F6538031-F951-4ECA-B55F-71800FDA0E5C}"/>
              </a:ext>
            </a:extLst>
          </p:cNvPr>
          <p:cNvSpPr txBox="1">
            <a:spLocks/>
          </p:cNvSpPr>
          <p:nvPr/>
        </p:nvSpPr>
        <p:spPr>
          <a:xfrm>
            <a:off x="10270437" y="6406670"/>
            <a:ext cx="1781135" cy="246221"/>
          </a:xfrm>
          <a:prstGeom prst="rect">
            <a:avLst/>
          </a:prstGeom>
          <a:noFill/>
        </p:spPr>
        <p:txBody>
          <a:bodyPr wrap="square" rtlCol="0">
            <a:spAutoFit/>
          </a:bodyPr>
          <a:lstStyle/>
          <a:p>
            <a:pPr algn="r" fontAlgn="base">
              <a:spcAft>
                <a:spcPts val="800"/>
              </a:spcAft>
            </a:pPr>
            <a:r>
              <a:rPr lang="en-US" sz="1000" i="1" dirty="0">
                <a:latin typeface="Arial" panose="020B0604020202020204" pitchFamily="34" charset="0"/>
                <a:ea typeface="Verdana" panose="020B0604030504040204" pitchFamily="34" charset="0"/>
                <a:cs typeface="Arial" panose="020B0604020202020204" pitchFamily="34" charset="0"/>
              </a:rPr>
              <a:t>Source: TechSci Research</a:t>
            </a:r>
          </a:p>
        </p:txBody>
      </p:sp>
      <p:graphicFrame>
        <p:nvGraphicFramePr>
          <p:cNvPr id="7" name="Chart 6">
            <a:extLst>
              <a:ext uri="{FF2B5EF4-FFF2-40B4-BE49-F238E27FC236}">
                <a16:creationId xmlns:a16="http://schemas.microsoft.com/office/drawing/2014/main" id="{4132EB14-6723-4248-8CA5-699FF5E13051}"/>
              </a:ext>
            </a:extLst>
          </p:cNvPr>
          <p:cNvGraphicFramePr/>
          <p:nvPr/>
        </p:nvGraphicFramePr>
        <p:xfrm>
          <a:off x="134161" y="3909208"/>
          <a:ext cx="7925981" cy="22320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2">
            <a:extLst>
              <a:ext uri="{FF2B5EF4-FFF2-40B4-BE49-F238E27FC236}">
                <a16:creationId xmlns:a16="http://schemas.microsoft.com/office/drawing/2014/main" id="{AABF7921-5A34-430C-AD5D-CD1B13347F60}"/>
              </a:ext>
            </a:extLst>
          </p:cNvPr>
          <p:cNvGraphicFramePr>
            <a:graphicFrameLocks noGrp="1"/>
          </p:cNvGraphicFramePr>
          <p:nvPr/>
        </p:nvGraphicFramePr>
        <p:xfrm>
          <a:off x="320911" y="6142841"/>
          <a:ext cx="7756289" cy="240475"/>
        </p:xfrm>
        <a:graphic>
          <a:graphicData uri="http://schemas.openxmlformats.org/drawingml/2006/table">
            <a:tbl>
              <a:tblPr firstRow="1" firstCol="1" bandRow="1">
                <a:tableStyleId>{912C8C85-51F0-491E-9774-3900AFEF0FD7}</a:tableStyleId>
              </a:tblPr>
              <a:tblGrid>
                <a:gridCol w="1951935">
                  <a:extLst>
                    <a:ext uri="{9D8B030D-6E8A-4147-A177-3AD203B41FA5}">
                      <a16:colId xmlns:a16="http://schemas.microsoft.com/office/drawing/2014/main" val="2997378345"/>
                    </a:ext>
                  </a:extLst>
                </a:gridCol>
                <a:gridCol w="645614">
                  <a:extLst>
                    <a:ext uri="{9D8B030D-6E8A-4147-A177-3AD203B41FA5}">
                      <a16:colId xmlns:a16="http://schemas.microsoft.com/office/drawing/2014/main" val="2700164772"/>
                    </a:ext>
                  </a:extLst>
                </a:gridCol>
                <a:gridCol w="632460">
                  <a:extLst>
                    <a:ext uri="{9D8B030D-6E8A-4147-A177-3AD203B41FA5}">
                      <a16:colId xmlns:a16="http://schemas.microsoft.com/office/drawing/2014/main" val="3592606194"/>
                    </a:ext>
                  </a:extLst>
                </a:gridCol>
                <a:gridCol w="647700">
                  <a:extLst>
                    <a:ext uri="{9D8B030D-6E8A-4147-A177-3AD203B41FA5}">
                      <a16:colId xmlns:a16="http://schemas.microsoft.com/office/drawing/2014/main" val="3005815624"/>
                    </a:ext>
                  </a:extLst>
                </a:gridCol>
                <a:gridCol w="647700">
                  <a:extLst>
                    <a:ext uri="{9D8B030D-6E8A-4147-A177-3AD203B41FA5}">
                      <a16:colId xmlns:a16="http://schemas.microsoft.com/office/drawing/2014/main" val="726401804"/>
                    </a:ext>
                  </a:extLst>
                </a:gridCol>
                <a:gridCol w="632460">
                  <a:extLst>
                    <a:ext uri="{9D8B030D-6E8A-4147-A177-3AD203B41FA5}">
                      <a16:colId xmlns:a16="http://schemas.microsoft.com/office/drawing/2014/main" val="1555425701"/>
                    </a:ext>
                  </a:extLst>
                </a:gridCol>
                <a:gridCol w="647700">
                  <a:extLst>
                    <a:ext uri="{9D8B030D-6E8A-4147-A177-3AD203B41FA5}">
                      <a16:colId xmlns:a16="http://schemas.microsoft.com/office/drawing/2014/main" val="1209278264"/>
                    </a:ext>
                  </a:extLst>
                </a:gridCol>
                <a:gridCol w="640080">
                  <a:extLst>
                    <a:ext uri="{9D8B030D-6E8A-4147-A177-3AD203B41FA5}">
                      <a16:colId xmlns:a16="http://schemas.microsoft.com/office/drawing/2014/main" val="3653980790"/>
                    </a:ext>
                  </a:extLst>
                </a:gridCol>
                <a:gridCol w="647700">
                  <a:extLst>
                    <a:ext uri="{9D8B030D-6E8A-4147-A177-3AD203B41FA5}">
                      <a16:colId xmlns:a16="http://schemas.microsoft.com/office/drawing/2014/main" val="1651068022"/>
                    </a:ext>
                  </a:extLst>
                </a:gridCol>
                <a:gridCol w="662940">
                  <a:extLst>
                    <a:ext uri="{9D8B030D-6E8A-4147-A177-3AD203B41FA5}">
                      <a16:colId xmlns:a16="http://schemas.microsoft.com/office/drawing/2014/main" val="3513182882"/>
                    </a:ext>
                  </a:extLst>
                </a:gridCol>
              </a:tblGrid>
              <a:tr h="105618">
                <a:tc>
                  <a:txBody>
                    <a:bodyPr/>
                    <a:lstStyle/>
                    <a:p>
                      <a:pPr algn="l">
                        <a:lnSpc>
                          <a:spcPct val="150000"/>
                        </a:lnSpc>
                        <a:spcAft>
                          <a:spcPts val="800"/>
                        </a:spcAft>
                      </a:pPr>
                      <a:r>
                        <a:rPr lang="en-IN" sz="1200" dirty="0">
                          <a:effectLst/>
                          <a:latin typeface="Arial" panose="020B0604020202020204" pitchFamily="34" charset="0"/>
                          <a:cs typeface="Arial" panose="020B0604020202020204" pitchFamily="34" charset="0"/>
                        </a:rPr>
                        <a:t>Total</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179</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237</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329</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362</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352</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429</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584</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811</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1136</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66175455"/>
                  </a:ext>
                </a:extLst>
              </a:tr>
            </a:tbl>
          </a:graphicData>
        </a:graphic>
      </p:graphicFrame>
      <p:sp>
        <p:nvSpPr>
          <p:cNvPr id="12" name="TextBox 4">
            <a:extLst>
              <a:ext uri="{FF2B5EF4-FFF2-40B4-BE49-F238E27FC236}">
                <a16:creationId xmlns:a16="http://schemas.microsoft.com/office/drawing/2014/main" id="{0DE97A92-67D6-A664-E816-D1B3E499C8BF}"/>
              </a:ext>
            </a:extLst>
          </p:cNvPr>
          <p:cNvSpPr txBox="1">
            <a:spLocks/>
          </p:cNvSpPr>
          <p:nvPr/>
        </p:nvSpPr>
        <p:spPr>
          <a:xfrm>
            <a:off x="3689747" y="6441943"/>
            <a:ext cx="4370397" cy="261610"/>
          </a:xfrm>
          <a:prstGeom prst="rect">
            <a:avLst/>
          </a:prstGeom>
          <a:noFill/>
        </p:spPr>
        <p:txBody>
          <a:bodyPr wrap="square" rtlCol="0">
            <a:spAutoFit/>
          </a:bodyPr>
          <a:lstStyle/>
          <a:p>
            <a:pPr algn="r" fontAlgn="base">
              <a:spcAft>
                <a:spcPts val="800"/>
              </a:spcAft>
            </a:pPr>
            <a:r>
              <a:rPr lang="en-US" sz="1100" i="1" dirty="0">
                <a:latin typeface="Arial" panose="020B0604020202020204" pitchFamily="34" charset="0"/>
                <a:ea typeface="Verdana" panose="020B0604030504040204" pitchFamily="34" charset="0"/>
                <a:cs typeface="Arial" panose="020B0604020202020204" pitchFamily="34" charset="0"/>
              </a:rPr>
              <a:t>Others include Caprolactam, Aniline, Cyclohexanone, etc</a:t>
            </a:r>
          </a:p>
        </p:txBody>
      </p:sp>
      <p:sp>
        <p:nvSpPr>
          <p:cNvPr id="11" name="TextBox 10">
            <a:extLst>
              <a:ext uri="{FF2B5EF4-FFF2-40B4-BE49-F238E27FC236}">
                <a16:creationId xmlns:a16="http://schemas.microsoft.com/office/drawing/2014/main" id="{6EFA121C-7C36-89FD-2433-E6D20187ADD5}"/>
              </a:ext>
            </a:extLst>
          </p:cNvPr>
          <p:cNvSpPr txBox="1"/>
          <p:nvPr/>
        </p:nvSpPr>
        <p:spPr>
          <a:xfrm>
            <a:off x="134161" y="836053"/>
            <a:ext cx="9184009" cy="280013"/>
          </a:xfrm>
          <a:prstGeom prst="rect">
            <a:avLst/>
          </a:prstGeom>
          <a:noFill/>
        </p:spPr>
        <p:txBody>
          <a:bodyPr wrap="square">
            <a:spAutoFit/>
          </a:bodyPr>
          <a:lstStyle/>
          <a:p>
            <a:pPr algn="just">
              <a:lnSpc>
                <a:spcPct val="107000"/>
              </a:lnSpc>
              <a:spcAft>
                <a:spcPts val="800"/>
              </a:spcAft>
            </a:pPr>
            <a:r>
              <a:rPr lang="en-US" sz="1200" b="1" dirty="0">
                <a:solidFill>
                  <a:srgbClr val="000000"/>
                </a:solidFill>
                <a:latin typeface="Arial" panose="020B0604020202020204" pitchFamily="34" charset="0"/>
                <a:ea typeface="Arial" panose="020B0604020202020204" pitchFamily="34" charset="0"/>
                <a:cs typeface="Times New Roman" panose="02020603050405020304" pitchFamily="18" charset="0"/>
              </a:rPr>
              <a:t>India Phenol Demand, By Volume (000’ Tonnes), 2010-2040F</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5" name="Chart 14">
            <a:extLst>
              <a:ext uri="{FF2B5EF4-FFF2-40B4-BE49-F238E27FC236}">
                <a16:creationId xmlns:a16="http://schemas.microsoft.com/office/drawing/2014/main" id="{57443F93-D32E-931A-A106-1161542F2A38}"/>
              </a:ext>
            </a:extLst>
          </p:cNvPr>
          <p:cNvGraphicFramePr/>
          <p:nvPr/>
        </p:nvGraphicFramePr>
        <p:xfrm>
          <a:off x="134161" y="1061886"/>
          <a:ext cx="7925981" cy="21227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Table 15">
            <a:extLst>
              <a:ext uri="{FF2B5EF4-FFF2-40B4-BE49-F238E27FC236}">
                <a16:creationId xmlns:a16="http://schemas.microsoft.com/office/drawing/2014/main" id="{12FC4C04-714F-61DE-8CB3-A4CF73106D49}"/>
              </a:ext>
            </a:extLst>
          </p:cNvPr>
          <p:cNvGraphicFramePr>
            <a:graphicFrameLocks noGrp="1"/>
          </p:cNvGraphicFramePr>
          <p:nvPr/>
        </p:nvGraphicFramePr>
        <p:xfrm>
          <a:off x="8402804" y="1343327"/>
          <a:ext cx="3614058" cy="692278"/>
        </p:xfrm>
        <a:graphic>
          <a:graphicData uri="http://schemas.openxmlformats.org/drawingml/2006/table">
            <a:tbl>
              <a:tblPr firstRow="1" firstCol="1" bandRow="1">
                <a:tableStyleId>{912C8C85-51F0-491E-9774-3900AFEF0FD7}</a:tableStyleId>
              </a:tblPr>
              <a:tblGrid>
                <a:gridCol w="1224371">
                  <a:extLst>
                    <a:ext uri="{9D8B030D-6E8A-4147-A177-3AD203B41FA5}">
                      <a16:colId xmlns:a16="http://schemas.microsoft.com/office/drawing/2014/main" val="925305261"/>
                    </a:ext>
                  </a:extLst>
                </a:gridCol>
                <a:gridCol w="1203066">
                  <a:extLst>
                    <a:ext uri="{9D8B030D-6E8A-4147-A177-3AD203B41FA5}">
                      <a16:colId xmlns:a16="http://schemas.microsoft.com/office/drawing/2014/main" val="3296329963"/>
                    </a:ext>
                  </a:extLst>
                </a:gridCol>
                <a:gridCol w="1186621">
                  <a:extLst>
                    <a:ext uri="{9D8B030D-6E8A-4147-A177-3AD203B41FA5}">
                      <a16:colId xmlns:a16="http://schemas.microsoft.com/office/drawing/2014/main" val="3907350988"/>
                    </a:ext>
                  </a:extLst>
                </a:gridCol>
              </a:tblGrid>
              <a:tr h="65214">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2010-2021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2022E-2030F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2031F-2040F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07735531"/>
                  </a:ext>
                </a:extLst>
              </a:tr>
              <a:tr h="65214">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6.58%</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6.54%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6.91%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36061528"/>
                  </a:ext>
                </a:extLst>
              </a:tr>
            </a:tbl>
          </a:graphicData>
        </a:graphic>
      </p:graphicFrame>
      <p:sp>
        <p:nvSpPr>
          <p:cNvPr id="19" name="TextBox 18">
            <a:extLst>
              <a:ext uri="{FF2B5EF4-FFF2-40B4-BE49-F238E27FC236}">
                <a16:creationId xmlns:a16="http://schemas.microsoft.com/office/drawing/2014/main" id="{D53EB208-9C69-9486-CFFD-50F8A8D8CEA6}"/>
              </a:ext>
            </a:extLst>
          </p:cNvPr>
          <p:cNvSpPr txBox="1"/>
          <p:nvPr/>
        </p:nvSpPr>
        <p:spPr>
          <a:xfrm>
            <a:off x="320282" y="3693054"/>
            <a:ext cx="7591266" cy="335156"/>
          </a:xfrm>
          <a:prstGeom prst="rect">
            <a:avLst/>
          </a:prstGeom>
          <a:solidFill>
            <a:schemeClr val="accent2"/>
          </a:solidFill>
        </p:spPr>
        <p:txBody>
          <a:bodyPr wrap="square" rtlCol="0" anchor="t">
            <a:spAutoFit/>
          </a:bodyPr>
          <a:lstStyle/>
          <a:p>
            <a:pPr algn="ctr">
              <a:lnSpc>
                <a:spcPct val="150000"/>
              </a:lnSpc>
            </a:pPr>
            <a:r>
              <a:rPr lang="en-US" sz="1200" b="1" dirty="0">
                <a:solidFill>
                  <a:schemeClr val="bg1"/>
                </a:solidFill>
                <a:latin typeface="Arial" panose="020B0604020202020204" pitchFamily="34" charset="0"/>
                <a:cs typeface="Arial" panose="020B0604020202020204" pitchFamily="34" charset="0"/>
              </a:rPr>
              <a:t>Phenol Formaldehyde Resin is the most prominent end-use</a:t>
            </a:r>
          </a:p>
        </p:txBody>
      </p:sp>
      <p:sp>
        <p:nvSpPr>
          <p:cNvPr id="13" name="TextBox 12">
            <a:extLst>
              <a:ext uri="{FF2B5EF4-FFF2-40B4-BE49-F238E27FC236}">
                <a16:creationId xmlns:a16="http://schemas.microsoft.com/office/drawing/2014/main" id="{481BA923-6BB0-5FDD-5E9F-93069680DCA7}"/>
              </a:ext>
            </a:extLst>
          </p:cNvPr>
          <p:cNvSpPr txBox="1"/>
          <p:nvPr/>
        </p:nvSpPr>
        <p:spPr>
          <a:xfrm>
            <a:off x="8402804" y="2691306"/>
            <a:ext cx="3614058" cy="646331"/>
          </a:xfrm>
          <a:prstGeom prst="rect">
            <a:avLst/>
          </a:prstGeom>
          <a:solidFill>
            <a:schemeClr val="accent2"/>
          </a:solidFill>
          <a:ln>
            <a:solidFill>
              <a:srgbClr val="ED7D31"/>
            </a:solidFill>
          </a:ln>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Major players are Deepak Phenolics Ltd, Hindustan Organic Chemicals Ltd. and SI Group India Ltd. </a:t>
            </a:r>
          </a:p>
        </p:txBody>
      </p:sp>
      <p:sp>
        <p:nvSpPr>
          <p:cNvPr id="14" name="TextBox 13">
            <a:extLst>
              <a:ext uri="{FF2B5EF4-FFF2-40B4-BE49-F238E27FC236}">
                <a16:creationId xmlns:a16="http://schemas.microsoft.com/office/drawing/2014/main" id="{06F0EEA2-3050-A1CD-E25E-44C8017C3AE2}"/>
              </a:ext>
            </a:extLst>
          </p:cNvPr>
          <p:cNvSpPr txBox="1"/>
          <p:nvPr/>
        </p:nvSpPr>
        <p:spPr>
          <a:xfrm>
            <a:off x="8402804" y="3502714"/>
            <a:ext cx="3614058" cy="461665"/>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Phenol Formaldehyde resin accounts to nearly 70% of the total demand in India</a:t>
            </a:r>
          </a:p>
        </p:txBody>
      </p:sp>
      <p:sp>
        <p:nvSpPr>
          <p:cNvPr id="17" name="TextBox 16">
            <a:extLst>
              <a:ext uri="{FF2B5EF4-FFF2-40B4-BE49-F238E27FC236}">
                <a16:creationId xmlns:a16="http://schemas.microsoft.com/office/drawing/2014/main" id="{7EAE2662-64B6-D092-8A54-E5CB1C51D3F3}"/>
              </a:ext>
            </a:extLst>
          </p:cNvPr>
          <p:cNvSpPr txBox="1"/>
          <p:nvPr/>
        </p:nvSpPr>
        <p:spPr>
          <a:xfrm>
            <a:off x="8402804" y="4170869"/>
            <a:ext cx="3614058" cy="461665"/>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Growing demand of Bisphenol- A is one of the major drivers</a:t>
            </a:r>
          </a:p>
        </p:txBody>
      </p:sp>
      <p:sp>
        <p:nvSpPr>
          <p:cNvPr id="20" name="TextBox 19">
            <a:extLst>
              <a:ext uri="{FF2B5EF4-FFF2-40B4-BE49-F238E27FC236}">
                <a16:creationId xmlns:a16="http://schemas.microsoft.com/office/drawing/2014/main" id="{3B76F752-0F20-9BF5-0632-FFC5D0F1C8C0}"/>
              </a:ext>
            </a:extLst>
          </p:cNvPr>
          <p:cNvSpPr txBox="1"/>
          <p:nvPr/>
        </p:nvSpPr>
        <p:spPr>
          <a:xfrm>
            <a:off x="8402804" y="4860510"/>
            <a:ext cx="3614058" cy="1200329"/>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Honeywell UOP, The Kellogg Brown &amp; Root (KBR) Technology, Lummus Phenol Technology, Badger Acetone -to- Cumene (ATC) Technology are the major technology providers for Phenol and Acetone manufacturing</a:t>
            </a:r>
          </a:p>
        </p:txBody>
      </p:sp>
      <p:sp>
        <p:nvSpPr>
          <p:cNvPr id="18" name="TextBox 17">
            <a:extLst>
              <a:ext uri="{FF2B5EF4-FFF2-40B4-BE49-F238E27FC236}">
                <a16:creationId xmlns:a16="http://schemas.microsoft.com/office/drawing/2014/main" id="{3902BC7D-258E-3BFC-559A-F65E29DFB69C}"/>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1662201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A7773451-27E9-B1CC-70C5-18B7B3D15526}"/>
              </a:ext>
            </a:extLst>
          </p:cNvPr>
          <p:cNvGraphicFramePr>
            <a:graphicFrameLocks noGrp="1"/>
          </p:cNvGraphicFramePr>
          <p:nvPr/>
        </p:nvGraphicFramePr>
        <p:xfrm>
          <a:off x="174390" y="4450963"/>
          <a:ext cx="5784450" cy="240475"/>
        </p:xfrm>
        <a:graphic>
          <a:graphicData uri="http://schemas.openxmlformats.org/drawingml/2006/table">
            <a:tbl>
              <a:tblPr firstRow="1" firstCol="1" bandRow="1">
                <a:tableStyleId>{912C8C85-51F0-491E-9774-3900AFEF0FD7}</a:tableStyleId>
              </a:tblPr>
              <a:tblGrid>
                <a:gridCol w="633993">
                  <a:extLst>
                    <a:ext uri="{9D8B030D-6E8A-4147-A177-3AD203B41FA5}">
                      <a16:colId xmlns:a16="http://schemas.microsoft.com/office/drawing/2014/main" val="2997378345"/>
                    </a:ext>
                  </a:extLst>
                </a:gridCol>
                <a:gridCol w="580373">
                  <a:extLst>
                    <a:ext uri="{9D8B030D-6E8A-4147-A177-3AD203B41FA5}">
                      <a16:colId xmlns:a16="http://schemas.microsoft.com/office/drawing/2014/main" val="2700164772"/>
                    </a:ext>
                  </a:extLst>
                </a:gridCol>
                <a:gridCol w="585818">
                  <a:extLst>
                    <a:ext uri="{9D8B030D-6E8A-4147-A177-3AD203B41FA5}">
                      <a16:colId xmlns:a16="http://schemas.microsoft.com/office/drawing/2014/main" val="3592606194"/>
                    </a:ext>
                  </a:extLst>
                </a:gridCol>
                <a:gridCol w="562886">
                  <a:extLst>
                    <a:ext uri="{9D8B030D-6E8A-4147-A177-3AD203B41FA5}">
                      <a16:colId xmlns:a16="http://schemas.microsoft.com/office/drawing/2014/main" val="3005815624"/>
                    </a:ext>
                  </a:extLst>
                </a:gridCol>
                <a:gridCol w="579120">
                  <a:extLst>
                    <a:ext uri="{9D8B030D-6E8A-4147-A177-3AD203B41FA5}">
                      <a16:colId xmlns:a16="http://schemas.microsoft.com/office/drawing/2014/main" val="726401804"/>
                    </a:ext>
                  </a:extLst>
                </a:gridCol>
                <a:gridCol w="556260">
                  <a:extLst>
                    <a:ext uri="{9D8B030D-6E8A-4147-A177-3AD203B41FA5}">
                      <a16:colId xmlns:a16="http://schemas.microsoft.com/office/drawing/2014/main" val="1555425701"/>
                    </a:ext>
                  </a:extLst>
                </a:gridCol>
                <a:gridCol w="586740">
                  <a:extLst>
                    <a:ext uri="{9D8B030D-6E8A-4147-A177-3AD203B41FA5}">
                      <a16:colId xmlns:a16="http://schemas.microsoft.com/office/drawing/2014/main" val="1209278264"/>
                    </a:ext>
                  </a:extLst>
                </a:gridCol>
                <a:gridCol w="563880">
                  <a:extLst>
                    <a:ext uri="{9D8B030D-6E8A-4147-A177-3AD203B41FA5}">
                      <a16:colId xmlns:a16="http://schemas.microsoft.com/office/drawing/2014/main" val="3653980790"/>
                    </a:ext>
                  </a:extLst>
                </a:gridCol>
                <a:gridCol w="579120">
                  <a:extLst>
                    <a:ext uri="{9D8B030D-6E8A-4147-A177-3AD203B41FA5}">
                      <a16:colId xmlns:a16="http://schemas.microsoft.com/office/drawing/2014/main" val="1651068022"/>
                    </a:ext>
                  </a:extLst>
                </a:gridCol>
                <a:gridCol w="556260">
                  <a:extLst>
                    <a:ext uri="{9D8B030D-6E8A-4147-A177-3AD203B41FA5}">
                      <a16:colId xmlns:a16="http://schemas.microsoft.com/office/drawing/2014/main" val="3513182882"/>
                    </a:ext>
                  </a:extLst>
                </a:gridCol>
              </a:tblGrid>
              <a:tr h="105618">
                <a:tc>
                  <a:txBody>
                    <a:bodyPr/>
                    <a:lstStyle/>
                    <a:p>
                      <a:pPr algn="l">
                        <a:lnSpc>
                          <a:spcPct val="150000"/>
                        </a:lnSpc>
                        <a:spcAft>
                          <a:spcPts val="800"/>
                        </a:spcAft>
                      </a:pPr>
                      <a:r>
                        <a:rPr lang="en-IN" sz="1200" dirty="0">
                          <a:effectLst/>
                          <a:latin typeface="Arial" panose="020B0604020202020204" pitchFamily="34" charset="0"/>
                          <a:cs typeface="Arial" panose="020B0604020202020204" pitchFamily="34" charset="0"/>
                        </a:rPr>
                        <a:t>Total</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179</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237</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329</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362</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352</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429</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584</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811</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200" dirty="0">
                          <a:effectLst/>
                          <a:latin typeface="Arial" panose="020B0604020202020204" pitchFamily="34" charset="0"/>
                          <a:cs typeface="Arial" panose="020B0604020202020204" pitchFamily="34" charset="0"/>
                        </a:rPr>
                        <a:t>1136</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66175455"/>
                  </a:ext>
                </a:extLst>
              </a:tr>
            </a:tbl>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Demand—Phenol</a:t>
            </a:r>
          </a:p>
        </p:txBody>
      </p:sp>
      <p:sp>
        <p:nvSpPr>
          <p:cNvPr id="8" name="TextBox 4">
            <a:extLst>
              <a:ext uri="{FF2B5EF4-FFF2-40B4-BE49-F238E27FC236}">
                <a16:creationId xmlns:a16="http://schemas.microsoft.com/office/drawing/2014/main" id="{F6538031-F951-4ECA-B55F-71800FDA0E5C}"/>
              </a:ext>
            </a:extLst>
          </p:cNvPr>
          <p:cNvSpPr txBox="1">
            <a:spLocks/>
          </p:cNvSpPr>
          <p:nvPr/>
        </p:nvSpPr>
        <p:spPr>
          <a:xfrm>
            <a:off x="10270437" y="6406670"/>
            <a:ext cx="1781135" cy="246221"/>
          </a:xfrm>
          <a:prstGeom prst="rect">
            <a:avLst/>
          </a:prstGeom>
          <a:noFill/>
        </p:spPr>
        <p:txBody>
          <a:bodyPr wrap="square" rtlCol="0">
            <a:spAutoFit/>
          </a:bodyPr>
          <a:lstStyle/>
          <a:p>
            <a:pPr algn="r" fontAlgn="base">
              <a:spcAft>
                <a:spcPts val="800"/>
              </a:spcAft>
            </a:pPr>
            <a:r>
              <a:rPr lang="en-US" sz="1000" i="1" dirty="0">
                <a:latin typeface="Arial" panose="020B0604020202020204" pitchFamily="34" charset="0"/>
                <a:ea typeface="Verdana" panose="020B0604030504040204" pitchFamily="34" charset="0"/>
                <a:cs typeface="Arial" panose="020B0604020202020204" pitchFamily="34" charset="0"/>
              </a:rPr>
              <a:t>Source: TechSci Research</a:t>
            </a:r>
          </a:p>
        </p:txBody>
      </p:sp>
      <p:sp>
        <p:nvSpPr>
          <p:cNvPr id="13" name="TextBox 12">
            <a:extLst>
              <a:ext uri="{FF2B5EF4-FFF2-40B4-BE49-F238E27FC236}">
                <a16:creationId xmlns:a16="http://schemas.microsoft.com/office/drawing/2014/main" id="{DA04E2AB-2C32-52A1-61B6-875A384BD7E3}"/>
              </a:ext>
            </a:extLst>
          </p:cNvPr>
          <p:cNvSpPr txBox="1"/>
          <p:nvPr/>
        </p:nvSpPr>
        <p:spPr>
          <a:xfrm>
            <a:off x="123174" y="831811"/>
            <a:ext cx="6359404" cy="280013"/>
          </a:xfrm>
          <a:prstGeom prst="rect">
            <a:avLst/>
          </a:prstGeom>
          <a:noFill/>
        </p:spPr>
        <p:txBody>
          <a:bodyPr wrap="square">
            <a:spAutoFit/>
          </a:bodyPr>
          <a:lstStyle/>
          <a:p>
            <a:pP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India Phenol Demand, By Region, By Volume (000’ Tonnes), FY 2010– FY 2040F</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Chart 13">
            <a:extLst>
              <a:ext uri="{FF2B5EF4-FFF2-40B4-BE49-F238E27FC236}">
                <a16:creationId xmlns:a16="http://schemas.microsoft.com/office/drawing/2014/main" id="{9F558018-8EB8-B9A7-2D56-97A73B563BB0}"/>
              </a:ext>
            </a:extLst>
          </p:cNvPr>
          <p:cNvGraphicFramePr/>
          <p:nvPr/>
        </p:nvGraphicFramePr>
        <p:xfrm>
          <a:off x="123175" y="1565065"/>
          <a:ext cx="5838922" cy="2885897"/>
        </p:xfrm>
        <a:graphic>
          <a:graphicData uri="http://schemas.openxmlformats.org/drawingml/2006/chart">
            <c:chart xmlns:c="http://schemas.openxmlformats.org/drawingml/2006/chart" xmlns:r="http://schemas.openxmlformats.org/officeDocument/2006/relationships" r:id="rId3"/>
          </a:graphicData>
        </a:graphic>
      </p:graphicFrame>
      <p:sp>
        <p:nvSpPr>
          <p:cNvPr id="11" name="Freeform 4">
            <a:extLst>
              <a:ext uri="{FF2B5EF4-FFF2-40B4-BE49-F238E27FC236}">
                <a16:creationId xmlns:a16="http://schemas.microsoft.com/office/drawing/2014/main" id="{007FFD09-FA90-98B2-4CBA-053F9CC14CC5}"/>
              </a:ext>
            </a:extLst>
          </p:cNvPr>
          <p:cNvSpPr/>
          <p:nvPr/>
        </p:nvSpPr>
        <p:spPr bwMode="auto">
          <a:xfrm>
            <a:off x="8129208" y="2389184"/>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5">
            <a:extLst>
              <a:ext uri="{FF2B5EF4-FFF2-40B4-BE49-F238E27FC236}">
                <a16:creationId xmlns:a16="http://schemas.microsoft.com/office/drawing/2014/main" id="{7D734381-7C6B-BDD7-6A59-FAD156862F9E}"/>
              </a:ext>
            </a:extLst>
          </p:cNvPr>
          <p:cNvSpPr/>
          <p:nvPr/>
        </p:nvSpPr>
        <p:spPr bwMode="auto">
          <a:xfrm>
            <a:off x="7881118" y="32122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6">
            <a:extLst>
              <a:ext uri="{FF2B5EF4-FFF2-40B4-BE49-F238E27FC236}">
                <a16:creationId xmlns:a16="http://schemas.microsoft.com/office/drawing/2014/main" id="{D7A2527E-18D8-A6FA-C5A1-8FA8950DE8D9}"/>
              </a:ext>
            </a:extLst>
          </p:cNvPr>
          <p:cNvSpPr/>
          <p:nvPr/>
        </p:nvSpPr>
        <p:spPr bwMode="auto">
          <a:xfrm>
            <a:off x="8535310" y="36612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8" name="Freeform 7">
            <a:extLst>
              <a:ext uri="{FF2B5EF4-FFF2-40B4-BE49-F238E27FC236}">
                <a16:creationId xmlns:a16="http://schemas.microsoft.com/office/drawing/2014/main" id="{CF39D04C-4433-75DC-965A-308BBA5CB924}"/>
              </a:ext>
            </a:extLst>
          </p:cNvPr>
          <p:cNvSpPr/>
          <p:nvPr/>
        </p:nvSpPr>
        <p:spPr bwMode="auto">
          <a:xfrm>
            <a:off x="8724331" y="42411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9" name="Freeform 9">
            <a:extLst>
              <a:ext uri="{FF2B5EF4-FFF2-40B4-BE49-F238E27FC236}">
                <a16:creationId xmlns:a16="http://schemas.microsoft.com/office/drawing/2014/main" id="{A4411A72-4116-AC8F-37A5-1A187F741FA1}"/>
              </a:ext>
            </a:extLst>
          </p:cNvPr>
          <p:cNvSpPr/>
          <p:nvPr/>
        </p:nvSpPr>
        <p:spPr bwMode="auto">
          <a:xfrm>
            <a:off x="8734665" y="29230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0" name="Freeform 10">
            <a:extLst>
              <a:ext uri="{FF2B5EF4-FFF2-40B4-BE49-F238E27FC236}">
                <a16:creationId xmlns:a16="http://schemas.microsoft.com/office/drawing/2014/main" id="{07D38B11-745F-9E42-4213-4D0B96639A6D}"/>
              </a:ext>
            </a:extLst>
          </p:cNvPr>
          <p:cNvSpPr/>
          <p:nvPr/>
        </p:nvSpPr>
        <p:spPr bwMode="auto">
          <a:xfrm>
            <a:off x="9224938" y="23661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1" name="Freeform 11">
            <a:extLst>
              <a:ext uri="{FF2B5EF4-FFF2-40B4-BE49-F238E27FC236}">
                <a16:creationId xmlns:a16="http://schemas.microsoft.com/office/drawing/2014/main" id="{8BD39C5B-19FA-3129-25A3-55873AE5D1B6}"/>
              </a:ext>
            </a:extLst>
          </p:cNvPr>
          <p:cNvSpPr/>
          <p:nvPr/>
        </p:nvSpPr>
        <p:spPr bwMode="auto">
          <a:xfrm>
            <a:off x="9672389" y="33461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12">
            <a:extLst>
              <a:ext uri="{FF2B5EF4-FFF2-40B4-BE49-F238E27FC236}">
                <a16:creationId xmlns:a16="http://schemas.microsoft.com/office/drawing/2014/main" id="{FDDC6DB2-67F6-F39D-AA7C-0A1909C8ABDF}"/>
              </a:ext>
            </a:extLst>
          </p:cNvPr>
          <p:cNvSpPr/>
          <p:nvPr/>
        </p:nvSpPr>
        <p:spPr bwMode="auto">
          <a:xfrm>
            <a:off x="9297300" y="219491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3">
            <a:extLst>
              <a:ext uri="{FF2B5EF4-FFF2-40B4-BE49-F238E27FC236}">
                <a16:creationId xmlns:a16="http://schemas.microsoft.com/office/drawing/2014/main" id="{271E53B5-B7F5-F28C-5154-4F39E848B827}"/>
              </a:ext>
            </a:extLst>
          </p:cNvPr>
          <p:cNvSpPr/>
          <p:nvPr/>
        </p:nvSpPr>
        <p:spPr bwMode="auto">
          <a:xfrm>
            <a:off x="10122789" y="2810809"/>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4" name="Freeform 14">
            <a:extLst>
              <a:ext uri="{FF2B5EF4-FFF2-40B4-BE49-F238E27FC236}">
                <a16:creationId xmlns:a16="http://schemas.microsoft.com/office/drawing/2014/main" id="{16C49BB5-B6A3-F82E-BC41-D3EA1EAA9190}"/>
              </a:ext>
            </a:extLst>
          </p:cNvPr>
          <p:cNvSpPr/>
          <p:nvPr/>
        </p:nvSpPr>
        <p:spPr bwMode="auto">
          <a:xfrm>
            <a:off x="9858456" y="35749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5">
            <a:extLst>
              <a:ext uri="{FF2B5EF4-FFF2-40B4-BE49-F238E27FC236}">
                <a16:creationId xmlns:a16="http://schemas.microsoft.com/office/drawing/2014/main" id="{4811C74E-B8E8-BD9F-0BF9-0DBEAD1A3487}"/>
              </a:ext>
            </a:extLst>
          </p:cNvPr>
          <p:cNvSpPr/>
          <p:nvPr/>
        </p:nvSpPr>
        <p:spPr bwMode="auto">
          <a:xfrm>
            <a:off x="10137555" y="3127389"/>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16">
            <a:extLst>
              <a:ext uri="{FF2B5EF4-FFF2-40B4-BE49-F238E27FC236}">
                <a16:creationId xmlns:a16="http://schemas.microsoft.com/office/drawing/2014/main" id="{4EFAFA17-708C-3489-314A-BD31B466FF05}"/>
              </a:ext>
            </a:extLst>
          </p:cNvPr>
          <p:cNvSpPr/>
          <p:nvPr/>
        </p:nvSpPr>
        <p:spPr bwMode="auto">
          <a:xfrm>
            <a:off x="10505260" y="28208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17">
            <a:extLst>
              <a:ext uri="{FF2B5EF4-FFF2-40B4-BE49-F238E27FC236}">
                <a16:creationId xmlns:a16="http://schemas.microsoft.com/office/drawing/2014/main" id="{788E0A69-8D0B-588F-0BE8-711B37DFFA54}"/>
              </a:ext>
            </a:extLst>
          </p:cNvPr>
          <p:cNvSpPr/>
          <p:nvPr/>
        </p:nvSpPr>
        <p:spPr bwMode="auto">
          <a:xfrm>
            <a:off x="8864619" y="2265430"/>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18">
            <a:extLst>
              <a:ext uri="{FF2B5EF4-FFF2-40B4-BE49-F238E27FC236}">
                <a16:creationId xmlns:a16="http://schemas.microsoft.com/office/drawing/2014/main" id="{82313F0C-1D68-22A6-0EE4-2215ADC36C59}"/>
              </a:ext>
            </a:extLst>
          </p:cNvPr>
          <p:cNvSpPr/>
          <p:nvPr/>
        </p:nvSpPr>
        <p:spPr bwMode="auto">
          <a:xfrm>
            <a:off x="9032964" y="50052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19">
            <a:extLst>
              <a:ext uri="{FF2B5EF4-FFF2-40B4-BE49-F238E27FC236}">
                <a16:creationId xmlns:a16="http://schemas.microsoft.com/office/drawing/2014/main" id="{5BE6DA9C-F86F-B9FF-62A3-F78B234FD237}"/>
              </a:ext>
            </a:extLst>
          </p:cNvPr>
          <p:cNvSpPr/>
          <p:nvPr/>
        </p:nvSpPr>
        <p:spPr bwMode="auto">
          <a:xfrm>
            <a:off x="8824746" y="51247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0">
            <a:extLst>
              <a:ext uri="{FF2B5EF4-FFF2-40B4-BE49-F238E27FC236}">
                <a16:creationId xmlns:a16="http://schemas.microsoft.com/office/drawing/2014/main" id="{E8733A2A-163F-FEF0-4656-F6F5F1A3B453}"/>
              </a:ext>
            </a:extLst>
          </p:cNvPr>
          <p:cNvSpPr/>
          <p:nvPr/>
        </p:nvSpPr>
        <p:spPr bwMode="auto">
          <a:xfrm>
            <a:off x="9038873" y="1907119"/>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1">
            <a:extLst>
              <a:ext uri="{FF2B5EF4-FFF2-40B4-BE49-F238E27FC236}">
                <a16:creationId xmlns:a16="http://schemas.microsoft.com/office/drawing/2014/main" id="{B8A41608-E32E-8CE3-1299-F4CE99F4FC5F}"/>
              </a:ext>
            </a:extLst>
          </p:cNvPr>
          <p:cNvSpPr/>
          <p:nvPr/>
        </p:nvSpPr>
        <p:spPr bwMode="auto">
          <a:xfrm>
            <a:off x="8643108" y="12883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2">
            <a:extLst>
              <a:ext uri="{FF2B5EF4-FFF2-40B4-BE49-F238E27FC236}">
                <a16:creationId xmlns:a16="http://schemas.microsoft.com/office/drawing/2014/main" id="{9CB29B40-C8D5-D562-47C1-E0BEB79DB380}"/>
              </a:ext>
            </a:extLst>
          </p:cNvPr>
          <p:cNvSpPr/>
          <p:nvPr/>
        </p:nvSpPr>
        <p:spPr bwMode="auto">
          <a:xfrm>
            <a:off x="8781921" y="2017922"/>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3">
            <a:extLst>
              <a:ext uri="{FF2B5EF4-FFF2-40B4-BE49-F238E27FC236}">
                <a16:creationId xmlns:a16="http://schemas.microsoft.com/office/drawing/2014/main" id="{0B519CB2-DA85-9831-0DB7-4D34C18BCAD7}"/>
              </a:ext>
            </a:extLst>
          </p:cNvPr>
          <p:cNvSpPr/>
          <p:nvPr/>
        </p:nvSpPr>
        <p:spPr bwMode="auto">
          <a:xfrm>
            <a:off x="11053124" y="26136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4">
            <a:extLst>
              <a:ext uri="{FF2B5EF4-FFF2-40B4-BE49-F238E27FC236}">
                <a16:creationId xmlns:a16="http://schemas.microsoft.com/office/drawing/2014/main" id="{66D81964-1578-329B-E365-986E1621B102}"/>
              </a:ext>
            </a:extLst>
          </p:cNvPr>
          <p:cNvSpPr/>
          <p:nvPr/>
        </p:nvSpPr>
        <p:spPr bwMode="auto">
          <a:xfrm>
            <a:off x="11299738" y="237910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5">
            <a:extLst>
              <a:ext uri="{FF2B5EF4-FFF2-40B4-BE49-F238E27FC236}">
                <a16:creationId xmlns:a16="http://schemas.microsoft.com/office/drawing/2014/main" id="{A3FC9415-D560-C825-8B2E-6ACA4D6AF269}"/>
              </a:ext>
            </a:extLst>
          </p:cNvPr>
          <p:cNvSpPr/>
          <p:nvPr/>
        </p:nvSpPr>
        <p:spPr bwMode="auto">
          <a:xfrm>
            <a:off x="11572932" y="28640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26">
            <a:extLst>
              <a:ext uri="{FF2B5EF4-FFF2-40B4-BE49-F238E27FC236}">
                <a16:creationId xmlns:a16="http://schemas.microsoft.com/office/drawing/2014/main" id="{746B76D8-1158-364A-5F19-05B4715F1150}"/>
              </a:ext>
            </a:extLst>
          </p:cNvPr>
          <p:cNvSpPr/>
          <p:nvPr/>
        </p:nvSpPr>
        <p:spPr bwMode="auto">
          <a:xfrm>
            <a:off x="11544874" y="300219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27">
            <a:extLst>
              <a:ext uri="{FF2B5EF4-FFF2-40B4-BE49-F238E27FC236}">
                <a16:creationId xmlns:a16="http://schemas.microsoft.com/office/drawing/2014/main" id="{5C2BF9CF-B6D8-8DA3-CCBB-E80BC14D32AB}"/>
              </a:ext>
            </a:extLst>
          </p:cNvPr>
          <p:cNvSpPr/>
          <p:nvPr/>
        </p:nvSpPr>
        <p:spPr bwMode="auto">
          <a:xfrm>
            <a:off x="11442980" y="322092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28">
            <a:extLst>
              <a:ext uri="{FF2B5EF4-FFF2-40B4-BE49-F238E27FC236}">
                <a16:creationId xmlns:a16="http://schemas.microsoft.com/office/drawing/2014/main" id="{368973FA-B45F-59A6-8AD7-E04209665126}"/>
              </a:ext>
            </a:extLst>
          </p:cNvPr>
          <p:cNvSpPr/>
          <p:nvPr/>
        </p:nvSpPr>
        <p:spPr bwMode="auto">
          <a:xfrm>
            <a:off x="10793221" y="26741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29">
            <a:extLst>
              <a:ext uri="{FF2B5EF4-FFF2-40B4-BE49-F238E27FC236}">
                <a16:creationId xmlns:a16="http://schemas.microsoft.com/office/drawing/2014/main" id="{76D94F7F-CD53-5199-F623-B31091A3C8D0}"/>
              </a:ext>
            </a:extLst>
          </p:cNvPr>
          <p:cNvSpPr/>
          <p:nvPr/>
        </p:nvSpPr>
        <p:spPr bwMode="auto">
          <a:xfrm>
            <a:off x="8651969" y="4634019"/>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30">
            <a:extLst>
              <a:ext uri="{FF2B5EF4-FFF2-40B4-BE49-F238E27FC236}">
                <a16:creationId xmlns:a16="http://schemas.microsoft.com/office/drawing/2014/main" id="{B4F59700-73FD-D150-8AB5-AD73EB2C8CA6}"/>
              </a:ext>
            </a:extLst>
          </p:cNvPr>
          <p:cNvSpPr/>
          <p:nvPr/>
        </p:nvSpPr>
        <p:spPr bwMode="auto">
          <a:xfrm>
            <a:off x="11293831" y="321228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1" name="Freeform 31">
            <a:extLst>
              <a:ext uri="{FF2B5EF4-FFF2-40B4-BE49-F238E27FC236}">
                <a16:creationId xmlns:a16="http://schemas.microsoft.com/office/drawing/2014/main" id="{3C537A20-0AE4-FD20-1158-80DC0F23DF61}"/>
              </a:ext>
            </a:extLst>
          </p:cNvPr>
          <p:cNvSpPr/>
          <p:nvPr/>
        </p:nvSpPr>
        <p:spPr bwMode="auto">
          <a:xfrm>
            <a:off x="11063462" y="296765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2" name="Freeform 41">
            <a:extLst>
              <a:ext uri="{FF2B5EF4-FFF2-40B4-BE49-F238E27FC236}">
                <a16:creationId xmlns:a16="http://schemas.microsoft.com/office/drawing/2014/main" id="{1F0904F3-D3A2-EFFE-9BB6-6E4809EB42A1}"/>
              </a:ext>
            </a:extLst>
          </p:cNvPr>
          <p:cNvSpPr/>
          <p:nvPr/>
        </p:nvSpPr>
        <p:spPr bwMode="auto">
          <a:xfrm>
            <a:off x="9205743" y="2597838"/>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3" name="Freeform 42">
            <a:extLst>
              <a:ext uri="{FF2B5EF4-FFF2-40B4-BE49-F238E27FC236}">
                <a16:creationId xmlns:a16="http://schemas.microsoft.com/office/drawing/2014/main" id="{C65EB41D-53FE-C27C-A35A-99358093AA3E}"/>
              </a:ext>
            </a:extLst>
          </p:cNvPr>
          <p:cNvSpPr/>
          <p:nvPr/>
        </p:nvSpPr>
        <p:spPr bwMode="auto">
          <a:xfrm>
            <a:off x="9577878" y="53938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4" name="Freeform 43">
            <a:extLst>
              <a:ext uri="{FF2B5EF4-FFF2-40B4-BE49-F238E27FC236}">
                <a16:creationId xmlns:a16="http://schemas.microsoft.com/office/drawing/2014/main" id="{B2A6D685-EAD3-93CA-3AD0-B48656875333}"/>
              </a:ext>
            </a:extLst>
          </p:cNvPr>
          <p:cNvSpPr/>
          <p:nvPr/>
        </p:nvSpPr>
        <p:spPr bwMode="auto">
          <a:xfrm>
            <a:off x="9566064" y="5232642"/>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5" name="Freeform 44">
            <a:extLst>
              <a:ext uri="{FF2B5EF4-FFF2-40B4-BE49-F238E27FC236}">
                <a16:creationId xmlns:a16="http://schemas.microsoft.com/office/drawing/2014/main" id="{95D46644-AC2A-1EBB-3170-1F4DD81CDBE8}"/>
              </a:ext>
            </a:extLst>
          </p:cNvPr>
          <p:cNvSpPr/>
          <p:nvPr/>
        </p:nvSpPr>
        <p:spPr bwMode="auto">
          <a:xfrm>
            <a:off x="9973641" y="44872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45">
            <a:extLst>
              <a:ext uri="{FF2B5EF4-FFF2-40B4-BE49-F238E27FC236}">
                <a16:creationId xmlns:a16="http://schemas.microsoft.com/office/drawing/2014/main" id="{B0B4F916-8AF4-1CB9-E6C1-857324C7CB8F}"/>
              </a:ext>
            </a:extLst>
          </p:cNvPr>
          <p:cNvSpPr/>
          <p:nvPr/>
        </p:nvSpPr>
        <p:spPr bwMode="auto">
          <a:xfrm>
            <a:off x="8905966" y="5262860"/>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72">
            <a:extLst>
              <a:ext uri="{FF2B5EF4-FFF2-40B4-BE49-F238E27FC236}">
                <a16:creationId xmlns:a16="http://schemas.microsoft.com/office/drawing/2014/main" id="{D10EBCB7-95C7-5D82-AD0D-C8D24A6987F3}"/>
              </a:ext>
            </a:extLst>
          </p:cNvPr>
          <p:cNvSpPr/>
          <p:nvPr/>
        </p:nvSpPr>
        <p:spPr bwMode="auto">
          <a:xfrm>
            <a:off x="9164393" y="22438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8" name="Group 78">
            <a:extLst>
              <a:ext uri="{FF2B5EF4-FFF2-40B4-BE49-F238E27FC236}">
                <a16:creationId xmlns:a16="http://schemas.microsoft.com/office/drawing/2014/main" id="{4A30E38A-42F1-CAA4-DE35-B9B42E3D3395}"/>
              </a:ext>
            </a:extLst>
          </p:cNvPr>
          <p:cNvGrpSpPr/>
          <p:nvPr/>
        </p:nvGrpSpPr>
        <p:grpSpPr bwMode="auto">
          <a:xfrm>
            <a:off x="8564844" y="3900128"/>
            <a:ext cx="50209" cy="51804"/>
            <a:chOff x="7728" y="10782"/>
            <a:chExt cx="2776" cy="2978"/>
          </a:xfrm>
        </p:grpSpPr>
        <p:sp>
          <p:nvSpPr>
            <p:cNvPr id="49" name="Freeform 79">
              <a:extLst>
                <a:ext uri="{FF2B5EF4-FFF2-40B4-BE49-F238E27FC236}">
                  <a16:creationId xmlns:a16="http://schemas.microsoft.com/office/drawing/2014/main" id="{F75130E0-5EFE-27ED-E6E0-3867ED8C1153}"/>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0" name="Freeform 80">
              <a:extLst>
                <a:ext uri="{FF2B5EF4-FFF2-40B4-BE49-F238E27FC236}">
                  <a16:creationId xmlns:a16="http://schemas.microsoft.com/office/drawing/2014/main" id="{5BAEF9A7-B95A-332C-1BB3-211B8F164678}"/>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51" name="Group 313">
            <a:extLst>
              <a:ext uri="{FF2B5EF4-FFF2-40B4-BE49-F238E27FC236}">
                <a16:creationId xmlns:a16="http://schemas.microsoft.com/office/drawing/2014/main" id="{9E3FAFEB-709C-9BF4-2A88-13C69F3FCFF1}"/>
              </a:ext>
            </a:extLst>
          </p:cNvPr>
          <p:cNvGrpSpPr/>
          <p:nvPr/>
        </p:nvGrpSpPr>
        <p:grpSpPr bwMode="auto">
          <a:xfrm>
            <a:off x="8281311" y="3835375"/>
            <a:ext cx="301252" cy="58999"/>
            <a:chOff x="512" y="2456"/>
            <a:chExt cx="204" cy="41"/>
          </a:xfrm>
        </p:grpSpPr>
        <p:sp>
          <p:nvSpPr>
            <p:cNvPr id="52" name="Freeform 77">
              <a:extLst>
                <a:ext uri="{FF2B5EF4-FFF2-40B4-BE49-F238E27FC236}">
                  <a16:creationId xmlns:a16="http://schemas.microsoft.com/office/drawing/2014/main" id="{6324E922-0D4F-D147-773B-D0158EBED07B}"/>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53" name="Group 315">
              <a:extLst>
                <a:ext uri="{FF2B5EF4-FFF2-40B4-BE49-F238E27FC236}">
                  <a16:creationId xmlns:a16="http://schemas.microsoft.com/office/drawing/2014/main" id="{42FB4C44-4FA3-1F02-1312-E19338AA54A0}"/>
                </a:ext>
              </a:extLst>
            </p:cNvPr>
            <p:cNvGrpSpPr/>
            <p:nvPr/>
          </p:nvGrpSpPr>
          <p:grpSpPr bwMode="auto">
            <a:xfrm>
              <a:off x="512" y="2456"/>
              <a:ext cx="12" cy="4"/>
              <a:chOff x="2478" y="4937"/>
              <a:chExt cx="10011" cy="3255"/>
            </a:xfrm>
          </p:grpSpPr>
          <p:sp>
            <p:nvSpPr>
              <p:cNvPr id="54" name="Freeform 316">
                <a:extLst>
                  <a:ext uri="{FF2B5EF4-FFF2-40B4-BE49-F238E27FC236}">
                    <a16:creationId xmlns:a16="http://schemas.microsoft.com/office/drawing/2014/main" id="{6DE90431-73C0-4948-1E00-EB904C96C4E4}"/>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5" name="Freeform 317">
                <a:extLst>
                  <a:ext uri="{FF2B5EF4-FFF2-40B4-BE49-F238E27FC236}">
                    <a16:creationId xmlns:a16="http://schemas.microsoft.com/office/drawing/2014/main" id="{EF38FFF2-A53B-BB4A-1C7E-696384174669}"/>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6" name="Freeform 4">
            <a:extLst>
              <a:ext uri="{FF2B5EF4-FFF2-40B4-BE49-F238E27FC236}">
                <a16:creationId xmlns:a16="http://schemas.microsoft.com/office/drawing/2014/main" id="{44EBE26A-7EB9-CA37-EB60-DD7B670F16EA}"/>
              </a:ext>
            </a:extLst>
          </p:cNvPr>
          <p:cNvSpPr/>
          <p:nvPr/>
        </p:nvSpPr>
        <p:spPr bwMode="auto">
          <a:xfrm>
            <a:off x="9224938" y="40066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7" name="Freeform 4">
            <a:extLst>
              <a:ext uri="{FF2B5EF4-FFF2-40B4-BE49-F238E27FC236}">
                <a16:creationId xmlns:a16="http://schemas.microsoft.com/office/drawing/2014/main" id="{3B25CF8E-8CAD-FA04-42BE-9C085FACD03A}"/>
              </a:ext>
            </a:extLst>
          </p:cNvPr>
          <p:cNvSpPr/>
          <p:nvPr/>
        </p:nvSpPr>
        <p:spPr bwMode="auto">
          <a:xfrm>
            <a:off x="9125998" y="4110224"/>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60" name="组合 181">
            <a:extLst>
              <a:ext uri="{FF2B5EF4-FFF2-40B4-BE49-F238E27FC236}">
                <a16:creationId xmlns:a16="http://schemas.microsoft.com/office/drawing/2014/main" id="{925194A9-58DE-3757-9A55-88055A6D4F65}"/>
              </a:ext>
            </a:extLst>
          </p:cNvPr>
          <p:cNvGrpSpPr/>
          <p:nvPr/>
        </p:nvGrpSpPr>
        <p:grpSpPr>
          <a:xfrm>
            <a:off x="6012713" y="1216782"/>
            <a:ext cx="2301533" cy="1396885"/>
            <a:chOff x="239061" y="4635623"/>
            <a:chExt cx="2045408" cy="1379719"/>
          </a:xfrm>
        </p:grpSpPr>
        <p:sp>
          <p:nvSpPr>
            <p:cNvPr id="61" name="圆角矩形 182">
              <a:extLst>
                <a:ext uri="{FF2B5EF4-FFF2-40B4-BE49-F238E27FC236}">
                  <a16:creationId xmlns:a16="http://schemas.microsoft.com/office/drawing/2014/main" id="{DD8E948C-61C6-19B0-EDCE-31350433A8D8}"/>
                </a:ext>
              </a:extLst>
            </p:cNvPr>
            <p:cNvSpPr/>
            <p:nvPr/>
          </p:nvSpPr>
          <p:spPr>
            <a:xfrm>
              <a:off x="239061" y="4824410"/>
              <a:ext cx="2045408" cy="1190932"/>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defTabSz="913765">
                <a:lnSpc>
                  <a:spcPct val="150000"/>
                </a:lnSpc>
                <a:defRPr/>
              </a:pPr>
              <a:endParaRPr lang="en-US" altLang="zh-CN" sz="1100" kern="0" dirty="0">
                <a:latin typeface="Arial" panose="020B0604020202020204" pitchFamily="34" charset="0"/>
                <a:ea typeface="Microsoft YaHei" panose="020B0503020204020204" pitchFamily="34" charset="-122"/>
                <a:cs typeface="Arial" panose="020B0604020202020204" pitchFamily="34" charset="0"/>
              </a:endParaRP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Dahej, Deepak Phenolics</a:t>
              </a: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Navi Mumbai, SI Group India  </a:t>
              </a:r>
            </a:p>
          </p:txBody>
        </p:sp>
        <p:sp>
          <p:nvSpPr>
            <p:cNvPr id="62" name="圆角矩形 45">
              <a:extLst>
                <a:ext uri="{FF2B5EF4-FFF2-40B4-BE49-F238E27FC236}">
                  <a16:creationId xmlns:a16="http://schemas.microsoft.com/office/drawing/2014/main" id="{CB36F04B-58B7-E9CF-5C61-8503C888FBA3}"/>
                </a:ext>
              </a:extLst>
            </p:cNvPr>
            <p:cNvSpPr/>
            <p:nvPr/>
          </p:nvSpPr>
          <p:spPr>
            <a:xfrm>
              <a:off x="444137" y="4635623"/>
              <a:ext cx="1582020" cy="451581"/>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grpSp>
      <p:grpSp>
        <p:nvGrpSpPr>
          <p:cNvPr id="65" name="组合 199">
            <a:extLst>
              <a:ext uri="{FF2B5EF4-FFF2-40B4-BE49-F238E27FC236}">
                <a16:creationId xmlns:a16="http://schemas.microsoft.com/office/drawing/2014/main" id="{7102ABB0-EB09-CD99-06B1-BCA269C962B8}"/>
              </a:ext>
            </a:extLst>
          </p:cNvPr>
          <p:cNvGrpSpPr/>
          <p:nvPr/>
        </p:nvGrpSpPr>
        <p:grpSpPr>
          <a:xfrm>
            <a:off x="5782681" y="5215464"/>
            <a:ext cx="3005262" cy="1179539"/>
            <a:chOff x="1686300" y="4277975"/>
            <a:chExt cx="1679465" cy="1873739"/>
          </a:xfrm>
        </p:grpSpPr>
        <p:sp>
          <p:nvSpPr>
            <p:cNvPr id="66" name="圆角矩形 200">
              <a:extLst>
                <a:ext uri="{FF2B5EF4-FFF2-40B4-BE49-F238E27FC236}">
                  <a16:creationId xmlns:a16="http://schemas.microsoft.com/office/drawing/2014/main" id="{BEC2DF29-0076-C395-E52B-4AB40EA82FCF}"/>
                </a:ext>
              </a:extLst>
            </p:cNvPr>
            <p:cNvSpPr/>
            <p:nvPr/>
          </p:nvSpPr>
          <p:spPr>
            <a:xfrm>
              <a:off x="1686300" y="4593659"/>
              <a:ext cx="1679465" cy="1558055"/>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defTabSz="913765">
                <a:lnSpc>
                  <a:spcPct val="150000"/>
                </a:lnSpc>
                <a:defRPr/>
              </a:pPr>
              <a:endParaRPr lang="sv-SE" altLang="zh-CN" sz="1100" kern="0" dirty="0">
                <a:latin typeface="Arial" panose="020B0604020202020204" pitchFamily="34" charset="0"/>
                <a:ea typeface="Microsoft YaHei" panose="020B0503020204020204" pitchFamily="34" charset="-122"/>
                <a:cs typeface="Arial" panose="020B0604020202020204" pitchFamily="34" charset="0"/>
              </a:endParaRPr>
            </a:p>
            <a:p>
              <a:pPr marL="285750" indent="-285750" defTabSz="913765">
                <a:lnSpc>
                  <a:spcPct val="150000"/>
                </a:lnSpc>
                <a:buFont typeface="+mj-lt"/>
                <a:buAutoNum type="arabicPeriod"/>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Kochi, Hindustan Organic Chemicals Ltd.</a:t>
              </a:r>
            </a:p>
          </p:txBody>
        </p:sp>
        <p:sp>
          <p:nvSpPr>
            <p:cNvPr id="67" name="圆角矩形 45">
              <a:extLst>
                <a:ext uri="{FF2B5EF4-FFF2-40B4-BE49-F238E27FC236}">
                  <a16:creationId xmlns:a16="http://schemas.microsoft.com/office/drawing/2014/main" id="{CECE0F73-7E0C-6B4D-B5FA-B3D2990CC8B5}"/>
                </a:ext>
              </a:extLst>
            </p:cNvPr>
            <p:cNvSpPr/>
            <p:nvPr/>
          </p:nvSpPr>
          <p:spPr>
            <a:xfrm>
              <a:off x="2044937" y="4277975"/>
              <a:ext cx="962191" cy="659302"/>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grpSp>
      <p:sp>
        <p:nvSpPr>
          <p:cNvPr id="68" name="Oval 67">
            <a:extLst>
              <a:ext uri="{FF2B5EF4-FFF2-40B4-BE49-F238E27FC236}">
                <a16:creationId xmlns:a16="http://schemas.microsoft.com/office/drawing/2014/main" id="{C28325F8-52E6-FFB7-5F61-69E5105A6A62}"/>
              </a:ext>
            </a:extLst>
          </p:cNvPr>
          <p:cNvSpPr/>
          <p:nvPr/>
        </p:nvSpPr>
        <p:spPr>
          <a:xfrm>
            <a:off x="8568081" y="3513041"/>
            <a:ext cx="167776" cy="15671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69" name="Oval 68">
            <a:extLst>
              <a:ext uri="{FF2B5EF4-FFF2-40B4-BE49-F238E27FC236}">
                <a16:creationId xmlns:a16="http://schemas.microsoft.com/office/drawing/2014/main" id="{BBB05B1B-9E08-09E0-75C1-6CF491FA3896}"/>
              </a:ext>
            </a:extLst>
          </p:cNvPr>
          <p:cNvSpPr/>
          <p:nvPr/>
        </p:nvSpPr>
        <p:spPr>
          <a:xfrm>
            <a:off x="8535570" y="3983858"/>
            <a:ext cx="167776" cy="15671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latin typeface="Arial" panose="020B0604020202020204" pitchFamily="34" charset="0"/>
                <a:cs typeface="Arial" panose="020B0604020202020204" pitchFamily="34" charset="0"/>
              </a:rPr>
              <a:t>2</a:t>
            </a:r>
            <a:endParaRPr lang="en-IN" sz="700" b="1" dirty="0">
              <a:latin typeface="Arial" panose="020B0604020202020204" pitchFamily="34" charset="0"/>
              <a:cs typeface="Arial" panose="020B0604020202020204" pitchFamily="34" charset="0"/>
            </a:endParaRPr>
          </a:p>
        </p:txBody>
      </p:sp>
      <p:sp>
        <p:nvSpPr>
          <p:cNvPr id="70" name="Oval 69">
            <a:extLst>
              <a:ext uri="{FF2B5EF4-FFF2-40B4-BE49-F238E27FC236}">
                <a16:creationId xmlns:a16="http://schemas.microsoft.com/office/drawing/2014/main" id="{1C602DF4-6698-ACE8-118D-EC1FDF57CF28}"/>
              </a:ext>
            </a:extLst>
          </p:cNvPr>
          <p:cNvSpPr/>
          <p:nvPr/>
        </p:nvSpPr>
        <p:spPr>
          <a:xfrm>
            <a:off x="8999165" y="5466209"/>
            <a:ext cx="167776" cy="15671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71" name="TextBox 70">
            <a:extLst>
              <a:ext uri="{FF2B5EF4-FFF2-40B4-BE49-F238E27FC236}">
                <a16:creationId xmlns:a16="http://schemas.microsoft.com/office/drawing/2014/main" id="{8155FE8C-28D9-C195-51C8-F2926B616128}"/>
              </a:ext>
            </a:extLst>
          </p:cNvPr>
          <p:cNvSpPr txBox="1"/>
          <p:nvPr/>
        </p:nvSpPr>
        <p:spPr>
          <a:xfrm>
            <a:off x="254693" y="1285225"/>
            <a:ext cx="5575886" cy="335156"/>
          </a:xfrm>
          <a:prstGeom prst="rect">
            <a:avLst/>
          </a:prstGeom>
          <a:solidFill>
            <a:srgbClr val="ED7D31"/>
          </a:solidFill>
        </p:spPr>
        <p:txBody>
          <a:bodyPr wrap="square" rtlCol="0" anchor="t">
            <a:spAutoFit/>
          </a:bodyPr>
          <a:lstStyle/>
          <a:p>
            <a:pPr algn="ctr">
              <a:lnSpc>
                <a:spcPct val="150000"/>
              </a:lnSpc>
            </a:pPr>
            <a:r>
              <a:rPr lang="en-US" sz="1200" b="1" dirty="0">
                <a:solidFill>
                  <a:schemeClr val="bg1"/>
                </a:solidFill>
                <a:latin typeface="Arial" panose="020B0604020202020204" pitchFamily="34" charset="0"/>
                <a:cs typeface="Arial" panose="020B0604020202020204" pitchFamily="34" charset="0"/>
              </a:rPr>
              <a:t>West India is the largest region</a:t>
            </a:r>
          </a:p>
        </p:txBody>
      </p:sp>
      <p:sp>
        <p:nvSpPr>
          <p:cNvPr id="72" name="TextBox 71">
            <a:extLst>
              <a:ext uri="{FF2B5EF4-FFF2-40B4-BE49-F238E27FC236}">
                <a16:creationId xmlns:a16="http://schemas.microsoft.com/office/drawing/2014/main" id="{8C262368-BF60-22F5-CDA3-E7B722E2E085}"/>
              </a:ext>
            </a:extLst>
          </p:cNvPr>
          <p:cNvSpPr txBox="1"/>
          <p:nvPr/>
        </p:nvSpPr>
        <p:spPr>
          <a:xfrm>
            <a:off x="572600" y="4888875"/>
            <a:ext cx="4800736" cy="276999"/>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West India+South India: ~83% of the total demand</a:t>
            </a:r>
          </a:p>
        </p:txBody>
      </p:sp>
      <p:sp>
        <p:nvSpPr>
          <p:cNvPr id="73" name="TextBox 72">
            <a:extLst>
              <a:ext uri="{FF2B5EF4-FFF2-40B4-BE49-F238E27FC236}">
                <a16:creationId xmlns:a16="http://schemas.microsoft.com/office/drawing/2014/main" id="{69B47112-E570-5DED-67C4-6A9400759324}"/>
              </a:ext>
            </a:extLst>
          </p:cNvPr>
          <p:cNvSpPr txBox="1"/>
          <p:nvPr/>
        </p:nvSpPr>
        <p:spPr>
          <a:xfrm>
            <a:off x="572600" y="5282109"/>
            <a:ext cx="4800736" cy="276999"/>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End-Use Sectors : Pharmaceuticals and construction</a:t>
            </a:r>
          </a:p>
        </p:txBody>
      </p:sp>
      <p:sp>
        <p:nvSpPr>
          <p:cNvPr id="75" name="TextBox 74">
            <a:extLst>
              <a:ext uri="{FF2B5EF4-FFF2-40B4-BE49-F238E27FC236}">
                <a16:creationId xmlns:a16="http://schemas.microsoft.com/office/drawing/2014/main" id="{69686F6E-FD56-2D2E-306F-C94847796603}"/>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2283129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B7504DD-9D5D-4D64-A012-DDACAE16E078}"/>
              </a:ext>
            </a:extLst>
          </p:cNvPr>
          <p:cNvSpPr txBox="1"/>
          <p:nvPr/>
        </p:nvSpPr>
        <p:spPr>
          <a:xfrm>
            <a:off x="268217" y="736276"/>
            <a:ext cx="6000062" cy="335156"/>
          </a:xfrm>
          <a:prstGeom prst="rect">
            <a:avLst/>
          </a:prstGeom>
          <a:noFill/>
        </p:spPr>
        <p:txBody>
          <a:bodyPr wrap="square" rtlCol="0">
            <a:spAutoFit/>
          </a:bodyPr>
          <a:lstStyle/>
          <a:p>
            <a:pPr>
              <a:lnSpc>
                <a:spcPct val="150000"/>
              </a:lnSpc>
              <a:defRPr/>
            </a:pPr>
            <a:r>
              <a:rPr lang="en-US" sz="1200" b="1" kern="0" dirty="0">
                <a:latin typeface="Arial" panose="020B0604020202020204" pitchFamily="34" charset="0"/>
                <a:ea typeface="Verdana" panose="020B0604030504040204" pitchFamily="34" charset="0"/>
                <a:cs typeface="Arial" panose="020B0604020202020204" pitchFamily="34" charset="0"/>
              </a:rPr>
              <a:t>India Acetone Demand, By Market Share, By Region, FY2021 &amp; FY2040 (%) </a:t>
            </a:r>
          </a:p>
        </p:txBody>
      </p:sp>
      <p:sp>
        <p:nvSpPr>
          <p:cNvPr id="24" name="Rectangle 23">
            <a:extLst>
              <a:ext uri="{FF2B5EF4-FFF2-40B4-BE49-F238E27FC236}">
                <a16:creationId xmlns:a16="http://schemas.microsoft.com/office/drawing/2014/main" id="{AF55C00B-E396-4177-91AE-7A549F6024D2}"/>
              </a:ext>
            </a:extLst>
          </p:cNvPr>
          <p:cNvSpPr/>
          <p:nvPr/>
        </p:nvSpPr>
        <p:spPr>
          <a:xfrm>
            <a:off x="487381" y="3858759"/>
            <a:ext cx="4152900" cy="2489262"/>
          </a:xfrm>
          <a:prstGeom prst="rect">
            <a:avLst/>
          </a:prstGeom>
          <a:noFill/>
          <a:ln w="9525" cap="flat" cmpd="sng" algn="ctr">
            <a:solidFill>
              <a:sysClr val="window" lastClr="FFFFFF">
                <a:lumMod val="65000"/>
              </a:sysClr>
            </a:solidFill>
            <a:prstDash val="dash"/>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25" name="TextBox 24">
            <a:extLst>
              <a:ext uri="{FF2B5EF4-FFF2-40B4-BE49-F238E27FC236}">
                <a16:creationId xmlns:a16="http://schemas.microsoft.com/office/drawing/2014/main" id="{29D26582-724F-49D5-A6AF-AD721F7C4718}"/>
              </a:ext>
            </a:extLst>
          </p:cNvPr>
          <p:cNvSpPr txBox="1"/>
          <p:nvPr/>
        </p:nvSpPr>
        <p:spPr>
          <a:xfrm>
            <a:off x="2552702" y="6384806"/>
            <a:ext cx="2106949" cy="182884"/>
          </a:xfrm>
          <a:prstGeom prst="rect">
            <a:avLst/>
          </a:prstGeom>
          <a:noFill/>
        </p:spPr>
        <p:txBody>
          <a:bodyPr wrap="square" rtlCol="0">
            <a:noAutofit/>
          </a:bodyPr>
          <a:lstStyle/>
          <a:p>
            <a:pPr algn="r">
              <a:defRPr/>
            </a:pPr>
            <a:r>
              <a:rPr lang="en-IN" sz="1000" i="1" dirty="0">
                <a:latin typeface="Arial" panose="020B0604020202020204" pitchFamily="34" charset="0"/>
                <a:ea typeface="Verdana" panose="020B0604030504040204" pitchFamily="34" charset="0"/>
                <a:cs typeface="Arial" panose="020B0604020202020204" pitchFamily="34" charset="0"/>
              </a:rPr>
              <a:t>Source: TechSci Research</a:t>
            </a:r>
          </a:p>
        </p:txBody>
      </p:sp>
      <p:sp>
        <p:nvSpPr>
          <p:cNvPr id="26" name="Rectangle 25">
            <a:extLst>
              <a:ext uri="{FF2B5EF4-FFF2-40B4-BE49-F238E27FC236}">
                <a16:creationId xmlns:a16="http://schemas.microsoft.com/office/drawing/2014/main" id="{098E5E17-D3D0-45F5-A6E0-182E78934BC9}"/>
              </a:ext>
            </a:extLst>
          </p:cNvPr>
          <p:cNvSpPr/>
          <p:nvPr/>
        </p:nvSpPr>
        <p:spPr>
          <a:xfrm>
            <a:off x="486436" y="1148836"/>
            <a:ext cx="4152900" cy="2509246"/>
          </a:xfrm>
          <a:prstGeom prst="rect">
            <a:avLst/>
          </a:prstGeom>
          <a:noFill/>
          <a:ln w="9525" cap="flat" cmpd="sng" algn="ctr">
            <a:solidFill>
              <a:sysClr val="window" lastClr="FFFFFF">
                <a:lumMod val="65000"/>
              </a:sysClr>
            </a:solidFill>
            <a:prstDash val="dash"/>
            <a:miter lim="800000"/>
          </a:ln>
          <a:effectLst/>
        </p:spPr>
        <p:txBody>
          <a:bodyPr rtlCol="0" anchor="ctr"/>
          <a:lstStyle/>
          <a:p>
            <a:pPr algn="ctr">
              <a:defRPr/>
            </a:pPr>
            <a:endParaRPr lang="en-US" kern="0" dirty="0">
              <a:solidFill>
                <a:prstClr val="white"/>
              </a:solidFill>
              <a:latin typeface="Calibri" panose="020F0502020204030204"/>
            </a:endParaRPr>
          </a:p>
        </p:txBody>
      </p:sp>
      <p:sp>
        <p:nvSpPr>
          <p:cNvPr id="28" name="Rectangle 27">
            <a:extLst>
              <a:ext uri="{FF2B5EF4-FFF2-40B4-BE49-F238E27FC236}">
                <a16:creationId xmlns:a16="http://schemas.microsoft.com/office/drawing/2014/main" id="{858FBF47-E807-4C00-A7D9-CE5262F29590}"/>
              </a:ext>
            </a:extLst>
          </p:cNvPr>
          <p:cNvSpPr/>
          <p:nvPr/>
        </p:nvSpPr>
        <p:spPr>
          <a:xfrm>
            <a:off x="486436" y="3864509"/>
            <a:ext cx="4152899" cy="461665"/>
          </a:xfrm>
          <a:prstGeom prst="rect">
            <a:avLst/>
          </a:prstGeom>
        </p:spPr>
        <p:txBody>
          <a:bodyPr wrap="square">
            <a:spAutoFit/>
          </a:bodyPr>
          <a:lstStyle/>
          <a:p>
            <a:pPr>
              <a:defRPr/>
            </a:pPr>
            <a:r>
              <a:rPr lang="en-US" sz="1200" b="1" dirty="0">
                <a:latin typeface="Arial" panose="020B0604020202020204" pitchFamily="34" charset="0"/>
                <a:ea typeface="Verdana" panose="020B0604030504040204" pitchFamily="34" charset="0"/>
                <a:cs typeface="Arial" panose="020B0604020202020204" pitchFamily="34" charset="0"/>
              </a:rPr>
              <a:t>India Acetone Demand, By Market Share, By Region, FY2040 (%) </a:t>
            </a:r>
          </a:p>
        </p:txBody>
      </p:sp>
      <p:graphicFrame>
        <p:nvGraphicFramePr>
          <p:cNvPr id="30" name="Chart 29">
            <a:extLst>
              <a:ext uri="{FF2B5EF4-FFF2-40B4-BE49-F238E27FC236}">
                <a16:creationId xmlns:a16="http://schemas.microsoft.com/office/drawing/2014/main" id="{E82426D2-2716-48BE-B7CB-BCDB39606E54}"/>
              </a:ext>
            </a:extLst>
          </p:cNvPr>
          <p:cNvGraphicFramePr/>
          <p:nvPr/>
        </p:nvGraphicFramePr>
        <p:xfrm>
          <a:off x="812050" y="4195805"/>
          <a:ext cx="3592906" cy="2145657"/>
        </p:xfrm>
        <a:graphic>
          <a:graphicData uri="http://schemas.openxmlformats.org/drawingml/2006/chart">
            <c:chart xmlns:c="http://schemas.openxmlformats.org/drawingml/2006/chart" xmlns:r="http://schemas.openxmlformats.org/officeDocument/2006/relationships" r:id="rId3"/>
          </a:graphicData>
        </a:graphic>
      </p:graphicFrame>
      <p:sp>
        <p:nvSpPr>
          <p:cNvPr id="31" name="Rectangle 30">
            <a:extLst>
              <a:ext uri="{FF2B5EF4-FFF2-40B4-BE49-F238E27FC236}">
                <a16:creationId xmlns:a16="http://schemas.microsoft.com/office/drawing/2014/main" id="{94D0B4D8-8B2E-445D-8C1B-CEE6FD0413B7}"/>
              </a:ext>
            </a:extLst>
          </p:cNvPr>
          <p:cNvSpPr/>
          <p:nvPr/>
        </p:nvSpPr>
        <p:spPr>
          <a:xfrm>
            <a:off x="486436" y="1175997"/>
            <a:ext cx="4152900" cy="461665"/>
          </a:xfrm>
          <a:prstGeom prst="rect">
            <a:avLst/>
          </a:prstGeom>
        </p:spPr>
        <p:txBody>
          <a:bodyPr wrap="square">
            <a:spAutoFit/>
          </a:bodyPr>
          <a:lstStyle/>
          <a:p>
            <a:pPr>
              <a:defRPr/>
            </a:pPr>
            <a:r>
              <a:rPr lang="en-US" sz="1200" b="1" dirty="0">
                <a:latin typeface="Arial" panose="020B0604020202020204" pitchFamily="34" charset="0"/>
                <a:ea typeface="Verdana" panose="020B0604030504040204" pitchFamily="34" charset="0"/>
                <a:cs typeface="Arial" panose="020B0604020202020204" pitchFamily="34" charset="0"/>
              </a:rPr>
              <a:t>India Acetone Demand, By Market Share, By Region, FY2021 (%) </a:t>
            </a:r>
          </a:p>
        </p:txBody>
      </p:sp>
      <p:graphicFrame>
        <p:nvGraphicFramePr>
          <p:cNvPr id="32" name="Chart 31">
            <a:extLst>
              <a:ext uri="{FF2B5EF4-FFF2-40B4-BE49-F238E27FC236}">
                <a16:creationId xmlns:a16="http://schemas.microsoft.com/office/drawing/2014/main" id="{68975FAE-FA10-4449-A843-7DAA5C38125F}"/>
              </a:ext>
            </a:extLst>
          </p:cNvPr>
          <p:cNvGraphicFramePr/>
          <p:nvPr/>
        </p:nvGraphicFramePr>
        <p:xfrm>
          <a:off x="962505" y="1565182"/>
          <a:ext cx="3023952" cy="2215181"/>
        </p:xfrm>
        <a:graphic>
          <a:graphicData uri="http://schemas.openxmlformats.org/drawingml/2006/chart">
            <c:chart xmlns:c="http://schemas.openxmlformats.org/drawingml/2006/chart" xmlns:r="http://schemas.openxmlformats.org/officeDocument/2006/relationships" r:id="rId4"/>
          </a:graphicData>
        </a:graphic>
      </p:graphicFrame>
      <p:sp>
        <p:nvSpPr>
          <p:cNvPr id="34" name="圆角矩形 45">
            <a:extLst>
              <a:ext uri="{FF2B5EF4-FFF2-40B4-BE49-F238E27FC236}">
                <a16:creationId xmlns:a16="http://schemas.microsoft.com/office/drawing/2014/main" id="{B27FE442-01AF-436A-BC41-80E8F4F442D1}"/>
              </a:ext>
            </a:extLst>
          </p:cNvPr>
          <p:cNvSpPr/>
          <p:nvPr/>
        </p:nvSpPr>
        <p:spPr>
          <a:xfrm>
            <a:off x="4725185" y="2262919"/>
            <a:ext cx="1471628" cy="499087"/>
          </a:xfrm>
          <a:prstGeom prst="roundRect">
            <a:avLst>
              <a:gd name="adj" fmla="val 50000"/>
            </a:avLst>
          </a:pr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West</a:t>
            </a:r>
          </a:p>
        </p:txBody>
      </p:sp>
      <p:sp>
        <p:nvSpPr>
          <p:cNvPr id="35" name="圆角矩形 45">
            <a:extLst>
              <a:ext uri="{FF2B5EF4-FFF2-40B4-BE49-F238E27FC236}">
                <a16:creationId xmlns:a16="http://schemas.microsoft.com/office/drawing/2014/main" id="{C4CE1432-80B2-4114-836F-9FA70B76A7C1}"/>
              </a:ext>
            </a:extLst>
          </p:cNvPr>
          <p:cNvSpPr/>
          <p:nvPr/>
        </p:nvSpPr>
        <p:spPr>
          <a:xfrm>
            <a:off x="8692422" y="4045375"/>
            <a:ext cx="1471628" cy="383234"/>
          </a:xfrm>
          <a:prstGeom prst="roundRect">
            <a:avLst>
              <a:gd name="adj" fmla="val 50000"/>
            </a:avLst>
          </a:pr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East</a:t>
            </a:r>
          </a:p>
        </p:txBody>
      </p:sp>
      <p:sp>
        <p:nvSpPr>
          <p:cNvPr id="36" name="圆角矩形 45">
            <a:extLst>
              <a:ext uri="{FF2B5EF4-FFF2-40B4-BE49-F238E27FC236}">
                <a16:creationId xmlns:a16="http://schemas.microsoft.com/office/drawing/2014/main" id="{EA94CA42-5417-49B4-8567-B74CD3F0438D}"/>
              </a:ext>
            </a:extLst>
          </p:cNvPr>
          <p:cNvSpPr/>
          <p:nvPr/>
        </p:nvSpPr>
        <p:spPr>
          <a:xfrm>
            <a:off x="6305633" y="6052881"/>
            <a:ext cx="1471628" cy="383234"/>
          </a:xfrm>
          <a:prstGeom prst="roundRect">
            <a:avLst>
              <a:gd name="adj" fmla="val 50000"/>
            </a:avLst>
          </a:pr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South</a:t>
            </a:r>
          </a:p>
        </p:txBody>
      </p:sp>
      <p:sp>
        <p:nvSpPr>
          <p:cNvPr id="37" name="圆角矩形 45">
            <a:extLst>
              <a:ext uri="{FF2B5EF4-FFF2-40B4-BE49-F238E27FC236}">
                <a16:creationId xmlns:a16="http://schemas.microsoft.com/office/drawing/2014/main" id="{2229DD15-EE08-43AF-A0AE-A7C0457A4B2F}"/>
              </a:ext>
            </a:extLst>
          </p:cNvPr>
          <p:cNvSpPr/>
          <p:nvPr/>
        </p:nvSpPr>
        <p:spPr>
          <a:xfrm>
            <a:off x="6141606" y="828757"/>
            <a:ext cx="1635657" cy="538921"/>
          </a:xfrm>
          <a:prstGeom prst="roundRect">
            <a:avLst>
              <a:gd name="adj" fmla="val 50000"/>
            </a:avLst>
          </a:pr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solidFill>
                  <a:schemeClr val="bg1"/>
                </a:solidFill>
              </a:rPr>
              <a:t>North</a:t>
            </a:r>
          </a:p>
        </p:txBody>
      </p:sp>
      <p:sp>
        <p:nvSpPr>
          <p:cNvPr id="20" name="Text Placeholder 1">
            <a:extLst>
              <a:ext uri="{FF2B5EF4-FFF2-40B4-BE49-F238E27FC236}">
                <a16:creationId xmlns:a16="http://schemas.microsoft.com/office/drawing/2014/main" id="{1063253B-322D-6B58-50CF-F73E7B05831F}"/>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Demand—Acetone</a:t>
            </a:r>
          </a:p>
        </p:txBody>
      </p:sp>
      <p:sp>
        <p:nvSpPr>
          <p:cNvPr id="21" name="Freeform 4">
            <a:extLst>
              <a:ext uri="{FF2B5EF4-FFF2-40B4-BE49-F238E27FC236}">
                <a16:creationId xmlns:a16="http://schemas.microsoft.com/office/drawing/2014/main" id="{429D4E92-416E-DA1E-E279-57866EC3A733}"/>
              </a:ext>
            </a:extLst>
          </p:cNvPr>
          <p:cNvSpPr/>
          <p:nvPr/>
        </p:nvSpPr>
        <p:spPr bwMode="auto">
          <a:xfrm>
            <a:off x="5942202" y="2516184"/>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2" name="Freeform 5">
            <a:extLst>
              <a:ext uri="{FF2B5EF4-FFF2-40B4-BE49-F238E27FC236}">
                <a16:creationId xmlns:a16="http://schemas.microsoft.com/office/drawing/2014/main" id="{082278C9-159D-7660-F364-148B975083F2}"/>
              </a:ext>
            </a:extLst>
          </p:cNvPr>
          <p:cNvSpPr/>
          <p:nvPr/>
        </p:nvSpPr>
        <p:spPr bwMode="auto">
          <a:xfrm>
            <a:off x="5694112" y="33392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6">
            <a:extLst>
              <a:ext uri="{FF2B5EF4-FFF2-40B4-BE49-F238E27FC236}">
                <a16:creationId xmlns:a16="http://schemas.microsoft.com/office/drawing/2014/main" id="{06E48473-5B41-8E62-F5BC-E9C5830FD1EE}"/>
              </a:ext>
            </a:extLst>
          </p:cNvPr>
          <p:cNvSpPr/>
          <p:nvPr/>
        </p:nvSpPr>
        <p:spPr bwMode="auto">
          <a:xfrm>
            <a:off x="6348304" y="37882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7" name="Freeform 7">
            <a:extLst>
              <a:ext uri="{FF2B5EF4-FFF2-40B4-BE49-F238E27FC236}">
                <a16:creationId xmlns:a16="http://schemas.microsoft.com/office/drawing/2014/main" id="{938F62E5-2D95-28D2-0584-ABA595E411CB}"/>
              </a:ext>
            </a:extLst>
          </p:cNvPr>
          <p:cNvSpPr/>
          <p:nvPr/>
        </p:nvSpPr>
        <p:spPr bwMode="auto">
          <a:xfrm>
            <a:off x="6537325" y="43681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9">
            <a:extLst>
              <a:ext uri="{FF2B5EF4-FFF2-40B4-BE49-F238E27FC236}">
                <a16:creationId xmlns:a16="http://schemas.microsoft.com/office/drawing/2014/main" id="{80560F46-7567-FFE6-6E29-0EC70FD11726}"/>
              </a:ext>
            </a:extLst>
          </p:cNvPr>
          <p:cNvSpPr/>
          <p:nvPr/>
        </p:nvSpPr>
        <p:spPr bwMode="auto">
          <a:xfrm>
            <a:off x="6547659" y="30500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10">
            <a:extLst>
              <a:ext uri="{FF2B5EF4-FFF2-40B4-BE49-F238E27FC236}">
                <a16:creationId xmlns:a16="http://schemas.microsoft.com/office/drawing/2014/main" id="{2D4820AE-A516-7010-7D15-040EB40D2AA6}"/>
              </a:ext>
            </a:extLst>
          </p:cNvPr>
          <p:cNvSpPr/>
          <p:nvPr/>
        </p:nvSpPr>
        <p:spPr bwMode="auto">
          <a:xfrm>
            <a:off x="7037932" y="24931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38" name="Freeform 11">
            <a:extLst>
              <a:ext uri="{FF2B5EF4-FFF2-40B4-BE49-F238E27FC236}">
                <a16:creationId xmlns:a16="http://schemas.microsoft.com/office/drawing/2014/main" id="{558AF6EF-6CB9-C7F4-7D70-4A5F4FE61F51}"/>
              </a:ext>
            </a:extLst>
          </p:cNvPr>
          <p:cNvSpPr/>
          <p:nvPr/>
        </p:nvSpPr>
        <p:spPr bwMode="auto">
          <a:xfrm>
            <a:off x="7485383" y="34731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12">
            <a:extLst>
              <a:ext uri="{FF2B5EF4-FFF2-40B4-BE49-F238E27FC236}">
                <a16:creationId xmlns:a16="http://schemas.microsoft.com/office/drawing/2014/main" id="{C32AC21D-7B16-DD0D-CBC4-4A4C80B313C7}"/>
              </a:ext>
            </a:extLst>
          </p:cNvPr>
          <p:cNvSpPr/>
          <p:nvPr/>
        </p:nvSpPr>
        <p:spPr bwMode="auto">
          <a:xfrm>
            <a:off x="7110294" y="232191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13">
            <a:extLst>
              <a:ext uri="{FF2B5EF4-FFF2-40B4-BE49-F238E27FC236}">
                <a16:creationId xmlns:a16="http://schemas.microsoft.com/office/drawing/2014/main" id="{C6C8B5EC-3FA8-63FE-5E89-29ACC26D14AF}"/>
              </a:ext>
            </a:extLst>
          </p:cNvPr>
          <p:cNvSpPr/>
          <p:nvPr/>
        </p:nvSpPr>
        <p:spPr bwMode="auto">
          <a:xfrm>
            <a:off x="7935783" y="2937809"/>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41" name="Freeform 14">
            <a:extLst>
              <a:ext uri="{FF2B5EF4-FFF2-40B4-BE49-F238E27FC236}">
                <a16:creationId xmlns:a16="http://schemas.microsoft.com/office/drawing/2014/main" id="{3BAAE218-5599-F780-D457-5444503ABAA0}"/>
              </a:ext>
            </a:extLst>
          </p:cNvPr>
          <p:cNvSpPr/>
          <p:nvPr/>
        </p:nvSpPr>
        <p:spPr bwMode="auto">
          <a:xfrm>
            <a:off x="7671450" y="37019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2" name="Freeform 15">
            <a:extLst>
              <a:ext uri="{FF2B5EF4-FFF2-40B4-BE49-F238E27FC236}">
                <a16:creationId xmlns:a16="http://schemas.microsoft.com/office/drawing/2014/main" id="{5BFF462D-6452-F7A6-B6D6-C46B4F4F1E1A}"/>
              </a:ext>
            </a:extLst>
          </p:cNvPr>
          <p:cNvSpPr/>
          <p:nvPr/>
        </p:nvSpPr>
        <p:spPr bwMode="auto">
          <a:xfrm>
            <a:off x="7950549" y="3254389"/>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3" name="Freeform 16">
            <a:extLst>
              <a:ext uri="{FF2B5EF4-FFF2-40B4-BE49-F238E27FC236}">
                <a16:creationId xmlns:a16="http://schemas.microsoft.com/office/drawing/2014/main" id="{6CAB8D62-7A63-4519-D4BC-91CF77C56349}"/>
              </a:ext>
            </a:extLst>
          </p:cNvPr>
          <p:cNvSpPr/>
          <p:nvPr/>
        </p:nvSpPr>
        <p:spPr bwMode="auto">
          <a:xfrm>
            <a:off x="8318254" y="29478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4" name="Freeform 17">
            <a:extLst>
              <a:ext uri="{FF2B5EF4-FFF2-40B4-BE49-F238E27FC236}">
                <a16:creationId xmlns:a16="http://schemas.microsoft.com/office/drawing/2014/main" id="{82F0BA99-AE32-D78D-6B02-348F4D5889F0}"/>
              </a:ext>
            </a:extLst>
          </p:cNvPr>
          <p:cNvSpPr/>
          <p:nvPr/>
        </p:nvSpPr>
        <p:spPr bwMode="auto">
          <a:xfrm>
            <a:off x="6677613" y="2392430"/>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5" name="Freeform 18">
            <a:extLst>
              <a:ext uri="{FF2B5EF4-FFF2-40B4-BE49-F238E27FC236}">
                <a16:creationId xmlns:a16="http://schemas.microsoft.com/office/drawing/2014/main" id="{59355990-044C-8528-FDC6-BF87DD01F05C}"/>
              </a:ext>
            </a:extLst>
          </p:cNvPr>
          <p:cNvSpPr/>
          <p:nvPr/>
        </p:nvSpPr>
        <p:spPr bwMode="auto">
          <a:xfrm>
            <a:off x="6845958" y="51322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6" name="Freeform 19">
            <a:extLst>
              <a:ext uri="{FF2B5EF4-FFF2-40B4-BE49-F238E27FC236}">
                <a16:creationId xmlns:a16="http://schemas.microsoft.com/office/drawing/2014/main" id="{2A743454-8726-2201-42CC-2120BA967648}"/>
              </a:ext>
            </a:extLst>
          </p:cNvPr>
          <p:cNvSpPr/>
          <p:nvPr/>
        </p:nvSpPr>
        <p:spPr bwMode="auto">
          <a:xfrm>
            <a:off x="6637740" y="52517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7" name="Freeform 20">
            <a:extLst>
              <a:ext uri="{FF2B5EF4-FFF2-40B4-BE49-F238E27FC236}">
                <a16:creationId xmlns:a16="http://schemas.microsoft.com/office/drawing/2014/main" id="{0A84DDBD-DF99-219C-2CE6-A122FBEB2CCA}"/>
              </a:ext>
            </a:extLst>
          </p:cNvPr>
          <p:cNvSpPr/>
          <p:nvPr/>
        </p:nvSpPr>
        <p:spPr bwMode="auto">
          <a:xfrm>
            <a:off x="6851867" y="2034119"/>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21">
            <a:extLst>
              <a:ext uri="{FF2B5EF4-FFF2-40B4-BE49-F238E27FC236}">
                <a16:creationId xmlns:a16="http://schemas.microsoft.com/office/drawing/2014/main" id="{90941DDA-FC1E-3E24-29ED-554C7AA2A74F}"/>
              </a:ext>
            </a:extLst>
          </p:cNvPr>
          <p:cNvSpPr/>
          <p:nvPr/>
        </p:nvSpPr>
        <p:spPr bwMode="auto">
          <a:xfrm>
            <a:off x="6456102" y="14153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9" name="Freeform 22">
            <a:extLst>
              <a:ext uri="{FF2B5EF4-FFF2-40B4-BE49-F238E27FC236}">
                <a16:creationId xmlns:a16="http://schemas.microsoft.com/office/drawing/2014/main" id="{FE5881A0-082E-5337-2D8E-D23AC9864D68}"/>
              </a:ext>
            </a:extLst>
          </p:cNvPr>
          <p:cNvSpPr/>
          <p:nvPr/>
        </p:nvSpPr>
        <p:spPr bwMode="auto">
          <a:xfrm>
            <a:off x="6594915" y="2144922"/>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0" name="Freeform 23">
            <a:extLst>
              <a:ext uri="{FF2B5EF4-FFF2-40B4-BE49-F238E27FC236}">
                <a16:creationId xmlns:a16="http://schemas.microsoft.com/office/drawing/2014/main" id="{4DDB28E0-2717-D8CD-A525-DA0CCB301E31}"/>
              </a:ext>
            </a:extLst>
          </p:cNvPr>
          <p:cNvSpPr/>
          <p:nvPr/>
        </p:nvSpPr>
        <p:spPr bwMode="auto">
          <a:xfrm>
            <a:off x="8866118" y="27406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1" name="Freeform 24">
            <a:extLst>
              <a:ext uri="{FF2B5EF4-FFF2-40B4-BE49-F238E27FC236}">
                <a16:creationId xmlns:a16="http://schemas.microsoft.com/office/drawing/2014/main" id="{7AEBCD8B-7020-F3D6-E9BF-F4B2B026FED0}"/>
              </a:ext>
            </a:extLst>
          </p:cNvPr>
          <p:cNvSpPr/>
          <p:nvPr/>
        </p:nvSpPr>
        <p:spPr bwMode="auto">
          <a:xfrm>
            <a:off x="9112732" y="2506110"/>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2" name="Freeform 25">
            <a:extLst>
              <a:ext uri="{FF2B5EF4-FFF2-40B4-BE49-F238E27FC236}">
                <a16:creationId xmlns:a16="http://schemas.microsoft.com/office/drawing/2014/main" id="{6C84CA6C-8AE5-1255-CDAD-720C1A24F1A0}"/>
              </a:ext>
            </a:extLst>
          </p:cNvPr>
          <p:cNvSpPr/>
          <p:nvPr/>
        </p:nvSpPr>
        <p:spPr bwMode="auto">
          <a:xfrm>
            <a:off x="9385926" y="29910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Freeform 26">
            <a:extLst>
              <a:ext uri="{FF2B5EF4-FFF2-40B4-BE49-F238E27FC236}">
                <a16:creationId xmlns:a16="http://schemas.microsoft.com/office/drawing/2014/main" id="{F6A435F0-03C3-84C7-2297-469D8B4D83BD}"/>
              </a:ext>
            </a:extLst>
          </p:cNvPr>
          <p:cNvSpPr/>
          <p:nvPr/>
        </p:nvSpPr>
        <p:spPr bwMode="auto">
          <a:xfrm>
            <a:off x="9357870" y="3129196"/>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4" name="Freeform 27">
            <a:extLst>
              <a:ext uri="{FF2B5EF4-FFF2-40B4-BE49-F238E27FC236}">
                <a16:creationId xmlns:a16="http://schemas.microsoft.com/office/drawing/2014/main" id="{30FCA2EE-FB0D-14A8-4AFD-AEB21EC9A483}"/>
              </a:ext>
            </a:extLst>
          </p:cNvPr>
          <p:cNvSpPr/>
          <p:nvPr/>
        </p:nvSpPr>
        <p:spPr bwMode="auto">
          <a:xfrm>
            <a:off x="9255974" y="3347924"/>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5" name="Freeform 28">
            <a:extLst>
              <a:ext uri="{FF2B5EF4-FFF2-40B4-BE49-F238E27FC236}">
                <a16:creationId xmlns:a16="http://schemas.microsoft.com/office/drawing/2014/main" id="{09C78A08-3412-4D1B-212C-556D736B805C}"/>
              </a:ext>
            </a:extLst>
          </p:cNvPr>
          <p:cNvSpPr/>
          <p:nvPr/>
        </p:nvSpPr>
        <p:spPr bwMode="auto">
          <a:xfrm>
            <a:off x="8606217" y="28011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6" name="Freeform 29">
            <a:extLst>
              <a:ext uri="{FF2B5EF4-FFF2-40B4-BE49-F238E27FC236}">
                <a16:creationId xmlns:a16="http://schemas.microsoft.com/office/drawing/2014/main" id="{3EA03EB4-F69B-7993-8F3C-82A0F7829E97}"/>
              </a:ext>
            </a:extLst>
          </p:cNvPr>
          <p:cNvSpPr/>
          <p:nvPr/>
        </p:nvSpPr>
        <p:spPr bwMode="auto">
          <a:xfrm>
            <a:off x="6464963" y="4761019"/>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7" name="Freeform 30">
            <a:extLst>
              <a:ext uri="{FF2B5EF4-FFF2-40B4-BE49-F238E27FC236}">
                <a16:creationId xmlns:a16="http://schemas.microsoft.com/office/drawing/2014/main" id="{FC3169BD-14F5-555D-0E65-C6BA4FDEFE60}"/>
              </a:ext>
            </a:extLst>
          </p:cNvPr>
          <p:cNvSpPr/>
          <p:nvPr/>
        </p:nvSpPr>
        <p:spPr bwMode="auto">
          <a:xfrm>
            <a:off x="9106825" y="3339290"/>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8" name="Freeform 31">
            <a:extLst>
              <a:ext uri="{FF2B5EF4-FFF2-40B4-BE49-F238E27FC236}">
                <a16:creationId xmlns:a16="http://schemas.microsoft.com/office/drawing/2014/main" id="{B8DA080F-CBF8-0CD8-715A-AE1D76188DD8}"/>
              </a:ext>
            </a:extLst>
          </p:cNvPr>
          <p:cNvSpPr/>
          <p:nvPr/>
        </p:nvSpPr>
        <p:spPr bwMode="auto">
          <a:xfrm>
            <a:off x="8876458" y="3094660"/>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9" name="Freeform 41">
            <a:extLst>
              <a:ext uri="{FF2B5EF4-FFF2-40B4-BE49-F238E27FC236}">
                <a16:creationId xmlns:a16="http://schemas.microsoft.com/office/drawing/2014/main" id="{48B46A4D-9D75-7966-2D39-F8F58B20174F}"/>
              </a:ext>
            </a:extLst>
          </p:cNvPr>
          <p:cNvSpPr/>
          <p:nvPr/>
        </p:nvSpPr>
        <p:spPr bwMode="auto">
          <a:xfrm>
            <a:off x="7018737" y="2724838"/>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60" name="Freeform 42">
            <a:extLst>
              <a:ext uri="{FF2B5EF4-FFF2-40B4-BE49-F238E27FC236}">
                <a16:creationId xmlns:a16="http://schemas.microsoft.com/office/drawing/2014/main" id="{05E23AB3-18A8-AA8C-9506-C72B30DBD1C0}"/>
              </a:ext>
            </a:extLst>
          </p:cNvPr>
          <p:cNvSpPr/>
          <p:nvPr/>
        </p:nvSpPr>
        <p:spPr bwMode="auto">
          <a:xfrm>
            <a:off x="7390872" y="55208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61" name="Freeform 43">
            <a:extLst>
              <a:ext uri="{FF2B5EF4-FFF2-40B4-BE49-F238E27FC236}">
                <a16:creationId xmlns:a16="http://schemas.microsoft.com/office/drawing/2014/main" id="{B96247B5-D23E-7058-C281-DC63812B7E5E}"/>
              </a:ext>
            </a:extLst>
          </p:cNvPr>
          <p:cNvSpPr/>
          <p:nvPr/>
        </p:nvSpPr>
        <p:spPr bwMode="auto">
          <a:xfrm>
            <a:off x="7379058" y="5359642"/>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62" name="Freeform 44">
            <a:extLst>
              <a:ext uri="{FF2B5EF4-FFF2-40B4-BE49-F238E27FC236}">
                <a16:creationId xmlns:a16="http://schemas.microsoft.com/office/drawing/2014/main" id="{D6F0B888-76C4-FF25-B47B-330C2FD0DA62}"/>
              </a:ext>
            </a:extLst>
          </p:cNvPr>
          <p:cNvSpPr/>
          <p:nvPr/>
        </p:nvSpPr>
        <p:spPr bwMode="auto">
          <a:xfrm>
            <a:off x="7786635" y="46142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63" name="Freeform 45">
            <a:extLst>
              <a:ext uri="{FF2B5EF4-FFF2-40B4-BE49-F238E27FC236}">
                <a16:creationId xmlns:a16="http://schemas.microsoft.com/office/drawing/2014/main" id="{CFD913B4-3A33-54AC-9B59-E9693E2C27B1}"/>
              </a:ext>
            </a:extLst>
          </p:cNvPr>
          <p:cNvSpPr/>
          <p:nvPr/>
        </p:nvSpPr>
        <p:spPr bwMode="auto">
          <a:xfrm>
            <a:off x="6718960" y="5389860"/>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64" name="Freeform 72">
            <a:extLst>
              <a:ext uri="{FF2B5EF4-FFF2-40B4-BE49-F238E27FC236}">
                <a16:creationId xmlns:a16="http://schemas.microsoft.com/office/drawing/2014/main" id="{E9502BF9-2170-9EDC-54BC-34327EE8DC2D}"/>
              </a:ext>
            </a:extLst>
          </p:cNvPr>
          <p:cNvSpPr/>
          <p:nvPr/>
        </p:nvSpPr>
        <p:spPr bwMode="auto">
          <a:xfrm>
            <a:off x="6977387" y="23708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65" name="Group 78">
            <a:extLst>
              <a:ext uri="{FF2B5EF4-FFF2-40B4-BE49-F238E27FC236}">
                <a16:creationId xmlns:a16="http://schemas.microsoft.com/office/drawing/2014/main" id="{7FB49C86-1CD7-439D-34CD-5BDA8A905556}"/>
              </a:ext>
            </a:extLst>
          </p:cNvPr>
          <p:cNvGrpSpPr/>
          <p:nvPr/>
        </p:nvGrpSpPr>
        <p:grpSpPr bwMode="auto">
          <a:xfrm>
            <a:off x="6377838" y="4027128"/>
            <a:ext cx="50209" cy="51804"/>
            <a:chOff x="7728" y="10782"/>
            <a:chExt cx="2776" cy="2978"/>
          </a:xfrm>
        </p:grpSpPr>
        <p:sp>
          <p:nvSpPr>
            <p:cNvPr id="66" name="Freeform 79">
              <a:extLst>
                <a:ext uri="{FF2B5EF4-FFF2-40B4-BE49-F238E27FC236}">
                  <a16:creationId xmlns:a16="http://schemas.microsoft.com/office/drawing/2014/main" id="{5E76D200-BAD9-8E0F-06FA-AA0DFEC265EE}"/>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67" name="Freeform 80">
              <a:extLst>
                <a:ext uri="{FF2B5EF4-FFF2-40B4-BE49-F238E27FC236}">
                  <a16:creationId xmlns:a16="http://schemas.microsoft.com/office/drawing/2014/main" id="{F601F3E5-4E1B-4FF3-F10F-228326037A34}"/>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68" name="Group 313">
            <a:extLst>
              <a:ext uri="{FF2B5EF4-FFF2-40B4-BE49-F238E27FC236}">
                <a16:creationId xmlns:a16="http://schemas.microsoft.com/office/drawing/2014/main" id="{259A9B13-6606-3AC0-7F9C-2B3854DA8AE1}"/>
              </a:ext>
            </a:extLst>
          </p:cNvPr>
          <p:cNvGrpSpPr/>
          <p:nvPr/>
        </p:nvGrpSpPr>
        <p:grpSpPr bwMode="auto">
          <a:xfrm>
            <a:off x="6094305" y="3962375"/>
            <a:ext cx="301252" cy="58999"/>
            <a:chOff x="512" y="2456"/>
            <a:chExt cx="204" cy="41"/>
          </a:xfrm>
        </p:grpSpPr>
        <p:sp>
          <p:nvSpPr>
            <p:cNvPr id="69" name="Freeform 77">
              <a:extLst>
                <a:ext uri="{FF2B5EF4-FFF2-40B4-BE49-F238E27FC236}">
                  <a16:creationId xmlns:a16="http://schemas.microsoft.com/office/drawing/2014/main" id="{DC8496CB-3677-9139-2E3D-421D5F81A211}"/>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70" name="Group 315">
              <a:extLst>
                <a:ext uri="{FF2B5EF4-FFF2-40B4-BE49-F238E27FC236}">
                  <a16:creationId xmlns:a16="http://schemas.microsoft.com/office/drawing/2014/main" id="{95D5224E-FFB7-BD2A-A001-8F1CF20A2740}"/>
                </a:ext>
              </a:extLst>
            </p:cNvPr>
            <p:cNvGrpSpPr/>
            <p:nvPr/>
          </p:nvGrpSpPr>
          <p:grpSpPr bwMode="auto">
            <a:xfrm>
              <a:off x="512" y="2456"/>
              <a:ext cx="12" cy="4"/>
              <a:chOff x="2478" y="4937"/>
              <a:chExt cx="10011" cy="3255"/>
            </a:xfrm>
          </p:grpSpPr>
          <p:sp>
            <p:nvSpPr>
              <p:cNvPr id="71" name="Freeform 316">
                <a:extLst>
                  <a:ext uri="{FF2B5EF4-FFF2-40B4-BE49-F238E27FC236}">
                    <a16:creationId xmlns:a16="http://schemas.microsoft.com/office/drawing/2014/main" id="{71719F4A-A3D7-7BEE-7561-159E29C5127C}"/>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72" name="Freeform 317">
                <a:extLst>
                  <a:ext uri="{FF2B5EF4-FFF2-40B4-BE49-F238E27FC236}">
                    <a16:creationId xmlns:a16="http://schemas.microsoft.com/office/drawing/2014/main" id="{6AB497FF-C774-070D-CB6A-42C067602421}"/>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73" name="Freeform 4">
            <a:extLst>
              <a:ext uri="{FF2B5EF4-FFF2-40B4-BE49-F238E27FC236}">
                <a16:creationId xmlns:a16="http://schemas.microsoft.com/office/drawing/2014/main" id="{8C768C6A-0A1D-054A-C513-8C5F20911384}"/>
              </a:ext>
            </a:extLst>
          </p:cNvPr>
          <p:cNvSpPr/>
          <p:nvPr/>
        </p:nvSpPr>
        <p:spPr bwMode="auto">
          <a:xfrm>
            <a:off x="7037932" y="41336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74" name="Freeform 4">
            <a:extLst>
              <a:ext uri="{FF2B5EF4-FFF2-40B4-BE49-F238E27FC236}">
                <a16:creationId xmlns:a16="http://schemas.microsoft.com/office/drawing/2014/main" id="{EB9C7E04-A070-61AC-ACB3-22D319AB333F}"/>
              </a:ext>
            </a:extLst>
          </p:cNvPr>
          <p:cNvSpPr/>
          <p:nvPr/>
        </p:nvSpPr>
        <p:spPr bwMode="auto">
          <a:xfrm>
            <a:off x="6938992" y="4237224"/>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aphicFrame>
        <p:nvGraphicFramePr>
          <p:cNvPr id="109" name="Table 108">
            <a:extLst>
              <a:ext uri="{FF2B5EF4-FFF2-40B4-BE49-F238E27FC236}">
                <a16:creationId xmlns:a16="http://schemas.microsoft.com/office/drawing/2014/main" id="{F5E0AC90-A101-83B3-A0C3-25938F434E95}"/>
              </a:ext>
            </a:extLst>
          </p:cNvPr>
          <p:cNvGraphicFramePr>
            <a:graphicFrameLocks noGrp="1"/>
          </p:cNvGraphicFramePr>
          <p:nvPr/>
        </p:nvGraphicFramePr>
        <p:xfrm>
          <a:off x="8151810" y="5130620"/>
          <a:ext cx="3901870" cy="1322454"/>
        </p:xfrm>
        <a:graphic>
          <a:graphicData uri="http://schemas.openxmlformats.org/drawingml/2006/table">
            <a:tbl>
              <a:tblPr firstRow="1" firstCol="1" bandRow="1">
                <a:tableStyleId>{912C8C85-51F0-491E-9774-3900AFEF0FD7}</a:tableStyleId>
              </a:tblPr>
              <a:tblGrid>
                <a:gridCol w="2189798">
                  <a:extLst>
                    <a:ext uri="{9D8B030D-6E8A-4147-A177-3AD203B41FA5}">
                      <a16:colId xmlns:a16="http://schemas.microsoft.com/office/drawing/2014/main" val="1616692575"/>
                    </a:ext>
                  </a:extLst>
                </a:gridCol>
                <a:gridCol w="856036">
                  <a:extLst>
                    <a:ext uri="{9D8B030D-6E8A-4147-A177-3AD203B41FA5}">
                      <a16:colId xmlns:a16="http://schemas.microsoft.com/office/drawing/2014/main" val="86212709"/>
                    </a:ext>
                  </a:extLst>
                </a:gridCol>
                <a:gridCol w="856036">
                  <a:extLst>
                    <a:ext uri="{9D8B030D-6E8A-4147-A177-3AD203B41FA5}">
                      <a16:colId xmlns:a16="http://schemas.microsoft.com/office/drawing/2014/main" val="569070904"/>
                    </a:ext>
                  </a:extLst>
                </a:gridCol>
              </a:tblGrid>
              <a:tr h="137713">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End Use</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FY 2021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FY 2040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4189110"/>
                  </a:ext>
                </a:extLst>
              </a:tr>
              <a:tr h="137713">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Pharmaceuticals &amp; Solvent</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61.46%</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55.23%</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35796017"/>
                  </a:ext>
                </a:extLst>
              </a:tr>
              <a:tr h="137713">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Bisphenol-A (BPA)</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12.04%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16.83%</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976190641"/>
                  </a:ext>
                </a:extLst>
              </a:tr>
              <a:tr h="137713">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Methyl Methacrylate (MMA)</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11.55%</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10.48%</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637164134"/>
                  </a:ext>
                </a:extLst>
              </a:tr>
              <a:tr h="137713">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Methyl Isobutyl Ketone (MIBK)</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10.10%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11.59%</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383634424"/>
                  </a:ext>
                </a:extLst>
              </a:tr>
              <a:tr h="137713">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Others</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4.85%</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spcAft>
                          <a:spcPts val="800"/>
                        </a:spcAft>
                        <a:tabLst>
                          <a:tab pos="971550" algn="l"/>
                        </a:tabLst>
                      </a:pPr>
                      <a:r>
                        <a:rPr lang="en-IN" sz="1100" dirty="0">
                          <a:effectLst/>
                          <a:latin typeface="Arial" panose="020B0604020202020204" pitchFamily="34" charset="0"/>
                          <a:cs typeface="Arial" panose="020B0604020202020204" pitchFamily="34" charset="0"/>
                        </a:rPr>
                        <a:t>5.87%</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513089726"/>
                  </a:ext>
                </a:extLst>
              </a:tr>
            </a:tbl>
          </a:graphicData>
        </a:graphic>
      </p:graphicFrame>
      <p:sp>
        <p:nvSpPr>
          <p:cNvPr id="110" name="TextBox 109">
            <a:extLst>
              <a:ext uri="{FF2B5EF4-FFF2-40B4-BE49-F238E27FC236}">
                <a16:creationId xmlns:a16="http://schemas.microsoft.com/office/drawing/2014/main" id="{3D5EC518-3CD8-75A8-8C2B-7AD2E75DEE44}"/>
              </a:ext>
            </a:extLst>
          </p:cNvPr>
          <p:cNvSpPr txBox="1"/>
          <p:nvPr/>
        </p:nvSpPr>
        <p:spPr>
          <a:xfrm>
            <a:off x="8151810" y="4612580"/>
            <a:ext cx="3901870" cy="503408"/>
          </a:xfrm>
          <a:prstGeom prst="rect">
            <a:avLst/>
          </a:prstGeom>
          <a:noFill/>
        </p:spPr>
        <p:txBody>
          <a:bodyPr wrap="square">
            <a:spAutoFit/>
          </a:bodyPr>
          <a:lstStyle/>
          <a:p>
            <a:pPr>
              <a:lnSpc>
                <a:spcPct val="115000"/>
              </a:lnSpc>
              <a:spcAft>
                <a:spcPts val="800"/>
              </a:spcAft>
              <a:tabLst>
                <a:tab pos="971550" algn="l"/>
              </a:tabLst>
            </a:pP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India Acetone Demand, By End Use, By Volume (000’ Tonnes), FY 2021, FY 2040F</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Box 75">
            <a:extLst>
              <a:ext uri="{FF2B5EF4-FFF2-40B4-BE49-F238E27FC236}">
                <a16:creationId xmlns:a16="http://schemas.microsoft.com/office/drawing/2014/main" id="{C685366E-57ED-5B4E-1FE2-D7F4E747EB17}"/>
              </a:ext>
            </a:extLst>
          </p:cNvPr>
          <p:cNvSpPr txBox="1"/>
          <p:nvPr/>
        </p:nvSpPr>
        <p:spPr>
          <a:xfrm>
            <a:off x="7966773" y="1116623"/>
            <a:ext cx="3786146" cy="830997"/>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South India is second largest because of growing Pharmaceuticals industry and Production Linked Incentive (PLI) scheme to encourage the pharmaceutical industry growth.</a:t>
            </a:r>
          </a:p>
        </p:txBody>
      </p:sp>
      <p:sp>
        <p:nvSpPr>
          <p:cNvPr id="77" name="TextBox 76">
            <a:extLst>
              <a:ext uri="{FF2B5EF4-FFF2-40B4-BE49-F238E27FC236}">
                <a16:creationId xmlns:a16="http://schemas.microsoft.com/office/drawing/2014/main" id="{D8AF4868-B149-1E70-41DB-941C6989AC1E}"/>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78" name="TextBox 77">
            <a:extLst>
              <a:ext uri="{FF2B5EF4-FFF2-40B4-BE49-F238E27FC236}">
                <a16:creationId xmlns:a16="http://schemas.microsoft.com/office/drawing/2014/main" id="{A07C8DC1-2816-9DD5-B310-42C4CFB893AB}"/>
              </a:ext>
            </a:extLst>
          </p:cNvPr>
          <p:cNvSpPr txBox="1"/>
          <p:nvPr/>
        </p:nvSpPr>
        <p:spPr>
          <a:xfrm>
            <a:off x="7951277" y="1989702"/>
            <a:ext cx="3801641" cy="461665"/>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West India+South India: ~80% of the total demand</a:t>
            </a:r>
          </a:p>
        </p:txBody>
      </p:sp>
      <p:sp>
        <p:nvSpPr>
          <p:cNvPr id="79" name="TextBox 78">
            <a:extLst>
              <a:ext uri="{FF2B5EF4-FFF2-40B4-BE49-F238E27FC236}">
                <a16:creationId xmlns:a16="http://schemas.microsoft.com/office/drawing/2014/main" id="{DA1AC162-588C-5840-B9CF-9512BDB05ADC}"/>
              </a:ext>
            </a:extLst>
          </p:cNvPr>
          <p:cNvSpPr txBox="1"/>
          <p:nvPr/>
        </p:nvSpPr>
        <p:spPr>
          <a:xfrm>
            <a:off x="7947814" y="811369"/>
            <a:ext cx="3801641" cy="276999"/>
          </a:xfrm>
          <a:prstGeom prst="rect">
            <a:avLst/>
          </a:prstGeom>
          <a:solidFill>
            <a:schemeClr val="accent2"/>
          </a:solidFill>
        </p:spPr>
        <p:txBody>
          <a:bodyPr wrap="square" rtlCol="0">
            <a:spAutoFit/>
          </a:bodyPr>
          <a:lstStyle/>
          <a:p>
            <a:pPr algn="ctr"/>
            <a:r>
              <a:rPr lang="en-IN" sz="1200" b="1" dirty="0">
                <a:solidFill>
                  <a:schemeClr val="bg1"/>
                </a:solidFill>
                <a:latin typeface="Arial" panose="020B0604020202020204" pitchFamily="34" charset="0"/>
                <a:cs typeface="Arial" panose="020B0604020202020204" pitchFamily="34" charset="0"/>
              </a:rPr>
              <a:t>West India is the largest region</a:t>
            </a:r>
          </a:p>
        </p:txBody>
      </p:sp>
    </p:spTree>
    <p:extLst>
      <p:ext uri="{BB962C8B-B14F-4D97-AF65-F5344CB8AC3E}">
        <p14:creationId xmlns:p14="http://schemas.microsoft.com/office/powerpoint/2010/main" val="47508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Trade, Exports (Opportunity) </a:t>
            </a:r>
            <a:endParaRPr lang="en-IN" sz="1400" dirty="0">
              <a:solidFill>
                <a:schemeClr val="tx1"/>
              </a:solidFill>
              <a:latin typeface="Arial" panose="020B0604020202020204" pitchFamily="34" charset="0"/>
            </a:endParaRPr>
          </a:p>
        </p:txBody>
      </p:sp>
      <p:sp>
        <p:nvSpPr>
          <p:cNvPr id="10" name="TextBox 9">
            <a:extLst>
              <a:ext uri="{FF2B5EF4-FFF2-40B4-BE49-F238E27FC236}">
                <a16:creationId xmlns:a16="http://schemas.microsoft.com/office/drawing/2014/main" id="{7347AB97-8C90-4DD3-A94B-989525B8AA66}"/>
              </a:ext>
            </a:extLst>
          </p:cNvPr>
          <p:cNvSpPr txBox="1"/>
          <p:nvPr/>
        </p:nvSpPr>
        <p:spPr>
          <a:xfrm>
            <a:off x="173918" y="995200"/>
            <a:ext cx="3842753" cy="335156"/>
          </a:xfrm>
          <a:prstGeom prst="rect">
            <a:avLst/>
          </a:prstGeom>
          <a:noFill/>
        </p:spPr>
        <p:txBody>
          <a:bodyPr wrap="square">
            <a:spAutoFit/>
          </a:bodyPr>
          <a:lstStyle/>
          <a:p>
            <a:pPr>
              <a:lnSpc>
                <a:spcPct val="150000"/>
              </a:lnSpc>
            </a:pPr>
            <a:r>
              <a:rPr lang="en-US" sz="1200" b="1" dirty="0">
                <a:latin typeface="Arial" panose="020B0604020202020204" pitchFamily="34" charset="0"/>
                <a:cs typeface="Arial" panose="020B0604020202020204" pitchFamily="34" charset="0"/>
              </a:rPr>
              <a:t>Export Potential Market of Phenol</a:t>
            </a:r>
            <a:endParaRPr lang="en-IN" sz="1200" b="1"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ADB6D1BF-F018-4318-9187-A6ECF0FAAAD1}"/>
              </a:ext>
            </a:extLst>
          </p:cNvPr>
          <p:cNvGraphicFramePr>
            <a:graphicFrameLocks noGrp="1"/>
          </p:cNvGraphicFramePr>
          <p:nvPr/>
        </p:nvGraphicFramePr>
        <p:xfrm>
          <a:off x="160665" y="1406224"/>
          <a:ext cx="5575886" cy="1542863"/>
        </p:xfrm>
        <a:graphic>
          <a:graphicData uri="http://schemas.openxmlformats.org/drawingml/2006/table">
            <a:tbl>
              <a:tblPr firstRow="1" firstCol="1" bandRow="1">
                <a:tableStyleId>{912C8C85-51F0-491E-9774-3900AFEF0FD7}</a:tableStyleId>
              </a:tblPr>
              <a:tblGrid>
                <a:gridCol w="1336860">
                  <a:extLst>
                    <a:ext uri="{9D8B030D-6E8A-4147-A177-3AD203B41FA5}">
                      <a16:colId xmlns:a16="http://schemas.microsoft.com/office/drawing/2014/main" val="3792830764"/>
                    </a:ext>
                  </a:extLst>
                </a:gridCol>
                <a:gridCol w="1130486">
                  <a:extLst>
                    <a:ext uri="{9D8B030D-6E8A-4147-A177-3AD203B41FA5}">
                      <a16:colId xmlns:a16="http://schemas.microsoft.com/office/drawing/2014/main" val="3796253547"/>
                    </a:ext>
                  </a:extLst>
                </a:gridCol>
                <a:gridCol w="1082696">
                  <a:extLst>
                    <a:ext uri="{9D8B030D-6E8A-4147-A177-3AD203B41FA5}">
                      <a16:colId xmlns:a16="http://schemas.microsoft.com/office/drawing/2014/main" val="3228182643"/>
                    </a:ext>
                  </a:extLst>
                </a:gridCol>
                <a:gridCol w="2025844">
                  <a:extLst>
                    <a:ext uri="{9D8B030D-6E8A-4147-A177-3AD203B41FA5}">
                      <a16:colId xmlns:a16="http://schemas.microsoft.com/office/drawing/2014/main" val="2178067046"/>
                    </a:ext>
                  </a:extLst>
                </a:gridCol>
              </a:tblGrid>
              <a:tr h="189598">
                <a:tc rowSpan="2">
                  <a:txBody>
                    <a:bodyPr/>
                    <a:lstStyle/>
                    <a:p>
                      <a:pPr marL="0" marR="0" lvl="0" indent="0" algn="ctr" defTabSz="914400" rtl="0" eaLnBrk="1" fontAlgn="auto" latinLnBrk="0" hangingPunct="1">
                        <a:lnSpc>
                          <a:spcPct val="150000"/>
                        </a:lnSpc>
                        <a:spcBef>
                          <a:spcPts val="0"/>
                        </a:spcBef>
                        <a:spcAft>
                          <a:spcPts val="800"/>
                        </a:spcAft>
                        <a:buClrTx/>
                        <a:buSzTx/>
                        <a:buFontTx/>
                        <a:buNone/>
                        <a:tabLst/>
                        <a:defRPr/>
                      </a:pPr>
                      <a:r>
                        <a:rPr lang="en-US" sz="1100" dirty="0">
                          <a:solidFill>
                            <a:schemeClr val="bg1"/>
                          </a:solidFill>
                          <a:effectLst/>
                          <a:latin typeface="Arial" panose="020B0604020202020204" pitchFamily="34" charset="0"/>
                          <a:cs typeface="Arial" panose="020B0604020202020204" pitchFamily="34" charset="0"/>
                        </a:rPr>
                        <a:t> Countries </a:t>
                      </a:r>
                      <a:endPar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3">
                  <a:txBody>
                    <a:bodyPr/>
                    <a:lstStyle/>
                    <a:p>
                      <a:pPr algn="ctr">
                        <a:lnSpc>
                          <a:spcPct val="150000"/>
                        </a:lnSpc>
                        <a:spcAft>
                          <a:spcPts val="800"/>
                        </a:spcAft>
                      </a:pPr>
                      <a:r>
                        <a:rPr lang="en-US" sz="1100" dirty="0">
                          <a:effectLst/>
                          <a:latin typeface="Arial" panose="020B0604020202020204" pitchFamily="34" charset="0"/>
                          <a:cs typeface="Arial" panose="020B0604020202020204" pitchFamily="34" charset="0"/>
                        </a:rPr>
                        <a:t>2020</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548996476"/>
                  </a:ext>
                </a:extLst>
              </a:tr>
              <a:tr h="189598">
                <a:tc vMerge="1">
                  <a:txBody>
                    <a:bodyPr/>
                    <a:lstStyle/>
                    <a:p>
                      <a:pPr algn="just">
                        <a:lnSpc>
                          <a:spcPct val="150000"/>
                        </a:lnSpc>
                        <a:spcAft>
                          <a:spcPts val="800"/>
                        </a:spcAft>
                      </a:pPr>
                      <a:endParaRPr lang="en-IN"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solidFill>
                  </a:tcPr>
                </a:tc>
                <a:tc>
                  <a:txBody>
                    <a:bodyPr/>
                    <a:lstStyle/>
                    <a:p>
                      <a:pPr algn="ctr">
                        <a:lnSpc>
                          <a:spcPct val="150000"/>
                        </a:lnSpc>
                        <a:spcAft>
                          <a:spcPts val="800"/>
                        </a:spcAft>
                      </a:pPr>
                      <a:r>
                        <a:rPr lang="en-US" sz="1100" b="1" dirty="0">
                          <a:solidFill>
                            <a:schemeClr val="bg1"/>
                          </a:solidFill>
                          <a:effectLst/>
                          <a:latin typeface="Arial" panose="020B0604020202020204" pitchFamily="34" charset="0"/>
                          <a:cs typeface="Arial" panose="020B0604020202020204" pitchFamily="34" charset="0"/>
                        </a:rPr>
                        <a:t>   Import </a:t>
                      </a:r>
                      <a:endParaRPr lang="en-IN" sz="11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solidFill>
                  </a:tcPr>
                </a:tc>
                <a:tc>
                  <a:txBody>
                    <a:bodyPr/>
                    <a:lstStyle/>
                    <a:p>
                      <a:pPr algn="ctr">
                        <a:lnSpc>
                          <a:spcPct val="150000"/>
                        </a:lnSpc>
                        <a:spcAft>
                          <a:spcPts val="800"/>
                        </a:spcAft>
                      </a:pPr>
                      <a:r>
                        <a:rPr lang="en-US" sz="1100" b="1" dirty="0">
                          <a:solidFill>
                            <a:schemeClr val="bg1"/>
                          </a:solidFill>
                          <a:effectLst/>
                          <a:latin typeface="Arial" panose="020B0604020202020204" pitchFamily="34" charset="0"/>
                          <a:cs typeface="Arial" panose="020B0604020202020204" pitchFamily="34" charset="0"/>
                        </a:rPr>
                        <a:t>   Export</a:t>
                      </a:r>
                      <a:endParaRPr lang="en-IN" sz="11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solidFill>
                  </a:tcPr>
                </a:tc>
                <a:tc>
                  <a:txBody>
                    <a:bodyPr/>
                    <a:lstStyle/>
                    <a:p>
                      <a:pPr algn="ctr">
                        <a:lnSpc>
                          <a:spcPct val="150000"/>
                        </a:lnSpc>
                        <a:spcAft>
                          <a:spcPts val="800"/>
                        </a:spcAft>
                      </a:pPr>
                      <a:r>
                        <a:rPr lang="en-IN" sz="1100" b="1" dirty="0">
                          <a:solidFill>
                            <a:schemeClr val="bg1"/>
                          </a:solidFill>
                          <a:effectLst/>
                          <a:latin typeface="Arial" panose="020B0604020202020204" pitchFamily="34" charset="0"/>
                          <a:cs typeface="Arial" panose="020B0604020202020204" pitchFamily="34" charset="0"/>
                        </a:rPr>
                        <a:t>Net Export Potential </a:t>
                      </a:r>
                      <a:endParaRPr lang="en-IN" sz="11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solidFill>
                  </a:tcPr>
                </a:tc>
                <a:extLst>
                  <a:ext uri="{0D108BD9-81ED-4DB2-BD59-A6C34878D82A}">
                    <a16:rowId xmlns:a16="http://schemas.microsoft.com/office/drawing/2014/main" val="3828521158"/>
                  </a:ext>
                </a:extLst>
              </a:tr>
              <a:tr h="189598">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China</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709.92</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17.29</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692.63</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2355352"/>
                  </a:ext>
                </a:extLst>
              </a:tr>
              <a:tr h="189598">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Taiwan</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105.56</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180.52</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-74.96</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82867359"/>
                  </a:ext>
                </a:extLst>
              </a:tr>
              <a:tr h="189598">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Thailand </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40.08</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225.11</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-185.03</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93962132"/>
                  </a:ext>
                </a:extLst>
              </a:tr>
              <a:tr h="189598">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Malaysia </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22.73</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0.25</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22.48</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14727035"/>
                  </a:ext>
                </a:extLst>
              </a:tr>
              <a:tr h="189598">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Indonesia</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17.14</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100" dirty="0">
                          <a:solidFill>
                            <a:schemeClr val="tx1"/>
                          </a:solidFill>
                          <a:effectLst/>
                          <a:latin typeface="Arial" panose="020B0604020202020204" pitchFamily="34" charset="0"/>
                          <a:cs typeface="Arial" panose="020B0604020202020204" pitchFamily="34" charset="0"/>
                        </a:rPr>
                        <a:t>0.27</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16.87</a:t>
                      </a:r>
                      <a:endPar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68192553"/>
                  </a:ext>
                </a:extLst>
              </a:tr>
            </a:tbl>
          </a:graphicData>
        </a:graphic>
      </p:graphicFrame>
      <p:sp>
        <p:nvSpPr>
          <p:cNvPr id="15" name="TextBox 14">
            <a:extLst>
              <a:ext uri="{FF2B5EF4-FFF2-40B4-BE49-F238E27FC236}">
                <a16:creationId xmlns:a16="http://schemas.microsoft.com/office/drawing/2014/main" id="{F86DB6B7-20F0-4CE2-8BD3-B742C8D3AB32}"/>
              </a:ext>
            </a:extLst>
          </p:cNvPr>
          <p:cNvSpPr txBox="1"/>
          <p:nvPr/>
        </p:nvSpPr>
        <p:spPr>
          <a:xfrm>
            <a:off x="160665" y="2975294"/>
            <a:ext cx="3640812" cy="298287"/>
          </a:xfrm>
          <a:prstGeom prst="rect">
            <a:avLst/>
          </a:prstGeom>
          <a:noFill/>
        </p:spPr>
        <p:txBody>
          <a:bodyPr wrap="square">
            <a:spAutoFit/>
          </a:bodyPr>
          <a:lstStyle/>
          <a:p>
            <a:pPr algn="just">
              <a:lnSpc>
                <a:spcPct val="150000"/>
              </a:lnSpc>
              <a:spcAft>
                <a:spcPts val="800"/>
              </a:spcAft>
            </a:pPr>
            <a:r>
              <a:rPr lang="en-US" sz="1000" i="1" dirty="0">
                <a:solidFill>
                  <a:srgbClr val="000000"/>
                </a:solidFill>
                <a:latin typeface="Arial" panose="020B0604020202020204" pitchFamily="34" charset="0"/>
                <a:ea typeface="Calibri" panose="020F0502020204030204" pitchFamily="34" charset="0"/>
                <a:cs typeface="Times New Roman" panose="02020603050405020304" pitchFamily="18" charset="0"/>
              </a:rPr>
              <a:t>Note: Import and export volumes are in thousand tonnes</a:t>
            </a:r>
            <a:endParaRPr lang="en-IN" sz="1100" i="1"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4">
            <a:extLst>
              <a:ext uri="{FF2B5EF4-FFF2-40B4-BE49-F238E27FC236}">
                <a16:creationId xmlns:a16="http://schemas.microsoft.com/office/drawing/2014/main" id="{13C95F03-1373-7589-EF86-837C62E12862}"/>
              </a:ext>
            </a:extLst>
          </p:cNvPr>
          <p:cNvSpPr txBox="1">
            <a:spLocks/>
          </p:cNvSpPr>
          <p:nvPr/>
        </p:nvSpPr>
        <p:spPr>
          <a:xfrm>
            <a:off x="4782363" y="6340191"/>
            <a:ext cx="7275477" cy="246221"/>
          </a:xfrm>
          <a:prstGeom prst="rect">
            <a:avLst/>
          </a:prstGeom>
          <a:noFill/>
        </p:spPr>
        <p:txBody>
          <a:bodyPr wrap="square" rtlCol="0">
            <a:spAutoFit/>
          </a:bodyPr>
          <a:lstStyle/>
          <a:p>
            <a:pPr algn="r" fontAlgn="base">
              <a:spcAft>
                <a:spcPts val="800"/>
              </a:spcAft>
            </a:pPr>
            <a:r>
              <a:rPr lang="en-US" sz="1000" i="1" dirty="0">
                <a:latin typeface="Arial" panose="020B0604020202020204" pitchFamily="34" charset="0"/>
                <a:ea typeface="Verdana" panose="020B0604030504040204" pitchFamily="34" charset="0"/>
                <a:cs typeface="Arial" panose="020B0604020202020204" pitchFamily="34" charset="0"/>
              </a:rPr>
              <a:t>Source: - Department of Commerce, Ministry of Commerce and Industry, Government of India, UN Comtrade</a:t>
            </a:r>
          </a:p>
        </p:txBody>
      </p:sp>
      <p:sp>
        <p:nvSpPr>
          <p:cNvPr id="14" name="TextBox 13">
            <a:extLst>
              <a:ext uri="{FF2B5EF4-FFF2-40B4-BE49-F238E27FC236}">
                <a16:creationId xmlns:a16="http://schemas.microsoft.com/office/drawing/2014/main" id="{6568406B-7225-2510-94FC-8D24C8E997F9}"/>
              </a:ext>
            </a:extLst>
          </p:cNvPr>
          <p:cNvSpPr txBox="1"/>
          <p:nvPr/>
        </p:nvSpPr>
        <p:spPr>
          <a:xfrm>
            <a:off x="160665" y="3454971"/>
            <a:ext cx="4364411" cy="339517"/>
          </a:xfrm>
          <a:prstGeom prst="rect">
            <a:avLst/>
          </a:prstGeom>
          <a:noFill/>
        </p:spPr>
        <p:txBody>
          <a:bodyPr wrap="square">
            <a:spAutoFit/>
          </a:bodyPr>
          <a:lstStyle/>
          <a:p>
            <a:pPr>
              <a:lnSpc>
                <a:spcPct val="150000"/>
              </a:lnSpc>
              <a:spcAft>
                <a:spcPts val="800"/>
              </a:spcAft>
            </a:pP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Present Scenario of Anti-Dumping Duty (ADD) </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6" name="Table 15">
            <a:extLst>
              <a:ext uri="{FF2B5EF4-FFF2-40B4-BE49-F238E27FC236}">
                <a16:creationId xmlns:a16="http://schemas.microsoft.com/office/drawing/2014/main" id="{601120A3-51C8-FE94-6854-AE5F66B164B2}"/>
              </a:ext>
            </a:extLst>
          </p:cNvPr>
          <p:cNvGraphicFramePr>
            <a:graphicFrameLocks noGrp="1"/>
          </p:cNvGraphicFramePr>
          <p:nvPr/>
        </p:nvGraphicFramePr>
        <p:xfrm>
          <a:off x="160665" y="3765637"/>
          <a:ext cx="5575887" cy="2076834"/>
        </p:xfrm>
        <a:graphic>
          <a:graphicData uri="http://schemas.openxmlformats.org/drawingml/2006/table">
            <a:tbl>
              <a:tblPr firstRow="1" firstCol="1" bandRow="1">
                <a:tableStyleId>{912C8C85-51F0-491E-9774-3900AFEF0FD7}</a:tableStyleId>
              </a:tblPr>
              <a:tblGrid>
                <a:gridCol w="1383656">
                  <a:extLst>
                    <a:ext uri="{9D8B030D-6E8A-4147-A177-3AD203B41FA5}">
                      <a16:colId xmlns:a16="http://schemas.microsoft.com/office/drawing/2014/main" val="2102438002"/>
                    </a:ext>
                  </a:extLst>
                </a:gridCol>
                <a:gridCol w="2643368">
                  <a:extLst>
                    <a:ext uri="{9D8B030D-6E8A-4147-A177-3AD203B41FA5}">
                      <a16:colId xmlns:a16="http://schemas.microsoft.com/office/drawing/2014/main" val="1532746127"/>
                    </a:ext>
                  </a:extLst>
                </a:gridCol>
                <a:gridCol w="1548863">
                  <a:extLst>
                    <a:ext uri="{9D8B030D-6E8A-4147-A177-3AD203B41FA5}">
                      <a16:colId xmlns:a16="http://schemas.microsoft.com/office/drawing/2014/main" val="433581104"/>
                    </a:ext>
                  </a:extLst>
                </a:gridCol>
              </a:tblGrid>
              <a:tr h="46669">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Countries</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Quantum of Duty imposed</a:t>
                      </a: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Remarks</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83462138"/>
                  </a:ext>
                </a:extLst>
              </a:tr>
              <a:tr h="46669">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USA</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USD 250 per MT - USD 350 per MT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8905331"/>
                  </a:ext>
                </a:extLst>
              </a:tr>
              <a:tr h="46669">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Thailand</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USD 250 per MT - USD 350 per MT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 </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01470404"/>
                  </a:ext>
                </a:extLst>
              </a:tr>
              <a:tr h="46669">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South Korea</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US$ Nil to 253.06 per MT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Removed effective from 31/10/2021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45688659"/>
                  </a:ext>
                </a:extLst>
              </a:tr>
              <a:tr h="46669">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European Union</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US$ Nil to 253.06 per MT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Removed effective from 31/10/2021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68881703"/>
                  </a:ext>
                </a:extLst>
              </a:tr>
              <a:tr h="46669">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Singapore</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US$ Nil to 253.06 per MT</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Removed effective from 31/10/2021</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91783184"/>
                  </a:ext>
                </a:extLst>
              </a:tr>
            </a:tbl>
          </a:graphicData>
        </a:graphic>
      </p:graphicFrame>
      <p:sp>
        <p:nvSpPr>
          <p:cNvPr id="11" name="TextBox 10">
            <a:extLst>
              <a:ext uri="{FF2B5EF4-FFF2-40B4-BE49-F238E27FC236}">
                <a16:creationId xmlns:a16="http://schemas.microsoft.com/office/drawing/2014/main" id="{A83E7B09-CE24-9C50-1E55-BB88283F8B3B}"/>
              </a:ext>
            </a:extLst>
          </p:cNvPr>
          <p:cNvSpPr txBox="1"/>
          <p:nvPr/>
        </p:nvSpPr>
        <p:spPr>
          <a:xfrm>
            <a:off x="6256665" y="2696512"/>
            <a:ext cx="5575886" cy="335156"/>
          </a:xfrm>
          <a:prstGeom prst="rect">
            <a:avLst/>
          </a:prstGeom>
          <a:solidFill>
            <a:srgbClr val="E9EBF5"/>
          </a:solidFill>
        </p:spPr>
        <p:txBody>
          <a:bodyPr wrap="square" rtlCol="0" anchor="ctr">
            <a:spAutoFit/>
          </a:bodyPr>
          <a:lstStyle/>
          <a:p>
            <a:pPr algn="ctr">
              <a:lnSpc>
                <a:spcPct val="150000"/>
              </a:lnSpc>
            </a:pPr>
            <a:r>
              <a:rPr lang="en-US" sz="1200" b="1" dirty="0">
                <a:latin typeface="Arial" panose="020B0604020202020204" pitchFamily="34" charset="0"/>
                <a:cs typeface="Arial" panose="020B0604020202020204" pitchFamily="34" charset="0"/>
              </a:rPr>
              <a:t>18% GST on Phenol traded within the country</a:t>
            </a:r>
          </a:p>
        </p:txBody>
      </p:sp>
      <p:sp>
        <p:nvSpPr>
          <p:cNvPr id="13" name="TextBox 12">
            <a:extLst>
              <a:ext uri="{FF2B5EF4-FFF2-40B4-BE49-F238E27FC236}">
                <a16:creationId xmlns:a16="http://schemas.microsoft.com/office/drawing/2014/main" id="{6E30032B-0394-68F7-A072-A9A7C76592BD}"/>
              </a:ext>
            </a:extLst>
          </p:cNvPr>
          <p:cNvSpPr txBox="1"/>
          <p:nvPr/>
        </p:nvSpPr>
        <p:spPr>
          <a:xfrm>
            <a:off x="6256665" y="3265348"/>
            <a:ext cx="5575886" cy="335156"/>
          </a:xfrm>
          <a:prstGeom prst="rect">
            <a:avLst/>
          </a:prstGeom>
          <a:solidFill>
            <a:srgbClr val="E9EBF5"/>
          </a:solidFill>
        </p:spPr>
        <p:txBody>
          <a:bodyPr wrap="square" rtlCol="0" anchor="ctr">
            <a:spAutoFit/>
          </a:bodyPr>
          <a:lstStyle/>
          <a:p>
            <a:pPr algn="ctr">
              <a:lnSpc>
                <a:spcPct val="150000"/>
              </a:lnSpc>
            </a:pPr>
            <a:r>
              <a:rPr lang="en-US" sz="1200" b="1" dirty="0">
                <a:latin typeface="Arial" panose="020B0604020202020204" pitchFamily="34" charset="0"/>
                <a:cs typeface="Arial" panose="020B0604020202020204" pitchFamily="34" charset="0"/>
              </a:rPr>
              <a:t>7.5% custom duty imposed on Import</a:t>
            </a:r>
          </a:p>
        </p:txBody>
      </p:sp>
      <p:sp>
        <p:nvSpPr>
          <p:cNvPr id="18" name="TextBox 17">
            <a:extLst>
              <a:ext uri="{FF2B5EF4-FFF2-40B4-BE49-F238E27FC236}">
                <a16:creationId xmlns:a16="http://schemas.microsoft.com/office/drawing/2014/main" id="{308A0033-B661-E284-79A6-4961C8C449CE}"/>
              </a:ext>
            </a:extLst>
          </p:cNvPr>
          <p:cNvSpPr txBox="1"/>
          <p:nvPr/>
        </p:nvSpPr>
        <p:spPr>
          <a:xfrm>
            <a:off x="6256665" y="3836476"/>
            <a:ext cx="5575886" cy="335156"/>
          </a:xfrm>
          <a:prstGeom prst="rect">
            <a:avLst/>
          </a:prstGeom>
          <a:solidFill>
            <a:srgbClr val="E9EBF5"/>
          </a:solidFill>
        </p:spPr>
        <p:txBody>
          <a:bodyPr wrap="square" rtlCol="0" anchor="ctr">
            <a:spAutoFit/>
          </a:bodyPr>
          <a:lstStyle/>
          <a:p>
            <a:pPr algn="ctr">
              <a:lnSpc>
                <a:spcPct val="150000"/>
              </a:lnSpc>
            </a:pPr>
            <a:r>
              <a:rPr lang="en-US" sz="1200" b="1" dirty="0">
                <a:latin typeface="Arial" panose="020B0604020202020204" pitchFamily="34" charset="0"/>
                <a:cs typeface="Arial" panose="020B0604020202020204" pitchFamily="34" charset="0"/>
              </a:rPr>
              <a:t>10% social welfare surcharge on Phenol</a:t>
            </a:r>
          </a:p>
        </p:txBody>
      </p:sp>
      <p:sp>
        <p:nvSpPr>
          <p:cNvPr id="19" name="TextBox 18">
            <a:extLst>
              <a:ext uri="{FF2B5EF4-FFF2-40B4-BE49-F238E27FC236}">
                <a16:creationId xmlns:a16="http://schemas.microsoft.com/office/drawing/2014/main" id="{83A8C160-B1C2-1207-869F-962762692837}"/>
              </a:ext>
            </a:extLst>
          </p:cNvPr>
          <p:cNvSpPr txBox="1"/>
          <p:nvPr/>
        </p:nvSpPr>
        <p:spPr>
          <a:xfrm>
            <a:off x="6256665" y="4394468"/>
            <a:ext cx="5575886" cy="335156"/>
          </a:xfrm>
          <a:prstGeom prst="rect">
            <a:avLst/>
          </a:prstGeom>
          <a:solidFill>
            <a:srgbClr val="E9EBF5"/>
          </a:solidFill>
        </p:spPr>
        <p:txBody>
          <a:bodyPr wrap="square" rtlCol="0" anchor="ctr">
            <a:spAutoFit/>
          </a:bodyPr>
          <a:lstStyle/>
          <a:p>
            <a:pPr algn="ctr">
              <a:lnSpc>
                <a:spcPct val="150000"/>
              </a:lnSpc>
            </a:pPr>
            <a:r>
              <a:rPr lang="en-US" sz="1200" b="1" dirty="0">
                <a:latin typeface="Arial" panose="020B0604020202020204" pitchFamily="34" charset="0"/>
                <a:cs typeface="Arial" panose="020B0604020202020204" pitchFamily="34" charset="0"/>
              </a:rPr>
              <a:t>Phenol HS Code: </a:t>
            </a:r>
            <a:r>
              <a:rPr lang="en-US"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29071110</a:t>
            </a:r>
            <a:endParaRPr lang="en-US" sz="12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51F93E4B-89F6-F68D-B3AA-5F8545DDFDDF}"/>
              </a:ext>
            </a:extLst>
          </p:cNvPr>
          <p:cNvSpPr txBox="1"/>
          <p:nvPr/>
        </p:nvSpPr>
        <p:spPr>
          <a:xfrm>
            <a:off x="6256665" y="2147705"/>
            <a:ext cx="5575886" cy="335156"/>
          </a:xfrm>
          <a:prstGeom prst="rect">
            <a:avLst/>
          </a:prstGeom>
          <a:solidFill>
            <a:srgbClr val="E9EBF5"/>
          </a:solidFill>
        </p:spPr>
        <p:txBody>
          <a:bodyPr wrap="square" rtlCol="0" anchor="ctr">
            <a:spAutoFit/>
          </a:bodyPr>
          <a:lstStyle/>
          <a:p>
            <a:pPr algn="ctr">
              <a:lnSpc>
                <a:spcPct val="150000"/>
              </a:lnSpc>
            </a:pPr>
            <a:r>
              <a:rPr lang="en-US" sz="1200" b="1" dirty="0">
                <a:latin typeface="Arial" panose="020B0604020202020204" pitchFamily="34" charset="0"/>
                <a:cs typeface="Arial" panose="020B0604020202020204" pitchFamily="34" charset="0"/>
              </a:rPr>
              <a:t>Antidumping duty levied on imports of Phenol from Thailand and USA</a:t>
            </a:r>
          </a:p>
        </p:txBody>
      </p:sp>
      <p:sp>
        <p:nvSpPr>
          <p:cNvPr id="17" name="TextBox 16">
            <a:extLst>
              <a:ext uri="{FF2B5EF4-FFF2-40B4-BE49-F238E27FC236}">
                <a16:creationId xmlns:a16="http://schemas.microsoft.com/office/drawing/2014/main" id="{13A44CBF-889A-D515-1DB3-F2CB33C13512}"/>
              </a:ext>
            </a:extLst>
          </p:cNvPr>
          <p:cNvSpPr txBox="1"/>
          <p:nvPr/>
        </p:nvSpPr>
        <p:spPr>
          <a:xfrm>
            <a:off x="6069499" y="1106512"/>
            <a:ext cx="5948585" cy="646331"/>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India may be a significant exporter of Phenol and Acetone. OPaL can replicate the exports business model of Deepak Phenolics (Only Exporter) and, in the proximity of OPaL</a:t>
            </a:r>
            <a:endParaRPr lang="en-IN" sz="1200" b="1"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591A0EA-7EC4-834A-2D76-CFF214860C32}"/>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22" name="TextBox 21">
            <a:extLst>
              <a:ext uri="{FF2B5EF4-FFF2-40B4-BE49-F238E27FC236}">
                <a16:creationId xmlns:a16="http://schemas.microsoft.com/office/drawing/2014/main" id="{D77CB005-3AFA-74E3-3FF2-DE10BE562EC4}"/>
              </a:ext>
            </a:extLst>
          </p:cNvPr>
          <p:cNvSpPr txBox="1"/>
          <p:nvPr/>
        </p:nvSpPr>
        <p:spPr>
          <a:xfrm>
            <a:off x="6069499" y="765251"/>
            <a:ext cx="5948583" cy="276999"/>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Significant Exports Opportunity in Nearby Countries </a:t>
            </a:r>
            <a:endParaRPr lang="en-IN"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138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48E4F4-D9F3-4996-A573-218AF35F3C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
        <p:nvSpPr>
          <p:cNvPr id="6" name="Rectangle 5">
            <a:extLst>
              <a:ext uri="{FF2B5EF4-FFF2-40B4-BE49-F238E27FC236}">
                <a16:creationId xmlns:a16="http://schemas.microsoft.com/office/drawing/2014/main" id="{5B2554EB-8E0F-47FB-A573-CB91D9B8A753}"/>
              </a:ext>
            </a:extLst>
          </p:cNvPr>
          <p:cNvSpPr/>
          <p:nvPr/>
        </p:nvSpPr>
        <p:spPr>
          <a:xfrm>
            <a:off x="0" y="2921169"/>
            <a:ext cx="5334000" cy="461665"/>
          </a:xfrm>
          <a:prstGeom prst="rect">
            <a:avLst/>
          </a:prstGeom>
          <a:solidFill>
            <a:srgbClr val="002060"/>
          </a:solidFill>
        </p:spPr>
        <p:txBody>
          <a:bodyPr wrap="square">
            <a:spAutoFit/>
          </a:bodyPr>
          <a:lstStyle/>
          <a:p>
            <a:pPr lvl="0" algn="ctr">
              <a:defRPr/>
            </a:pPr>
            <a:r>
              <a:rPr lang="en-US" sz="24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PVC</a:t>
            </a:r>
          </a:p>
        </p:txBody>
      </p:sp>
      <p:pic>
        <p:nvPicPr>
          <p:cNvPr id="9" name="Picture 8">
            <a:extLst>
              <a:ext uri="{FF2B5EF4-FFF2-40B4-BE49-F238E27FC236}">
                <a16:creationId xmlns:a16="http://schemas.microsoft.com/office/drawing/2014/main" id="{3BA35199-1A15-6ABA-1999-9F6944592B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841" y="152405"/>
            <a:ext cx="2648795" cy="830996"/>
          </a:xfrm>
          <a:prstGeom prst="rect">
            <a:avLst/>
          </a:prstGeom>
        </p:spPr>
      </p:pic>
    </p:spTree>
    <p:extLst>
      <p:ext uri="{BB962C8B-B14F-4D97-AF65-F5344CB8AC3E}">
        <p14:creationId xmlns:p14="http://schemas.microsoft.com/office/powerpoint/2010/main" val="2989427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Pricing (Average) Trend</a:t>
            </a:r>
            <a:endParaRPr lang="en-IN" sz="1400" dirty="0">
              <a:solidFill>
                <a:schemeClr val="tx1"/>
              </a:solidFill>
              <a:latin typeface="Arial" panose="020B0604020202020204" pitchFamily="34" charset="0"/>
            </a:endParaRPr>
          </a:p>
        </p:txBody>
      </p:sp>
      <p:sp>
        <p:nvSpPr>
          <p:cNvPr id="8" name="TextBox 4">
            <a:extLst>
              <a:ext uri="{FF2B5EF4-FFF2-40B4-BE49-F238E27FC236}">
                <a16:creationId xmlns:a16="http://schemas.microsoft.com/office/drawing/2014/main" id="{F6538031-F951-4ECA-B55F-71800FDA0E5C}"/>
              </a:ext>
            </a:extLst>
          </p:cNvPr>
          <p:cNvSpPr txBox="1">
            <a:spLocks/>
          </p:cNvSpPr>
          <p:nvPr/>
        </p:nvSpPr>
        <p:spPr>
          <a:xfrm>
            <a:off x="7354956" y="6401991"/>
            <a:ext cx="4689630" cy="246221"/>
          </a:xfrm>
          <a:prstGeom prst="rect">
            <a:avLst/>
          </a:prstGeom>
          <a:noFill/>
        </p:spPr>
        <p:txBody>
          <a:bodyPr wrap="square" rtlCol="0">
            <a:spAutoFit/>
          </a:bodyPr>
          <a:lstStyle/>
          <a:p>
            <a:pPr algn="r" fontAlgn="base">
              <a:spcAft>
                <a:spcPts val="800"/>
              </a:spcAft>
            </a:pPr>
            <a:r>
              <a:rPr lang="en-US" sz="1000" i="1" dirty="0">
                <a:latin typeface="Arial" panose="020B0604020202020204" pitchFamily="34" charset="0"/>
                <a:ea typeface="Verdana" panose="020B0604030504040204" pitchFamily="34" charset="0"/>
                <a:cs typeface="Arial" panose="020B0604020202020204" pitchFamily="34" charset="0"/>
              </a:rPr>
              <a:t>Source: TechSci Research</a:t>
            </a:r>
          </a:p>
        </p:txBody>
      </p:sp>
      <p:sp>
        <p:nvSpPr>
          <p:cNvPr id="10" name="TextBox 9">
            <a:extLst>
              <a:ext uri="{FF2B5EF4-FFF2-40B4-BE49-F238E27FC236}">
                <a16:creationId xmlns:a16="http://schemas.microsoft.com/office/drawing/2014/main" id="{7347AB97-8C90-4DD3-A94B-989525B8AA66}"/>
              </a:ext>
            </a:extLst>
          </p:cNvPr>
          <p:cNvSpPr txBox="1"/>
          <p:nvPr/>
        </p:nvSpPr>
        <p:spPr>
          <a:xfrm>
            <a:off x="147414" y="835569"/>
            <a:ext cx="6939186" cy="335156"/>
          </a:xfrm>
          <a:prstGeom prst="rect">
            <a:avLst/>
          </a:prstGeom>
          <a:noFill/>
        </p:spPr>
        <p:txBody>
          <a:bodyPr wrap="square">
            <a:spAutoFit/>
          </a:bodyPr>
          <a:lstStyle/>
          <a:p>
            <a:pPr>
              <a:lnSpc>
                <a:spcPct val="150000"/>
              </a:lnSpc>
            </a:pPr>
            <a:r>
              <a:rPr lang="en-US" sz="1200" b="1" dirty="0">
                <a:latin typeface="Arial" panose="020B0604020202020204" pitchFamily="34" charset="0"/>
                <a:cs typeface="Arial" panose="020B0604020202020204" pitchFamily="34" charset="0"/>
              </a:rPr>
              <a:t>India Phenol &amp; </a:t>
            </a:r>
            <a:r>
              <a:rPr lang="en-IN" sz="1200" b="1" dirty="0">
                <a:latin typeface="Arial" panose="020B0604020202020204" pitchFamily="34" charset="0"/>
                <a:ea typeface="Calibri" panose="020F0502020204030204" pitchFamily="34" charset="0"/>
              </a:rPr>
              <a:t>Acetone</a:t>
            </a:r>
            <a:r>
              <a:rPr lang="en-US" sz="1200" b="1" dirty="0">
                <a:latin typeface="Arial" panose="020B0604020202020204" pitchFamily="34" charset="0"/>
                <a:cs typeface="Arial" panose="020B0604020202020204" pitchFamily="34" charset="0"/>
              </a:rPr>
              <a:t> Historical prices (FY 2013-FY 2022) (USD/MT)</a:t>
            </a:r>
            <a:endParaRPr lang="en-IN" sz="1200" b="1"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2A04534E-094B-F810-3994-56E9354523BD}"/>
              </a:ext>
            </a:extLst>
          </p:cNvPr>
          <p:cNvGraphicFramePr/>
          <p:nvPr/>
        </p:nvGraphicFramePr>
        <p:xfrm>
          <a:off x="134160" y="1975456"/>
          <a:ext cx="11803571" cy="292648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F0A9AE75-05D3-E805-86A2-0EB826DEE43F}"/>
              </a:ext>
            </a:extLst>
          </p:cNvPr>
          <p:cNvSpPr txBox="1"/>
          <p:nvPr/>
        </p:nvSpPr>
        <p:spPr>
          <a:xfrm>
            <a:off x="200732" y="1386356"/>
            <a:ext cx="11790536" cy="276999"/>
          </a:xfrm>
          <a:prstGeom prst="rect">
            <a:avLst/>
          </a:prstGeom>
          <a:solidFill>
            <a:srgbClr val="E9EBF5"/>
          </a:solidFill>
        </p:spPr>
        <p:txBody>
          <a:bodyPr wrap="square" rtlCol="0">
            <a:spAutoFit/>
          </a:bodyPr>
          <a:lstStyle/>
          <a:p>
            <a:pPr algn="ctr"/>
            <a:r>
              <a:rPr lang="en-IN" sz="1200" b="1" dirty="0">
                <a:latin typeface="Arial" panose="020B0604020202020204" pitchFamily="34" charset="0"/>
                <a:cs typeface="Arial" panose="020B0604020202020204" pitchFamily="34" charset="0"/>
              </a:rPr>
              <a:t>Upward price trend is observed from 2021 onwards</a:t>
            </a:r>
          </a:p>
        </p:txBody>
      </p:sp>
      <p:sp>
        <p:nvSpPr>
          <p:cNvPr id="9" name="TextBox 8">
            <a:extLst>
              <a:ext uri="{FF2B5EF4-FFF2-40B4-BE49-F238E27FC236}">
                <a16:creationId xmlns:a16="http://schemas.microsoft.com/office/drawing/2014/main" id="{23F1E0F6-41F6-143C-F699-92C67522FD63}"/>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11" name="TextBox 10">
            <a:extLst>
              <a:ext uri="{FF2B5EF4-FFF2-40B4-BE49-F238E27FC236}">
                <a16:creationId xmlns:a16="http://schemas.microsoft.com/office/drawing/2014/main" id="{BA5F403D-456B-C2E5-B431-8F5E98B68270}"/>
              </a:ext>
            </a:extLst>
          </p:cNvPr>
          <p:cNvSpPr txBox="1"/>
          <p:nvPr/>
        </p:nvSpPr>
        <p:spPr>
          <a:xfrm>
            <a:off x="3954434" y="4916080"/>
            <a:ext cx="7983297" cy="276999"/>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Phenol  price is primarily dependent on the fluctuating price of Propylene, Benzene and Cumene</a:t>
            </a:r>
            <a:endParaRPr lang="en-IN" sz="1200" b="1"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CD84287-795F-B00E-067C-A5BF61C3C187}"/>
              </a:ext>
            </a:extLst>
          </p:cNvPr>
          <p:cNvSpPr txBox="1"/>
          <p:nvPr/>
        </p:nvSpPr>
        <p:spPr>
          <a:xfrm>
            <a:off x="3954434" y="5236468"/>
            <a:ext cx="7983297" cy="276999"/>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Acetone  price is driven by market conditions and production of phenol</a:t>
            </a:r>
            <a:endParaRPr lang="en-IN"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68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Global: Capacity, Production</a:t>
            </a:r>
            <a:endParaRPr lang="en-IN" sz="1400" dirty="0">
              <a:solidFill>
                <a:schemeClr val="tx1"/>
              </a:solidFill>
              <a:latin typeface="Arial" panose="020B0604020202020204" pitchFamily="34" charset="0"/>
            </a:endParaRPr>
          </a:p>
        </p:txBody>
      </p:sp>
      <p:sp>
        <p:nvSpPr>
          <p:cNvPr id="30" name="TextBox 29">
            <a:extLst>
              <a:ext uri="{FF2B5EF4-FFF2-40B4-BE49-F238E27FC236}">
                <a16:creationId xmlns:a16="http://schemas.microsoft.com/office/drawing/2014/main" id="{06172200-529B-4EDB-A5A7-728B50544B5E}"/>
              </a:ext>
            </a:extLst>
          </p:cNvPr>
          <p:cNvSpPr txBox="1"/>
          <p:nvPr/>
        </p:nvSpPr>
        <p:spPr>
          <a:xfrm>
            <a:off x="134162" y="886063"/>
            <a:ext cx="6129130" cy="339517"/>
          </a:xfrm>
          <a:prstGeom prst="rect">
            <a:avLst/>
          </a:prstGeom>
          <a:noFill/>
        </p:spPr>
        <p:txBody>
          <a:bodyPr wrap="square">
            <a:spAutoFit/>
          </a:bodyPr>
          <a:lstStyle/>
          <a:p>
            <a:pPr fontAlgn="base">
              <a:lnSpc>
                <a:spcPct val="150000"/>
              </a:lnSpc>
              <a:spcAft>
                <a:spcPts val="800"/>
              </a:spcAft>
            </a:pP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 Phenol Capacity and Production, By Volume (000’ Tonnes), 2010 - 2040F </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2" name="Chart 31">
            <a:extLst>
              <a:ext uri="{FF2B5EF4-FFF2-40B4-BE49-F238E27FC236}">
                <a16:creationId xmlns:a16="http://schemas.microsoft.com/office/drawing/2014/main" id="{7CCA040B-F157-4B0C-9923-DFA614E8144E}"/>
              </a:ext>
            </a:extLst>
          </p:cNvPr>
          <p:cNvGraphicFramePr/>
          <p:nvPr/>
        </p:nvGraphicFramePr>
        <p:xfrm>
          <a:off x="134161" y="1458609"/>
          <a:ext cx="11742925" cy="2358015"/>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4">
            <a:extLst>
              <a:ext uri="{FF2B5EF4-FFF2-40B4-BE49-F238E27FC236}">
                <a16:creationId xmlns:a16="http://schemas.microsoft.com/office/drawing/2014/main" id="{3A635A95-6B10-43B4-A179-BF345D81A63C}"/>
              </a:ext>
            </a:extLst>
          </p:cNvPr>
          <p:cNvSpPr txBox="1">
            <a:spLocks/>
          </p:cNvSpPr>
          <p:nvPr/>
        </p:nvSpPr>
        <p:spPr>
          <a:xfrm>
            <a:off x="9890900" y="6393348"/>
            <a:ext cx="2166938" cy="245003"/>
          </a:xfrm>
          <a:prstGeom prst="rect">
            <a:avLst/>
          </a:prstGeom>
          <a:noFill/>
        </p:spPr>
        <p:txBody>
          <a:bodyPr wrap="square" rtlCol="0">
            <a:spAutoFit/>
          </a:bodyPr>
          <a:lstStyle/>
          <a:p>
            <a:pPr algn="r" fontAlgn="base">
              <a:lnSpc>
                <a:spcPct val="107000"/>
              </a:lnSpc>
              <a:spcAft>
                <a:spcPts val="800"/>
              </a:spcAft>
            </a:pPr>
            <a:r>
              <a:rPr lang="en-IN" sz="1000" i="1" dirty="0">
                <a:latin typeface="Arial" panose="020B0604020202020204" pitchFamily="34" charset="0"/>
                <a:ea typeface="Verdana" panose="020B0604030504040204" pitchFamily="34" charset="0"/>
                <a:cs typeface="Arial" panose="020B0604020202020204" pitchFamily="34" charset="0"/>
              </a:rPr>
              <a:t>Source: TechSci Research</a:t>
            </a:r>
            <a:endParaRPr lang="en-IN" sz="1400" dirty="0">
              <a:latin typeface="Arial" panose="020B060402020202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F8D2081-00ED-E1D5-E00C-8910649A215F}"/>
              </a:ext>
            </a:extLst>
          </p:cNvPr>
          <p:cNvSpPr txBox="1"/>
          <p:nvPr/>
        </p:nvSpPr>
        <p:spPr>
          <a:xfrm>
            <a:off x="134161" y="4481775"/>
            <a:ext cx="11742925" cy="1584473"/>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US" sz="1100" dirty="0">
                <a:latin typeface="Arial" panose="020B0604020202020204" pitchFamily="34" charset="0"/>
                <a:ea typeface="Calibri" panose="020F0502020204030204" pitchFamily="34" charset="0"/>
                <a:cs typeface="Arial" panose="020B0604020202020204" pitchFamily="34" charset="0"/>
              </a:rPr>
              <a:t>INEOS Group, Cepsa Corporation, Kumho Chemicals, LG Chem are the leading global producers of Phenol.</a:t>
            </a:r>
          </a:p>
          <a:p>
            <a:pPr marL="171450" indent="-171450" algn="just">
              <a:lnSpc>
                <a:spcPct val="150000"/>
              </a:lnSpc>
              <a:buFont typeface="Arial" panose="020B0604020202020204" pitchFamily="34" charset="0"/>
              <a:buChar char="•"/>
            </a:pPr>
            <a:r>
              <a:rPr lang="en-US" sz="1100" dirty="0">
                <a:latin typeface="Arial" panose="020B0604020202020204" pitchFamily="34" charset="0"/>
                <a:ea typeface="Calibri" panose="020F0502020204030204" pitchFamily="34" charset="0"/>
                <a:cs typeface="Arial" panose="020B0604020202020204" pitchFamily="34" charset="0"/>
              </a:rPr>
              <a:t>Ineos group operates phenol and acetone plants at sites in Gladbeck, Germany; Antwerp, Belgium; and Mobile, Alabama in the United States. All three sites use their own proprietary technology.</a:t>
            </a:r>
          </a:p>
          <a:p>
            <a:pPr marL="628650" lvl="1" indent="-171450" algn="just">
              <a:lnSpc>
                <a:spcPct val="150000"/>
              </a:lnSpc>
              <a:buFont typeface="Wingdings" panose="05000000000000000000" pitchFamily="2" charset="2"/>
              <a:buChar char="§"/>
            </a:pPr>
            <a:r>
              <a:rPr lang="en-US" sz="1100" dirty="0">
                <a:latin typeface="Arial" panose="020B0604020202020204" pitchFamily="34" charset="0"/>
                <a:ea typeface="Calibri" panose="020F0502020204030204" pitchFamily="34" charset="0"/>
                <a:cs typeface="Arial" panose="020B0604020202020204" pitchFamily="34" charset="0"/>
              </a:rPr>
              <a:t>In Europe, the major competitors for Ineos group are Cepsa, Novapex, Borealis and Versalis.  </a:t>
            </a:r>
          </a:p>
          <a:p>
            <a:pPr marL="628650" lvl="1" indent="-171450" algn="just">
              <a:lnSpc>
                <a:spcPct val="150000"/>
              </a:lnSpc>
              <a:buFont typeface="Wingdings" panose="05000000000000000000" pitchFamily="2" charset="2"/>
              <a:buChar char="§"/>
            </a:pPr>
            <a:r>
              <a:rPr lang="en-US" sz="1100" dirty="0">
                <a:latin typeface="Arial" panose="020B0604020202020204" pitchFamily="34" charset="0"/>
                <a:ea typeface="Calibri" panose="020F0502020204030204" pitchFamily="34" charset="0"/>
                <a:cs typeface="Arial" panose="020B0604020202020204" pitchFamily="34" charset="0"/>
              </a:rPr>
              <a:t>In North America, major competitors are Shell and Honeywell. </a:t>
            </a:r>
          </a:p>
          <a:p>
            <a:pPr marL="628650" lvl="1" indent="-171450" algn="just">
              <a:lnSpc>
                <a:spcPct val="150000"/>
              </a:lnSpc>
              <a:buFont typeface="Wingdings" panose="05000000000000000000" pitchFamily="2" charset="2"/>
              <a:buChar char="§"/>
            </a:pPr>
            <a:r>
              <a:rPr lang="en-US" sz="1100" dirty="0">
                <a:latin typeface="Arial" panose="020B0604020202020204" pitchFamily="34" charset="0"/>
                <a:ea typeface="Calibri" panose="020F0502020204030204" pitchFamily="34" charset="0"/>
                <a:cs typeface="Arial" panose="020B0604020202020204" pitchFamily="34" charset="0"/>
              </a:rPr>
              <a:t>Has consumers globally, including Covestro (previously Bayer), Olin (previously Dow), Sabic, Fibrant (previously DSM), Evonik and Lucite.</a:t>
            </a:r>
            <a:endParaRPr lang="en-IN" sz="1100" dirty="0">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116C1F48-D3D1-C763-5B98-91C5D509DB40}"/>
              </a:ext>
            </a:extLst>
          </p:cNvPr>
          <p:cNvSpPr txBox="1"/>
          <p:nvPr/>
        </p:nvSpPr>
        <p:spPr>
          <a:xfrm>
            <a:off x="134161" y="4010701"/>
            <a:ext cx="11742925" cy="276999"/>
          </a:xfrm>
          <a:prstGeom prst="rect">
            <a:avLst/>
          </a:prstGeom>
          <a:solidFill>
            <a:srgbClr val="ED7D31"/>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India contributes ~2% of the global phenol capacity in FY2020</a:t>
            </a:r>
          </a:p>
        </p:txBody>
      </p:sp>
      <p:sp>
        <p:nvSpPr>
          <p:cNvPr id="8" name="TextBox 7">
            <a:extLst>
              <a:ext uri="{FF2B5EF4-FFF2-40B4-BE49-F238E27FC236}">
                <a16:creationId xmlns:a16="http://schemas.microsoft.com/office/drawing/2014/main" id="{7AD142E3-7E9C-FE3D-E151-E43274C2E658}"/>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77971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Global: Capacity, Production</a:t>
            </a:r>
            <a:endParaRPr lang="en-IN" sz="1400" dirty="0">
              <a:solidFill>
                <a:schemeClr val="tx1"/>
              </a:solidFill>
              <a:latin typeface="Arial" panose="020B0604020202020204" pitchFamily="34" charset="0"/>
            </a:endParaRPr>
          </a:p>
        </p:txBody>
      </p:sp>
      <p:sp>
        <p:nvSpPr>
          <p:cNvPr id="10" name="TextBox 9">
            <a:extLst>
              <a:ext uri="{FF2B5EF4-FFF2-40B4-BE49-F238E27FC236}">
                <a16:creationId xmlns:a16="http://schemas.microsoft.com/office/drawing/2014/main" id="{C2B18159-080D-4EA4-B307-25469CF101CD}"/>
              </a:ext>
            </a:extLst>
          </p:cNvPr>
          <p:cNvSpPr txBox="1"/>
          <p:nvPr/>
        </p:nvSpPr>
        <p:spPr>
          <a:xfrm>
            <a:off x="134161" y="775248"/>
            <a:ext cx="6129130" cy="280013"/>
          </a:xfrm>
          <a:prstGeom prst="rect">
            <a:avLst/>
          </a:prstGeom>
          <a:noFill/>
        </p:spPr>
        <p:txBody>
          <a:bodyPr wrap="square">
            <a:spAutoFit/>
          </a:bodyPr>
          <a:lstStyle/>
          <a:p>
            <a:pPr algn="just">
              <a:lnSpc>
                <a:spcPct val="107000"/>
              </a:lnSpc>
              <a:spcAft>
                <a:spcPts val="800"/>
              </a:spcAft>
            </a:pP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Capacity by Location, 000’ Tonnes</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4">
            <a:extLst>
              <a:ext uri="{FF2B5EF4-FFF2-40B4-BE49-F238E27FC236}">
                <a16:creationId xmlns:a16="http://schemas.microsoft.com/office/drawing/2014/main" id="{42037244-F1ED-43D7-9C24-B028B67AB7DC}"/>
              </a:ext>
            </a:extLst>
          </p:cNvPr>
          <p:cNvSpPr txBox="1">
            <a:spLocks/>
          </p:cNvSpPr>
          <p:nvPr/>
        </p:nvSpPr>
        <p:spPr>
          <a:xfrm>
            <a:off x="9890896" y="6445045"/>
            <a:ext cx="2166938" cy="245003"/>
          </a:xfrm>
          <a:prstGeom prst="rect">
            <a:avLst/>
          </a:prstGeom>
          <a:noFill/>
        </p:spPr>
        <p:txBody>
          <a:bodyPr wrap="square" rtlCol="0">
            <a:spAutoFit/>
          </a:bodyPr>
          <a:lstStyle/>
          <a:p>
            <a:pPr algn="r" fontAlgn="base">
              <a:lnSpc>
                <a:spcPct val="107000"/>
              </a:lnSpc>
              <a:spcAft>
                <a:spcPts val="800"/>
              </a:spcAft>
            </a:pPr>
            <a:r>
              <a:rPr lang="en-IN" sz="1000" i="1" dirty="0">
                <a:latin typeface="Arial" panose="020B0604020202020204" pitchFamily="34" charset="0"/>
                <a:ea typeface="Verdana" panose="020B0604030504040204" pitchFamily="34" charset="0"/>
                <a:cs typeface="Arial" panose="020B0604020202020204" pitchFamily="34" charset="0"/>
              </a:rPr>
              <a:t>Source: TechSci Research</a:t>
            </a:r>
            <a:endParaRPr lang="en-IN" sz="1400"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AA9C7E57-72B8-BA6D-D1DB-DB26DC9AAB11}"/>
              </a:ext>
            </a:extLst>
          </p:cNvPr>
          <p:cNvGraphicFramePr>
            <a:graphicFrameLocks noGrp="1"/>
          </p:cNvGraphicFramePr>
          <p:nvPr/>
        </p:nvGraphicFramePr>
        <p:xfrm>
          <a:off x="134161" y="1110787"/>
          <a:ext cx="11923675" cy="2842260"/>
        </p:xfrm>
        <a:graphic>
          <a:graphicData uri="http://schemas.openxmlformats.org/drawingml/2006/table">
            <a:tbl>
              <a:tblPr>
                <a:tableStyleId>{E8B1032C-EA38-4F05-BA0D-38AFFFC7BED3}</a:tableStyleId>
              </a:tblPr>
              <a:tblGrid>
                <a:gridCol w="1299384">
                  <a:extLst>
                    <a:ext uri="{9D8B030D-6E8A-4147-A177-3AD203B41FA5}">
                      <a16:colId xmlns:a16="http://schemas.microsoft.com/office/drawing/2014/main" val="4257103324"/>
                    </a:ext>
                  </a:extLst>
                </a:gridCol>
                <a:gridCol w="5179878">
                  <a:extLst>
                    <a:ext uri="{9D8B030D-6E8A-4147-A177-3AD203B41FA5}">
                      <a16:colId xmlns:a16="http://schemas.microsoft.com/office/drawing/2014/main" val="3048147767"/>
                    </a:ext>
                  </a:extLst>
                </a:gridCol>
                <a:gridCol w="615530">
                  <a:extLst>
                    <a:ext uri="{9D8B030D-6E8A-4147-A177-3AD203B41FA5}">
                      <a16:colId xmlns:a16="http://schemas.microsoft.com/office/drawing/2014/main" val="1960511847"/>
                    </a:ext>
                  </a:extLst>
                </a:gridCol>
                <a:gridCol w="569371">
                  <a:extLst>
                    <a:ext uri="{9D8B030D-6E8A-4147-A177-3AD203B41FA5}">
                      <a16:colId xmlns:a16="http://schemas.microsoft.com/office/drawing/2014/main" val="914066517"/>
                    </a:ext>
                  </a:extLst>
                </a:gridCol>
                <a:gridCol w="720232">
                  <a:extLst>
                    <a:ext uri="{9D8B030D-6E8A-4147-A177-3AD203B41FA5}">
                      <a16:colId xmlns:a16="http://schemas.microsoft.com/office/drawing/2014/main" val="370129482"/>
                    </a:ext>
                  </a:extLst>
                </a:gridCol>
                <a:gridCol w="707856">
                  <a:extLst>
                    <a:ext uri="{9D8B030D-6E8A-4147-A177-3AD203B41FA5}">
                      <a16:colId xmlns:a16="http://schemas.microsoft.com/office/drawing/2014/main" val="4175313"/>
                    </a:ext>
                  </a:extLst>
                </a:gridCol>
                <a:gridCol w="707856">
                  <a:extLst>
                    <a:ext uri="{9D8B030D-6E8A-4147-A177-3AD203B41FA5}">
                      <a16:colId xmlns:a16="http://schemas.microsoft.com/office/drawing/2014/main" val="3747856346"/>
                    </a:ext>
                  </a:extLst>
                </a:gridCol>
                <a:gridCol w="707856">
                  <a:extLst>
                    <a:ext uri="{9D8B030D-6E8A-4147-A177-3AD203B41FA5}">
                      <a16:colId xmlns:a16="http://schemas.microsoft.com/office/drawing/2014/main" val="2105905261"/>
                    </a:ext>
                  </a:extLst>
                </a:gridCol>
                <a:gridCol w="707856">
                  <a:extLst>
                    <a:ext uri="{9D8B030D-6E8A-4147-A177-3AD203B41FA5}">
                      <a16:colId xmlns:a16="http://schemas.microsoft.com/office/drawing/2014/main" val="2576258753"/>
                    </a:ext>
                  </a:extLst>
                </a:gridCol>
                <a:gridCol w="707856">
                  <a:extLst>
                    <a:ext uri="{9D8B030D-6E8A-4147-A177-3AD203B41FA5}">
                      <a16:colId xmlns:a16="http://schemas.microsoft.com/office/drawing/2014/main" val="221786884"/>
                    </a:ext>
                  </a:extLst>
                </a:gridCol>
              </a:tblGrid>
              <a:tr h="46648">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Location</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Companies</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2010</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2015</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2021E</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2022F</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2025F</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2030F</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2035F</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tc>
                  <a:txBody>
                    <a:bodyPr/>
                    <a:lstStyle/>
                    <a:p>
                      <a:pPr algn="ctr" rtl="0" fontAlgn="ctr">
                        <a:lnSpc>
                          <a:spcPct val="150000"/>
                        </a:lnSpc>
                      </a:pPr>
                      <a:r>
                        <a:rPr lang="en-IN" sz="1100" b="1" u="none" strike="noStrike" dirty="0">
                          <a:solidFill>
                            <a:schemeClr val="bg1"/>
                          </a:solidFill>
                          <a:effectLst/>
                          <a:latin typeface="Arial" panose="020B0604020202020204" pitchFamily="34" charset="0"/>
                          <a:cs typeface="Arial" panose="020B0604020202020204" pitchFamily="34" charset="0"/>
                        </a:rPr>
                        <a:t>2040F</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solidFill>
                      <a:srgbClr val="70AD47"/>
                    </a:solidFill>
                  </a:tcPr>
                </a:tc>
                <a:extLst>
                  <a:ext uri="{0D108BD9-81ED-4DB2-BD59-A6C34878D82A}">
                    <a16:rowId xmlns:a16="http://schemas.microsoft.com/office/drawing/2014/main" val="1251479556"/>
                  </a:ext>
                </a:extLst>
              </a:tr>
              <a:tr h="91593">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USA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Ineos Group Ltd, Advansix, Shell Chemicals, SABIC Innovative Plastics, Altivia Petrochemicals, Olin Corporation, Georgia Gulf Corporation</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2422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2422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2572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2572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2882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2882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2882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2882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069511122"/>
                  </a:ext>
                </a:extLst>
              </a:tr>
              <a:tr h="91593">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China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Ineos Group Ltd, Cepsa Corporation, Zhejiang Rongsheng, Chang Chun Chemical, Shanghai Sinopec Mitsui, CNOOC Huizhou</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250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800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1820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1820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1820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1820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1820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1820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73208862"/>
                  </a:ext>
                </a:extLst>
              </a:tr>
              <a:tr h="46648">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South Korea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US" sz="1100" u="none" strike="noStrike" dirty="0">
                          <a:effectLst/>
                          <a:latin typeface="Arial" panose="020B0604020202020204" pitchFamily="34" charset="0"/>
                          <a:cs typeface="Arial" panose="020B0604020202020204" pitchFamily="34" charset="0"/>
                        </a:rPr>
                        <a:t>Kumho P&amp;B Chemicals., Inc., LG Chem</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1280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1280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1280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1280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1280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1280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625431760"/>
                  </a:ext>
                </a:extLst>
              </a:tr>
              <a:tr h="91593">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Taiwan</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US" sz="1100" u="none" strike="noStrike" dirty="0">
                          <a:effectLst/>
                          <a:latin typeface="Arial" panose="020B0604020202020204" pitchFamily="34" charset="0"/>
                          <a:cs typeface="Arial" panose="020B0604020202020204" pitchFamily="34" charset="0"/>
                        </a:rPr>
                        <a:t>Formosa Chemical and Fibre, Taiwan Prosperity Chemical Corp., Chang Chun Plastic  </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1060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87271561"/>
                  </a:ext>
                </a:extLst>
              </a:tr>
              <a:tr h="46648">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Belgium</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Ineos Group Ltd</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680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545249815"/>
                  </a:ext>
                </a:extLst>
              </a:tr>
              <a:tr h="46648">
                <a:tc gridSpan="2">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Others</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hMerge="1">
                  <a:txBody>
                    <a:bodyPr/>
                    <a:lstStyle/>
                    <a:p>
                      <a:endParaRPr lang="en-IN"/>
                    </a:p>
                  </a:txBody>
                  <a:tcP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4158</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4381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5211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5211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5801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6151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6151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6151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302458991"/>
                  </a:ext>
                </a:extLst>
              </a:tr>
              <a:tr h="46648">
                <a:tc gridSpan="2">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Total</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hMerge="1">
                  <a:txBody>
                    <a:bodyPr/>
                    <a:lstStyle/>
                    <a:p>
                      <a:endParaRPr lang="en-IN"/>
                    </a:p>
                  </a:txBody>
                  <a:tcP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9450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10223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12523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12523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13523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13773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13773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lnSpc>
                          <a:spcPct val="150000"/>
                        </a:lnSpc>
                      </a:pPr>
                      <a:r>
                        <a:rPr lang="en-IN" sz="1100" u="none" strike="noStrike" dirty="0">
                          <a:effectLst/>
                          <a:latin typeface="Arial" panose="020B0604020202020204" pitchFamily="34" charset="0"/>
                          <a:cs typeface="Arial" panose="020B0604020202020204" pitchFamily="34" charset="0"/>
                        </a:rPr>
                        <a:t>13773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14033688"/>
                  </a:ext>
                </a:extLst>
              </a:tr>
            </a:tbl>
          </a:graphicData>
        </a:graphic>
      </p:graphicFrame>
      <p:sp>
        <p:nvSpPr>
          <p:cNvPr id="7" name="TextBox 6">
            <a:extLst>
              <a:ext uri="{FF2B5EF4-FFF2-40B4-BE49-F238E27FC236}">
                <a16:creationId xmlns:a16="http://schemas.microsoft.com/office/drawing/2014/main" id="{6CCB4277-0C1B-6869-2AB4-681808AB5BE0}"/>
              </a:ext>
            </a:extLst>
          </p:cNvPr>
          <p:cNvSpPr txBox="1"/>
          <p:nvPr/>
        </p:nvSpPr>
        <p:spPr>
          <a:xfrm>
            <a:off x="134162" y="4034268"/>
            <a:ext cx="9553178" cy="276999"/>
          </a:xfrm>
          <a:prstGeom prst="rect">
            <a:avLst/>
          </a:prstGeom>
          <a:noFill/>
        </p:spPr>
        <p:txBody>
          <a:bodyPr wrap="square">
            <a:spAutoFit/>
          </a:bodyPr>
          <a:lstStyle/>
          <a:p>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Major Expansions for the Manufacturing of Cumene, Phenol and Acetone, By Location</a:t>
            </a:r>
            <a:endParaRPr lang="en-IN" sz="1200" dirty="0"/>
          </a:p>
        </p:txBody>
      </p:sp>
      <p:graphicFrame>
        <p:nvGraphicFramePr>
          <p:cNvPr id="8" name="Table 7">
            <a:extLst>
              <a:ext uri="{FF2B5EF4-FFF2-40B4-BE49-F238E27FC236}">
                <a16:creationId xmlns:a16="http://schemas.microsoft.com/office/drawing/2014/main" id="{485B78B1-3DCA-5E7D-A09E-50AEB768A848}"/>
              </a:ext>
            </a:extLst>
          </p:cNvPr>
          <p:cNvGraphicFramePr>
            <a:graphicFrameLocks noGrp="1"/>
          </p:cNvGraphicFramePr>
          <p:nvPr/>
        </p:nvGraphicFramePr>
        <p:xfrm>
          <a:off x="134158" y="4326559"/>
          <a:ext cx="11923673" cy="2045783"/>
        </p:xfrm>
        <a:graphic>
          <a:graphicData uri="http://schemas.openxmlformats.org/drawingml/2006/table">
            <a:tbl>
              <a:tblPr firstRow="1" firstCol="1" bandRow="1">
                <a:tableStyleId>{912C8C85-51F0-491E-9774-3900AFEF0FD7}</a:tableStyleId>
              </a:tblPr>
              <a:tblGrid>
                <a:gridCol w="2340240">
                  <a:extLst>
                    <a:ext uri="{9D8B030D-6E8A-4147-A177-3AD203B41FA5}">
                      <a16:colId xmlns:a16="http://schemas.microsoft.com/office/drawing/2014/main" val="1062431548"/>
                    </a:ext>
                  </a:extLst>
                </a:gridCol>
                <a:gridCol w="1860132">
                  <a:extLst>
                    <a:ext uri="{9D8B030D-6E8A-4147-A177-3AD203B41FA5}">
                      <a16:colId xmlns:a16="http://schemas.microsoft.com/office/drawing/2014/main" val="3348521426"/>
                    </a:ext>
                  </a:extLst>
                </a:gridCol>
                <a:gridCol w="2169369">
                  <a:extLst>
                    <a:ext uri="{9D8B030D-6E8A-4147-A177-3AD203B41FA5}">
                      <a16:colId xmlns:a16="http://schemas.microsoft.com/office/drawing/2014/main" val="303488396"/>
                    </a:ext>
                  </a:extLst>
                </a:gridCol>
                <a:gridCol w="1479151">
                  <a:extLst>
                    <a:ext uri="{9D8B030D-6E8A-4147-A177-3AD203B41FA5}">
                      <a16:colId xmlns:a16="http://schemas.microsoft.com/office/drawing/2014/main" val="2118096793"/>
                    </a:ext>
                  </a:extLst>
                </a:gridCol>
                <a:gridCol w="1585940">
                  <a:extLst>
                    <a:ext uri="{9D8B030D-6E8A-4147-A177-3AD203B41FA5}">
                      <a16:colId xmlns:a16="http://schemas.microsoft.com/office/drawing/2014/main" val="4284794283"/>
                    </a:ext>
                  </a:extLst>
                </a:gridCol>
                <a:gridCol w="2488841">
                  <a:extLst>
                    <a:ext uri="{9D8B030D-6E8A-4147-A177-3AD203B41FA5}">
                      <a16:colId xmlns:a16="http://schemas.microsoft.com/office/drawing/2014/main" val="908121135"/>
                    </a:ext>
                  </a:extLst>
                </a:gridCol>
              </a:tblGrid>
              <a:tr h="389334">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Company</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Licensor</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Product</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Capacity (000’ Tonne) </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Location</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Likely Year of Commissioning</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8747766"/>
                  </a:ext>
                </a:extLst>
              </a:tr>
              <a:tr h="389334">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Formosa Chemicals and Fibre Corp</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Lummus Technology</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Cumene, Phenol &amp; Acetone</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Nimbo, China</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2025</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2831782"/>
                  </a:ext>
                </a:extLst>
              </a:tr>
              <a:tr h="181857">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PKN Orlen</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UOP’s Q-Max</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Cumene, Phenol &amp; Acetone</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Plock, Poland</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29497905"/>
                  </a:ext>
                </a:extLst>
              </a:tr>
              <a:tr h="181857">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PKN Orlen</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Badger</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Acetone and Isopropanol</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140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Plock, Poland</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25915877"/>
                  </a:ext>
                </a:extLst>
              </a:tr>
              <a:tr h="181857">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Reliance Industries Ltd</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NA</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Cumene, Phenol &amp; Acetone</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Jamnagar, Gujarat</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Planning Stage Only</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7847696"/>
                  </a:ext>
                </a:extLst>
              </a:tr>
              <a:tr h="181857">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Ineos Group</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Ineos</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Cumene</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750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Marl, Germany</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16073421"/>
                  </a:ext>
                </a:extLst>
              </a:tr>
              <a:tr h="181857">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Haiwan Chemical</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KBR</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Cumene, Phenol &amp; Acetone</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320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Shandong, China</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6754405"/>
                  </a:ext>
                </a:extLst>
              </a:tr>
            </a:tbl>
          </a:graphicData>
        </a:graphic>
      </p:graphicFrame>
      <p:sp>
        <p:nvSpPr>
          <p:cNvPr id="9" name="TextBox 8">
            <a:extLst>
              <a:ext uri="{FF2B5EF4-FFF2-40B4-BE49-F238E27FC236}">
                <a16:creationId xmlns:a16="http://schemas.microsoft.com/office/drawing/2014/main" id="{011537BE-6C62-1351-A9A9-9BAF35B78E3B}"/>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1263424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Global: Demand- Phenol</a:t>
            </a:r>
            <a:endParaRPr lang="en-IN" sz="1400" dirty="0">
              <a:solidFill>
                <a:schemeClr val="tx1"/>
              </a:solidFill>
              <a:latin typeface="Arial" panose="020B0604020202020204" pitchFamily="34" charset="0"/>
            </a:endParaRPr>
          </a:p>
        </p:txBody>
      </p:sp>
      <p:sp>
        <p:nvSpPr>
          <p:cNvPr id="7" name="TextBox 4">
            <a:extLst>
              <a:ext uri="{FF2B5EF4-FFF2-40B4-BE49-F238E27FC236}">
                <a16:creationId xmlns:a16="http://schemas.microsoft.com/office/drawing/2014/main" id="{6D87355E-C3AC-491E-80D7-A47E261B218C}"/>
              </a:ext>
            </a:extLst>
          </p:cNvPr>
          <p:cNvSpPr txBox="1">
            <a:spLocks/>
          </p:cNvSpPr>
          <p:nvPr/>
        </p:nvSpPr>
        <p:spPr>
          <a:xfrm>
            <a:off x="9890900" y="6430319"/>
            <a:ext cx="2166938" cy="245003"/>
          </a:xfrm>
          <a:prstGeom prst="rect">
            <a:avLst/>
          </a:prstGeom>
          <a:noFill/>
        </p:spPr>
        <p:txBody>
          <a:bodyPr wrap="square" rtlCol="0">
            <a:spAutoFit/>
          </a:bodyPr>
          <a:lstStyle/>
          <a:p>
            <a:pPr algn="r" fontAlgn="base">
              <a:lnSpc>
                <a:spcPct val="107000"/>
              </a:lnSpc>
              <a:spcAft>
                <a:spcPts val="800"/>
              </a:spcAft>
            </a:pPr>
            <a:r>
              <a:rPr lang="en-IN" sz="1000" i="1" dirty="0">
                <a:latin typeface="Arial" panose="020B0604020202020204" pitchFamily="34" charset="0"/>
                <a:ea typeface="Verdana" panose="020B0604030504040204" pitchFamily="34" charset="0"/>
                <a:cs typeface="Arial" panose="020B0604020202020204" pitchFamily="34" charset="0"/>
              </a:rPr>
              <a:t>Source: TechSci Research</a:t>
            </a:r>
            <a:endParaRPr lang="en-IN" sz="1400" dirty="0">
              <a:latin typeface="Arial" panose="020B060402020202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6C0745-9202-4313-81DA-CCE402517F5F}"/>
              </a:ext>
            </a:extLst>
          </p:cNvPr>
          <p:cNvSpPr txBox="1"/>
          <p:nvPr/>
        </p:nvSpPr>
        <p:spPr>
          <a:xfrm>
            <a:off x="189663" y="4210315"/>
            <a:ext cx="6129130" cy="280013"/>
          </a:xfrm>
          <a:prstGeom prst="rect">
            <a:avLst/>
          </a:prstGeom>
          <a:noFill/>
        </p:spPr>
        <p:txBody>
          <a:bodyPr wrap="square">
            <a:spAutoFit/>
          </a:bodyPr>
          <a:lstStyle/>
          <a:p>
            <a:pPr algn="just">
              <a:lnSpc>
                <a:spcPct val="107000"/>
              </a:lnSpc>
              <a:spcAft>
                <a:spcPts val="800"/>
              </a:spcAft>
            </a:pP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 Phenol Demand Supply Scenario, 2010-2040F, (000 Tonnes)</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C12FBF46-0FC8-4E38-8D90-F5CA64F2DEDF}"/>
              </a:ext>
            </a:extLst>
          </p:cNvPr>
          <p:cNvGraphicFramePr>
            <a:graphicFrameLocks noGrp="1"/>
          </p:cNvGraphicFramePr>
          <p:nvPr/>
        </p:nvGraphicFramePr>
        <p:xfrm>
          <a:off x="134159" y="4572985"/>
          <a:ext cx="11668954" cy="1578566"/>
        </p:xfrm>
        <a:graphic>
          <a:graphicData uri="http://schemas.openxmlformats.org/drawingml/2006/table">
            <a:tbl>
              <a:tblPr firstRow="1" firstCol="1" bandRow="1">
                <a:tableStyleId>{912C8C85-51F0-491E-9774-3900AFEF0FD7}</a:tableStyleId>
              </a:tblPr>
              <a:tblGrid>
                <a:gridCol w="1873042">
                  <a:extLst>
                    <a:ext uri="{9D8B030D-6E8A-4147-A177-3AD203B41FA5}">
                      <a16:colId xmlns:a16="http://schemas.microsoft.com/office/drawing/2014/main" val="7797184"/>
                    </a:ext>
                  </a:extLst>
                </a:gridCol>
                <a:gridCol w="1224489">
                  <a:extLst>
                    <a:ext uri="{9D8B030D-6E8A-4147-A177-3AD203B41FA5}">
                      <a16:colId xmlns:a16="http://schemas.microsoft.com/office/drawing/2014/main" val="1863179362"/>
                    </a:ext>
                  </a:extLst>
                </a:gridCol>
                <a:gridCol w="1224489">
                  <a:extLst>
                    <a:ext uri="{9D8B030D-6E8A-4147-A177-3AD203B41FA5}">
                      <a16:colId xmlns:a16="http://schemas.microsoft.com/office/drawing/2014/main" val="635712949"/>
                    </a:ext>
                  </a:extLst>
                </a:gridCol>
                <a:gridCol w="1224489">
                  <a:extLst>
                    <a:ext uri="{9D8B030D-6E8A-4147-A177-3AD203B41FA5}">
                      <a16:colId xmlns:a16="http://schemas.microsoft.com/office/drawing/2014/main" val="4201800890"/>
                    </a:ext>
                  </a:extLst>
                </a:gridCol>
                <a:gridCol w="1224489">
                  <a:extLst>
                    <a:ext uri="{9D8B030D-6E8A-4147-A177-3AD203B41FA5}">
                      <a16:colId xmlns:a16="http://schemas.microsoft.com/office/drawing/2014/main" val="1024022900"/>
                    </a:ext>
                  </a:extLst>
                </a:gridCol>
                <a:gridCol w="1224489">
                  <a:extLst>
                    <a:ext uri="{9D8B030D-6E8A-4147-A177-3AD203B41FA5}">
                      <a16:colId xmlns:a16="http://schemas.microsoft.com/office/drawing/2014/main" val="2198076085"/>
                    </a:ext>
                  </a:extLst>
                </a:gridCol>
                <a:gridCol w="1224489">
                  <a:extLst>
                    <a:ext uri="{9D8B030D-6E8A-4147-A177-3AD203B41FA5}">
                      <a16:colId xmlns:a16="http://schemas.microsoft.com/office/drawing/2014/main" val="3495141092"/>
                    </a:ext>
                  </a:extLst>
                </a:gridCol>
                <a:gridCol w="1224489">
                  <a:extLst>
                    <a:ext uri="{9D8B030D-6E8A-4147-A177-3AD203B41FA5}">
                      <a16:colId xmlns:a16="http://schemas.microsoft.com/office/drawing/2014/main" val="1827335528"/>
                    </a:ext>
                  </a:extLst>
                </a:gridCol>
                <a:gridCol w="1224489">
                  <a:extLst>
                    <a:ext uri="{9D8B030D-6E8A-4147-A177-3AD203B41FA5}">
                      <a16:colId xmlns:a16="http://schemas.microsoft.com/office/drawing/2014/main" val="1960723685"/>
                    </a:ext>
                  </a:extLst>
                </a:gridCol>
              </a:tblGrid>
              <a:tr h="212875">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Parameters </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2015</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2021E</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2022F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2025F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2030F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2035F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2040F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464119"/>
                  </a:ext>
                </a:extLst>
              </a:tr>
              <a:tr h="213238">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Capacity</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10,223.00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10,223.00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12,523.00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12,523.00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13,523.00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13,773.00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13,773.00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13,773.00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32224672"/>
                  </a:ext>
                </a:extLst>
              </a:tr>
              <a:tr h="213238">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Production</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7,956.00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8,408.00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10,865.00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11,007.00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11,916.00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12,665.00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12,757.00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12,757.00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62415382"/>
                  </a:ext>
                </a:extLst>
              </a:tr>
              <a:tr h="213238">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Demand</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7,956.24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8,407.84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10,828.50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11,267.00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12,697.00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15,258.20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17,819.20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20,527.31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78886240"/>
                  </a:ext>
                </a:extLst>
              </a:tr>
              <a:tr h="348465">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Y-O-Y Growth Rate, %</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 </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4.99%</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6.22%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4.05%</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3.82%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3.39%</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3.36%</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2.80%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55527196"/>
                  </a:ext>
                </a:extLst>
              </a:tr>
              <a:tr h="348465">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Demand - Supply Gap</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 </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 </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36.00</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-260.00</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-781.00</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-2,593.00</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-5,062.00</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-7,770.00</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extLst>
                  <a:ext uri="{0D108BD9-81ED-4DB2-BD59-A6C34878D82A}">
                    <a16:rowId xmlns:a16="http://schemas.microsoft.com/office/drawing/2014/main" val="1615370245"/>
                  </a:ext>
                </a:extLst>
              </a:tr>
            </a:tbl>
          </a:graphicData>
        </a:graphic>
      </p:graphicFrame>
      <p:sp>
        <p:nvSpPr>
          <p:cNvPr id="18" name="TextBox 17">
            <a:extLst>
              <a:ext uri="{FF2B5EF4-FFF2-40B4-BE49-F238E27FC236}">
                <a16:creationId xmlns:a16="http://schemas.microsoft.com/office/drawing/2014/main" id="{9BA700A2-56BF-4A34-B120-94886FDEE610}"/>
              </a:ext>
            </a:extLst>
          </p:cNvPr>
          <p:cNvSpPr txBox="1"/>
          <p:nvPr/>
        </p:nvSpPr>
        <p:spPr>
          <a:xfrm>
            <a:off x="189663" y="856079"/>
            <a:ext cx="5395496" cy="280013"/>
          </a:xfrm>
          <a:prstGeom prst="rect">
            <a:avLst/>
          </a:prstGeom>
          <a:noFill/>
        </p:spPr>
        <p:txBody>
          <a:bodyPr wrap="square">
            <a:spAutoFit/>
          </a:bodyPr>
          <a:lstStyle/>
          <a:p>
            <a:pPr algn="just">
              <a:lnSpc>
                <a:spcPct val="107000"/>
              </a:lnSpc>
              <a:spcAft>
                <a:spcPts val="800"/>
              </a:spcAft>
            </a:pP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 Phenol Demand, By Volume (000’ Tonnes), 2010-2040F</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9" name="Chart 18">
            <a:extLst>
              <a:ext uri="{FF2B5EF4-FFF2-40B4-BE49-F238E27FC236}">
                <a16:creationId xmlns:a16="http://schemas.microsoft.com/office/drawing/2014/main" id="{AB227547-E86C-4D8A-91D5-747B22EB22A7}"/>
              </a:ext>
            </a:extLst>
          </p:cNvPr>
          <p:cNvGraphicFramePr/>
          <p:nvPr/>
        </p:nvGraphicFramePr>
        <p:xfrm>
          <a:off x="189663" y="1137755"/>
          <a:ext cx="6979763" cy="25714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Table 19">
            <a:extLst>
              <a:ext uri="{FF2B5EF4-FFF2-40B4-BE49-F238E27FC236}">
                <a16:creationId xmlns:a16="http://schemas.microsoft.com/office/drawing/2014/main" id="{597C3D65-7BB7-4912-8D36-D68CF92B7F77}"/>
              </a:ext>
            </a:extLst>
          </p:cNvPr>
          <p:cNvGraphicFramePr>
            <a:graphicFrameLocks noGrp="1"/>
          </p:cNvGraphicFramePr>
          <p:nvPr/>
        </p:nvGraphicFramePr>
        <p:xfrm>
          <a:off x="189662" y="3730870"/>
          <a:ext cx="6979763" cy="390780"/>
        </p:xfrm>
        <a:graphic>
          <a:graphicData uri="http://schemas.openxmlformats.org/drawingml/2006/table">
            <a:tbl>
              <a:tblPr firstRow="1" firstCol="1" bandRow="1">
                <a:tableStyleId>{912C8C85-51F0-491E-9774-3900AFEF0FD7}</a:tableStyleId>
              </a:tblPr>
              <a:tblGrid>
                <a:gridCol w="2130618">
                  <a:extLst>
                    <a:ext uri="{9D8B030D-6E8A-4147-A177-3AD203B41FA5}">
                      <a16:colId xmlns:a16="http://schemas.microsoft.com/office/drawing/2014/main" val="365470649"/>
                    </a:ext>
                  </a:extLst>
                </a:gridCol>
                <a:gridCol w="2430673">
                  <a:extLst>
                    <a:ext uri="{9D8B030D-6E8A-4147-A177-3AD203B41FA5}">
                      <a16:colId xmlns:a16="http://schemas.microsoft.com/office/drawing/2014/main" val="715722549"/>
                    </a:ext>
                  </a:extLst>
                </a:gridCol>
                <a:gridCol w="2418472">
                  <a:extLst>
                    <a:ext uri="{9D8B030D-6E8A-4147-A177-3AD203B41FA5}">
                      <a16:colId xmlns:a16="http://schemas.microsoft.com/office/drawing/2014/main" val="4109294464"/>
                    </a:ext>
                  </a:extLst>
                </a:gridCol>
              </a:tblGrid>
              <a:tr h="31528">
                <a:tc>
                  <a:txBody>
                    <a:bodyPr/>
                    <a:lstStyle/>
                    <a:p>
                      <a:pPr algn="ctr">
                        <a:lnSpc>
                          <a:spcPct val="150000"/>
                        </a:lnSpc>
                      </a:pPr>
                      <a:r>
                        <a:rPr lang="en-IN" sz="1100" dirty="0">
                          <a:effectLst/>
                          <a:latin typeface="Arial" panose="020B0604020202020204" pitchFamily="34" charset="0"/>
                          <a:cs typeface="Arial" panose="020B0604020202020204" pitchFamily="34" charset="0"/>
                        </a:rPr>
                        <a:t>CAGR 2010-2021</a:t>
                      </a:r>
                      <a:endParaRPr lang="en-IN" sz="1100" dirty="0">
                        <a:latin typeface="Arial" panose="020B060402020202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2022E-2030F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2031F-2040F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94210259"/>
                  </a:ext>
                </a:extLst>
              </a:tr>
              <a:tr h="113049">
                <a:tc>
                  <a:txBody>
                    <a:bodyPr/>
                    <a:lstStyle/>
                    <a:p>
                      <a:pPr algn="ctr">
                        <a:lnSpc>
                          <a:spcPct val="107000"/>
                        </a:lnSpc>
                        <a:spcAft>
                          <a:spcPts val="800"/>
                        </a:spcAft>
                      </a:pPr>
                      <a:r>
                        <a:rPr lang="en-IN"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9298845"/>
                  </a:ext>
                </a:extLst>
              </a:tr>
            </a:tbl>
          </a:graphicData>
        </a:graphic>
      </p:graphicFrame>
      <p:sp>
        <p:nvSpPr>
          <p:cNvPr id="9" name="TextBox 8">
            <a:extLst>
              <a:ext uri="{FF2B5EF4-FFF2-40B4-BE49-F238E27FC236}">
                <a16:creationId xmlns:a16="http://schemas.microsoft.com/office/drawing/2014/main" id="{1A9A8FAD-5A44-2660-06C0-141188D4D1A5}"/>
              </a:ext>
            </a:extLst>
          </p:cNvPr>
          <p:cNvSpPr txBox="1"/>
          <p:nvPr/>
        </p:nvSpPr>
        <p:spPr>
          <a:xfrm>
            <a:off x="7792280" y="1414706"/>
            <a:ext cx="4010837" cy="461665"/>
          </a:xfrm>
          <a:prstGeom prst="rect">
            <a:avLst/>
          </a:prstGeom>
          <a:solidFill>
            <a:srgbClr val="ED7D31"/>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India contributes~3% of the global phenol market demand (FY2020)</a:t>
            </a:r>
          </a:p>
        </p:txBody>
      </p:sp>
      <p:sp>
        <p:nvSpPr>
          <p:cNvPr id="11" name="TextBox 10">
            <a:extLst>
              <a:ext uri="{FF2B5EF4-FFF2-40B4-BE49-F238E27FC236}">
                <a16:creationId xmlns:a16="http://schemas.microsoft.com/office/drawing/2014/main" id="{53B7838F-8A91-B051-3825-A4EA01169D71}"/>
              </a:ext>
            </a:extLst>
          </p:cNvPr>
          <p:cNvSpPr txBox="1"/>
          <p:nvPr/>
        </p:nvSpPr>
        <p:spPr>
          <a:xfrm>
            <a:off x="7792280" y="2087482"/>
            <a:ext cx="4010837" cy="461665"/>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Growth in construction, automotive and infrastructure sectors supports phenol demand</a:t>
            </a:r>
          </a:p>
        </p:txBody>
      </p:sp>
      <p:sp>
        <p:nvSpPr>
          <p:cNvPr id="15" name="TextBox 14">
            <a:extLst>
              <a:ext uri="{FF2B5EF4-FFF2-40B4-BE49-F238E27FC236}">
                <a16:creationId xmlns:a16="http://schemas.microsoft.com/office/drawing/2014/main" id="{62695CA4-FA1A-D596-94FD-7C7B064B9C26}"/>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2437575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73A61919-2CC0-4C1E-84F4-D62CDBDE74EC}"/>
              </a:ext>
            </a:extLst>
          </p:cNvPr>
          <p:cNvGraphicFramePr/>
          <p:nvPr/>
        </p:nvGraphicFramePr>
        <p:xfrm>
          <a:off x="113462" y="4225823"/>
          <a:ext cx="8386988" cy="215655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Global: Demand- Phenol</a:t>
            </a:r>
            <a:endParaRPr lang="en-IN" sz="1400" dirty="0">
              <a:solidFill>
                <a:schemeClr val="tx1"/>
              </a:solidFill>
              <a:latin typeface="Arial" panose="020B0604020202020204" pitchFamily="34" charset="0"/>
            </a:endParaRPr>
          </a:p>
        </p:txBody>
      </p:sp>
      <p:sp>
        <p:nvSpPr>
          <p:cNvPr id="7" name="TextBox 4">
            <a:extLst>
              <a:ext uri="{FF2B5EF4-FFF2-40B4-BE49-F238E27FC236}">
                <a16:creationId xmlns:a16="http://schemas.microsoft.com/office/drawing/2014/main" id="{6D87355E-C3AC-491E-80D7-A47E261B218C}"/>
              </a:ext>
            </a:extLst>
          </p:cNvPr>
          <p:cNvSpPr txBox="1">
            <a:spLocks/>
          </p:cNvSpPr>
          <p:nvPr/>
        </p:nvSpPr>
        <p:spPr>
          <a:xfrm>
            <a:off x="9647688" y="6437567"/>
            <a:ext cx="2166938" cy="245003"/>
          </a:xfrm>
          <a:prstGeom prst="rect">
            <a:avLst/>
          </a:prstGeom>
          <a:noFill/>
        </p:spPr>
        <p:txBody>
          <a:bodyPr wrap="square" rtlCol="0">
            <a:spAutoFit/>
          </a:bodyPr>
          <a:lstStyle/>
          <a:p>
            <a:pPr algn="r" fontAlgn="base">
              <a:lnSpc>
                <a:spcPct val="107000"/>
              </a:lnSpc>
              <a:spcAft>
                <a:spcPts val="800"/>
              </a:spcAft>
            </a:pPr>
            <a:r>
              <a:rPr lang="en-IN" sz="1000" i="1" dirty="0">
                <a:latin typeface="Arial" panose="020B0604020202020204" pitchFamily="34" charset="0"/>
                <a:ea typeface="Verdana" panose="020B0604030504040204" pitchFamily="34" charset="0"/>
                <a:cs typeface="Arial" panose="020B0604020202020204" pitchFamily="34" charset="0"/>
              </a:rPr>
              <a:t>Source: TechSci Research</a:t>
            </a:r>
            <a:endParaRPr lang="en-IN" sz="1400" dirty="0">
              <a:latin typeface="Arial" panose="020B060402020202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4C49F4C3-C2B4-4F70-A15E-4AEDCAADC02B}"/>
              </a:ext>
            </a:extLst>
          </p:cNvPr>
          <p:cNvSpPr txBox="1"/>
          <p:nvPr/>
        </p:nvSpPr>
        <p:spPr>
          <a:xfrm>
            <a:off x="134161" y="729869"/>
            <a:ext cx="6240135" cy="280013"/>
          </a:xfrm>
          <a:prstGeom prst="rect">
            <a:avLst/>
          </a:prstGeom>
          <a:noFill/>
        </p:spPr>
        <p:txBody>
          <a:bodyPr wrap="square">
            <a:spAutoFit/>
          </a:bodyPr>
          <a:lstStyle/>
          <a:p>
            <a:pPr algn="just">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 Phenol Demand, By End Use, By Volume (000’ Tonnes), 2010–2040F</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Chart 7">
            <a:extLst>
              <a:ext uri="{FF2B5EF4-FFF2-40B4-BE49-F238E27FC236}">
                <a16:creationId xmlns:a16="http://schemas.microsoft.com/office/drawing/2014/main" id="{4132EB14-6723-4248-8CA5-699FF5E13051}"/>
              </a:ext>
            </a:extLst>
          </p:cNvPr>
          <p:cNvGraphicFramePr/>
          <p:nvPr/>
        </p:nvGraphicFramePr>
        <p:xfrm>
          <a:off x="134161" y="1151752"/>
          <a:ext cx="8386989" cy="23056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E01B368B-74FF-4FAB-956F-693E2D7A3330}"/>
              </a:ext>
            </a:extLst>
          </p:cNvPr>
          <p:cNvGraphicFramePr>
            <a:graphicFrameLocks noGrp="1"/>
          </p:cNvGraphicFramePr>
          <p:nvPr/>
        </p:nvGraphicFramePr>
        <p:xfrm>
          <a:off x="265044" y="3492201"/>
          <a:ext cx="8284596" cy="210376"/>
        </p:xfrm>
        <a:graphic>
          <a:graphicData uri="http://schemas.openxmlformats.org/drawingml/2006/table">
            <a:tbl>
              <a:tblPr firstRow="1" firstCol="1" bandRow="1">
                <a:tableStyleId>{912C8C85-51F0-491E-9774-3900AFEF0FD7}</a:tableStyleId>
              </a:tblPr>
              <a:tblGrid>
                <a:gridCol w="1220856">
                  <a:extLst>
                    <a:ext uri="{9D8B030D-6E8A-4147-A177-3AD203B41FA5}">
                      <a16:colId xmlns:a16="http://schemas.microsoft.com/office/drawing/2014/main" val="4038316274"/>
                    </a:ext>
                  </a:extLst>
                </a:gridCol>
                <a:gridCol w="800100">
                  <a:extLst>
                    <a:ext uri="{9D8B030D-6E8A-4147-A177-3AD203B41FA5}">
                      <a16:colId xmlns:a16="http://schemas.microsoft.com/office/drawing/2014/main" val="3519173948"/>
                    </a:ext>
                  </a:extLst>
                </a:gridCol>
                <a:gridCol w="777240">
                  <a:extLst>
                    <a:ext uri="{9D8B030D-6E8A-4147-A177-3AD203B41FA5}">
                      <a16:colId xmlns:a16="http://schemas.microsoft.com/office/drawing/2014/main" val="4270063612"/>
                    </a:ext>
                  </a:extLst>
                </a:gridCol>
                <a:gridCol w="777240">
                  <a:extLst>
                    <a:ext uri="{9D8B030D-6E8A-4147-A177-3AD203B41FA5}">
                      <a16:colId xmlns:a16="http://schemas.microsoft.com/office/drawing/2014/main" val="292590180"/>
                    </a:ext>
                  </a:extLst>
                </a:gridCol>
                <a:gridCol w="784860">
                  <a:extLst>
                    <a:ext uri="{9D8B030D-6E8A-4147-A177-3AD203B41FA5}">
                      <a16:colId xmlns:a16="http://schemas.microsoft.com/office/drawing/2014/main" val="2777419420"/>
                    </a:ext>
                  </a:extLst>
                </a:gridCol>
                <a:gridCol w="784186">
                  <a:extLst>
                    <a:ext uri="{9D8B030D-6E8A-4147-A177-3AD203B41FA5}">
                      <a16:colId xmlns:a16="http://schemas.microsoft.com/office/drawing/2014/main" val="3200299433"/>
                    </a:ext>
                  </a:extLst>
                </a:gridCol>
                <a:gridCol w="777914">
                  <a:extLst>
                    <a:ext uri="{9D8B030D-6E8A-4147-A177-3AD203B41FA5}">
                      <a16:colId xmlns:a16="http://schemas.microsoft.com/office/drawing/2014/main" val="963767922"/>
                    </a:ext>
                  </a:extLst>
                </a:gridCol>
                <a:gridCol w="769620">
                  <a:extLst>
                    <a:ext uri="{9D8B030D-6E8A-4147-A177-3AD203B41FA5}">
                      <a16:colId xmlns:a16="http://schemas.microsoft.com/office/drawing/2014/main" val="1248256049"/>
                    </a:ext>
                  </a:extLst>
                </a:gridCol>
                <a:gridCol w="792480">
                  <a:extLst>
                    <a:ext uri="{9D8B030D-6E8A-4147-A177-3AD203B41FA5}">
                      <a16:colId xmlns:a16="http://schemas.microsoft.com/office/drawing/2014/main" val="2977014080"/>
                    </a:ext>
                  </a:extLst>
                </a:gridCol>
                <a:gridCol w="800100">
                  <a:extLst>
                    <a:ext uri="{9D8B030D-6E8A-4147-A177-3AD203B41FA5}">
                      <a16:colId xmlns:a16="http://schemas.microsoft.com/office/drawing/2014/main" val="3051554817"/>
                    </a:ext>
                  </a:extLst>
                </a:gridCol>
              </a:tblGrid>
              <a:tr h="64459">
                <a:tc>
                  <a:txBody>
                    <a:bodyPr/>
                    <a:lstStyle/>
                    <a:p>
                      <a:pPr>
                        <a:lnSpc>
                          <a:spcPct val="150000"/>
                        </a:lnSpc>
                        <a:spcAft>
                          <a:spcPts val="800"/>
                        </a:spcAft>
                      </a:pPr>
                      <a:r>
                        <a:rPr lang="en-US" sz="1050" dirty="0">
                          <a:effectLst/>
                          <a:latin typeface="Arial" panose="020B0604020202020204" pitchFamily="34" charset="0"/>
                          <a:cs typeface="Arial" panose="020B0604020202020204" pitchFamily="34" charset="0"/>
                        </a:rPr>
                        <a:t>Total</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7956.24</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8407.84</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10194.37</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10828.46</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11267.01</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12696.97</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15258.16</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17819.23</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20527.31</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17394455"/>
                  </a:ext>
                </a:extLst>
              </a:tr>
            </a:tbl>
          </a:graphicData>
        </a:graphic>
      </p:graphicFrame>
      <p:sp>
        <p:nvSpPr>
          <p:cNvPr id="9" name="TextBox 8">
            <a:extLst>
              <a:ext uri="{FF2B5EF4-FFF2-40B4-BE49-F238E27FC236}">
                <a16:creationId xmlns:a16="http://schemas.microsoft.com/office/drawing/2014/main" id="{29812D3A-972A-43DB-AF13-DAA5DFC80C21}"/>
              </a:ext>
            </a:extLst>
          </p:cNvPr>
          <p:cNvSpPr txBox="1"/>
          <p:nvPr/>
        </p:nvSpPr>
        <p:spPr>
          <a:xfrm>
            <a:off x="134161" y="3701627"/>
            <a:ext cx="6240135" cy="280013"/>
          </a:xfrm>
          <a:prstGeom prst="rect">
            <a:avLst/>
          </a:prstGeom>
          <a:noFill/>
        </p:spPr>
        <p:txBody>
          <a:bodyPr wrap="square">
            <a:spAutoFit/>
          </a:bodyPr>
          <a:lstStyle/>
          <a:p>
            <a:pPr algn="just">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 Phenol Demand, By Region, By Volume (000’ Tonnes), 2010–2040F</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99B9C749-2699-4D3D-9237-6143C06FFD52}"/>
              </a:ext>
            </a:extLst>
          </p:cNvPr>
          <p:cNvGraphicFramePr>
            <a:graphicFrameLocks noGrp="1"/>
          </p:cNvGraphicFramePr>
          <p:nvPr/>
        </p:nvGraphicFramePr>
        <p:xfrm>
          <a:off x="331304" y="6409598"/>
          <a:ext cx="8256436" cy="210376"/>
        </p:xfrm>
        <a:graphic>
          <a:graphicData uri="http://schemas.openxmlformats.org/drawingml/2006/table">
            <a:tbl>
              <a:tblPr firstRow="1" firstCol="1" bandRow="1">
                <a:tableStyleId>{912C8C85-51F0-491E-9774-3900AFEF0FD7}</a:tableStyleId>
              </a:tblPr>
              <a:tblGrid>
                <a:gridCol w="1398436">
                  <a:extLst>
                    <a:ext uri="{9D8B030D-6E8A-4147-A177-3AD203B41FA5}">
                      <a16:colId xmlns:a16="http://schemas.microsoft.com/office/drawing/2014/main" val="4038316274"/>
                    </a:ext>
                  </a:extLst>
                </a:gridCol>
                <a:gridCol w="754380">
                  <a:extLst>
                    <a:ext uri="{9D8B030D-6E8A-4147-A177-3AD203B41FA5}">
                      <a16:colId xmlns:a16="http://schemas.microsoft.com/office/drawing/2014/main" val="3519173948"/>
                    </a:ext>
                  </a:extLst>
                </a:gridCol>
                <a:gridCol w="754380">
                  <a:extLst>
                    <a:ext uri="{9D8B030D-6E8A-4147-A177-3AD203B41FA5}">
                      <a16:colId xmlns:a16="http://schemas.microsoft.com/office/drawing/2014/main" val="4270063612"/>
                    </a:ext>
                  </a:extLst>
                </a:gridCol>
                <a:gridCol w="754380">
                  <a:extLst>
                    <a:ext uri="{9D8B030D-6E8A-4147-A177-3AD203B41FA5}">
                      <a16:colId xmlns:a16="http://schemas.microsoft.com/office/drawing/2014/main" val="292590180"/>
                    </a:ext>
                  </a:extLst>
                </a:gridCol>
                <a:gridCol w="761978">
                  <a:extLst>
                    <a:ext uri="{9D8B030D-6E8A-4147-A177-3AD203B41FA5}">
                      <a16:colId xmlns:a16="http://schemas.microsoft.com/office/drawing/2014/main" val="2777419420"/>
                    </a:ext>
                  </a:extLst>
                </a:gridCol>
                <a:gridCol w="746782">
                  <a:extLst>
                    <a:ext uri="{9D8B030D-6E8A-4147-A177-3AD203B41FA5}">
                      <a16:colId xmlns:a16="http://schemas.microsoft.com/office/drawing/2014/main" val="3200299433"/>
                    </a:ext>
                  </a:extLst>
                </a:gridCol>
                <a:gridCol w="762000">
                  <a:extLst>
                    <a:ext uri="{9D8B030D-6E8A-4147-A177-3AD203B41FA5}">
                      <a16:colId xmlns:a16="http://schemas.microsoft.com/office/drawing/2014/main" val="963767922"/>
                    </a:ext>
                  </a:extLst>
                </a:gridCol>
                <a:gridCol w="754380">
                  <a:extLst>
                    <a:ext uri="{9D8B030D-6E8A-4147-A177-3AD203B41FA5}">
                      <a16:colId xmlns:a16="http://schemas.microsoft.com/office/drawing/2014/main" val="1248256049"/>
                    </a:ext>
                  </a:extLst>
                </a:gridCol>
                <a:gridCol w="762000">
                  <a:extLst>
                    <a:ext uri="{9D8B030D-6E8A-4147-A177-3AD203B41FA5}">
                      <a16:colId xmlns:a16="http://schemas.microsoft.com/office/drawing/2014/main" val="2977014080"/>
                    </a:ext>
                  </a:extLst>
                </a:gridCol>
                <a:gridCol w="807720">
                  <a:extLst>
                    <a:ext uri="{9D8B030D-6E8A-4147-A177-3AD203B41FA5}">
                      <a16:colId xmlns:a16="http://schemas.microsoft.com/office/drawing/2014/main" val="3051554817"/>
                    </a:ext>
                  </a:extLst>
                </a:gridCol>
              </a:tblGrid>
              <a:tr h="64459">
                <a:tc>
                  <a:txBody>
                    <a:bodyPr/>
                    <a:lstStyle/>
                    <a:p>
                      <a:pPr>
                        <a:lnSpc>
                          <a:spcPct val="150000"/>
                        </a:lnSpc>
                        <a:spcAft>
                          <a:spcPts val="800"/>
                        </a:spcAft>
                      </a:pPr>
                      <a:r>
                        <a:rPr lang="en-US" sz="1050" dirty="0">
                          <a:effectLst/>
                          <a:latin typeface="Arial" panose="020B0604020202020204" pitchFamily="34" charset="0"/>
                          <a:cs typeface="Arial" panose="020B0604020202020204" pitchFamily="34" charset="0"/>
                        </a:rPr>
                        <a:t>Total</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7956.24</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8407.84</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10194.37</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10828.46</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11267.01</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12696.97</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15258.16</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17819.23</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20527.31</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17394455"/>
                  </a:ext>
                </a:extLst>
              </a:tr>
            </a:tbl>
          </a:graphicData>
        </a:graphic>
      </p:graphicFrame>
      <p:sp>
        <p:nvSpPr>
          <p:cNvPr id="11" name="TextBox 10">
            <a:extLst>
              <a:ext uri="{FF2B5EF4-FFF2-40B4-BE49-F238E27FC236}">
                <a16:creationId xmlns:a16="http://schemas.microsoft.com/office/drawing/2014/main" id="{B2AB7885-929C-B085-F71F-806081049EDE}"/>
              </a:ext>
            </a:extLst>
          </p:cNvPr>
          <p:cNvSpPr txBox="1"/>
          <p:nvPr/>
        </p:nvSpPr>
        <p:spPr>
          <a:xfrm>
            <a:off x="331304" y="1044640"/>
            <a:ext cx="7951305" cy="276999"/>
          </a:xfrm>
          <a:prstGeom prst="rect">
            <a:avLst/>
          </a:prstGeom>
          <a:solidFill>
            <a:schemeClr val="accent2"/>
          </a:solidFill>
        </p:spPr>
        <p:txBody>
          <a:bodyPr wrap="square" rtlCol="0" anchor="t">
            <a:spAutoFit/>
          </a:bodyPr>
          <a:lstStyle/>
          <a:p>
            <a:pPr algn="ctr"/>
            <a:r>
              <a:rPr lang="en-US" sz="1200" b="1" dirty="0">
                <a:solidFill>
                  <a:schemeClr val="bg1"/>
                </a:solidFill>
                <a:latin typeface="Arial" panose="020B0604020202020204" pitchFamily="34" charset="0"/>
                <a:cs typeface="Arial" panose="020B0604020202020204" pitchFamily="34" charset="0"/>
              </a:rPr>
              <a:t>Bisphenol-A is the most prominent end-use</a:t>
            </a:r>
          </a:p>
        </p:txBody>
      </p:sp>
      <p:sp>
        <p:nvSpPr>
          <p:cNvPr id="12" name="TextBox 11">
            <a:extLst>
              <a:ext uri="{FF2B5EF4-FFF2-40B4-BE49-F238E27FC236}">
                <a16:creationId xmlns:a16="http://schemas.microsoft.com/office/drawing/2014/main" id="{7856FA27-B861-EE66-4E23-80BB6A828F73}"/>
              </a:ext>
            </a:extLst>
          </p:cNvPr>
          <p:cNvSpPr txBox="1"/>
          <p:nvPr/>
        </p:nvSpPr>
        <p:spPr>
          <a:xfrm>
            <a:off x="265044" y="3975582"/>
            <a:ext cx="8250860" cy="276998"/>
          </a:xfrm>
          <a:prstGeom prst="rect">
            <a:avLst/>
          </a:prstGeom>
          <a:solidFill>
            <a:schemeClr val="accent2"/>
          </a:solidFill>
        </p:spPr>
        <p:txBody>
          <a:bodyPr wrap="square" rtlCol="0" anchor="t">
            <a:spAutoFit/>
          </a:bodyPr>
          <a:lstStyle/>
          <a:p>
            <a:pPr algn="ctr"/>
            <a:r>
              <a:rPr lang="en-US" sz="1200" b="1" dirty="0">
                <a:solidFill>
                  <a:schemeClr val="bg1"/>
                </a:solidFill>
                <a:latin typeface="Arial" panose="020B0604020202020204" pitchFamily="34" charset="0"/>
                <a:cs typeface="Arial" panose="020B0604020202020204" pitchFamily="34" charset="0"/>
              </a:rPr>
              <a:t>Asia-Pacific is the most prominent region</a:t>
            </a:r>
          </a:p>
        </p:txBody>
      </p:sp>
      <p:sp>
        <p:nvSpPr>
          <p:cNvPr id="13" name="TextBox 12">
            <a:extLst>
              <a:ext uri="{FF2B5EF4-FFF2-40B4-BE49-F238E27FC236}">
                <a16:creationId xmlns:a16="http://schemas.microsoft.com/office/drawing/2014/main" id="{A0F8A10A-E660-74F0-39DF-4CA9BBF65A86}"/>
              </a:ext>
            </a:extLst>
          </p:cNvPr>
          <p:cNvSpPr txBox="1"/>
          <p:nvPr/>
        </p:nvSpPr>
        <p:spPr>
          <a:xfrm>
            <a:off x="8680486" y="1959042"/>
            <a:ext cx="3272974" cy="646331"/>
          </a:xfrm>
          <a:prstGeom prst="rect">
            <a:avLst/>
          </a:prstGeom>
          <a:solidFill>
            <a:srgbClr val="E9EBF5"/>
          </a:solidFill>
        </p:spPr>
        <p:txBody>
          <a:bodyPr wrap="square" rtlCol="0" anchor="t">
            <a:spAutoFit/>
          </a:bodyPr>
          <a:lstStyle/>
          <a:p>
            <a:pPr algn="ctr"/>
            <a:r>
              <a:rPr lang="en-US" sz="1200" b="1" dirty="0">
                <a:latin typeface="Arial" panose="020B0604020202020204" pitchFamily="34" charset="0"/>
                <a:cs typeface="Arial" panose="020B0604020202020204" pitchFamily="34" charset="0"/>
              </a:rPr>
              <a:t>Manufacturing of polycarbonate and epoxy resin is expected to drive the Bisphenol A (BPA) demand</a:t>
            </a:r>
          </a:p>
        </p:txBody>
      </p:sp>
      <p:sp>
        <p:nvSpPr>
          <p:cNvPr id="14" name="TextBox 13">
            <a:extLst>
              <a:ext uri="{FF2B5EF4-FFF2-40B4-BE49-F238E27FC236}">
                <a16:creationId xmlns:a16="http://schemas.microsoft.com/office/drawing/2014/main" id="{B92DAF67-EF50-C627-0F2C-FF0FA564645E}"/>
              </a:ext>
            </a:extLst>
          </p:cNvPr>
          <p:cNvSpPr txBox="1"/>
          <p:nvPr/>
        </p:nvSpPr>
        <p:spPr>
          <a:xfrm>
            <a:off x="8680486" y="4250650"/>
            <a:ext cx="3272974" cy="461665"/>
          </a:xfrm>
          <a:prstGeom prst="rect">
            <a:avLst/>
          </a:prstGeom>
          <a:solidFill>
            <a:srgbClr val="ED7D31"/>
          </a:solidFill>
        </p:spPr>
        <p:txBody>
          <a:bodyPr wrap="square" rtlCol="0" anchor="t">
            <a:spAutoFit/>
          </a:bodyPr>
          <a:lstStyle/>
          <a:p>
            <a:pPr algn="ctr"/>
            <a:r>
              <a:rPr lang="en-US" sz="1200" b="1" dirty="0">
                <a:solidFill>
                  <a:schemeClr val="bg1"/>
                </a:solidFill>
                <a:latin typeface="Arial" panose="020B0604020202020204" pitchFamily="34" charset="0"/>
                <a:cs typeface="Arial" panose="020B0604020202020204" pitchFamily="34" charset="0"/>
              </a:rPr>
              <a:t>India contributes ~6% of the APAC phenol market demand in FY2020</a:t>
            </a:r>
          </a:p>
        </p:txBody>
      </p:sp>
      <p:sp>
        <p:nvSpPr>
          <p:cNvPr id="18" name="TextBox 17">
            <a:extLst>
              <a:ext uri="{FF2B5EF4-FFF2-40B4-BE49-F238E27FC236}">
                <a16:creationId xmlns:a16="http://schemas.microsoft.com/office/drawing/2014/main" id="{8AC60CA8-7D95-28AB-C07E-61B87C58DB44}"/>
              </a:ext>
            </a:extLst>
          </p:cNvPr>
          <p:cNvSpPr txBox="1"/>
          <p:nvPr/>
        </p:nvSpPr>
        <p:spPr>
          <a:xfrm>
            <a:off x="8680486" y="2804358"/>
            <a:ext cx="3272974" cy="646331"/>
          </a:xfrm>
          <a:prstGeom prst="rect">
            <a:avLst/>
          </a:prstGeom>
          <a:solidFill>
            <a:srgbClr val="E9EBF5"/>
          </a:solidFill>
        </p:spPr>
        <p:txBody>
          <a:bodyPr wrap="square" rtlCol="0" anchor="t">
            <a:spAutoFit/>
          </a:bodyPr>
          <a:lstStyle/>
          <a:p>
            <a:pPr algn="ctr"/>
            <a:r>
              <a:rPr lang="en-US" sz="1200" b="1" dirty="0">
                <a:latin typeface="Arial" panose="020B0604020202020204" pitchFamily="34" charset="0"/>
                <a:cs typeface="Arial" panose="020B0604020202020204" pitchFamily="34" charset="0"/>
              </a:rPr>
              <a:t>Epoxy resins are used manufacturing in adhesives, fillings, and composite materials. </a:t>
            </a:r>
          </a:p>
        </p:txBody>
      </p:sp>
      <p:sp>
        <p:nvSpPr>
          <p:cNvPr id="21" name="TextBox 20">
            <a:extLst>
              <a:ext uri="{FF2B5EF4-FFF2-40B4-BE49-F238E27FC236}">
                <a16:creationId xmlns:a16="http://schemas.microsoft.com/office/drawing/2014/main" id="{290E399E-7218-C825-C6DB-2F611A85B052}"/>
              </a:ext>
            </a:extLst>
          </p:cNvPr>
          <p:cNvSpPr txBox="1"/>
          <p:nvPr/>
        </p:nvSpPr>
        <p:spPr>
          <a:xfrm>
            <a:off x="8680486" y="4869601"/>
            <a:ext cx="3272974" cy="646331"/>
          </a:xfrm>
          <a:prstGeom prst="rect">
            <a:avLst/>
          </a:prstGeom>
          <a:solidFill>
            <a:srgbClr val="E9EBF5"/>
          </a:solidFill>
        </p:spPr>
        <p:txBody>
          <a:bodyPr wrap="square" rtlCol="0" anchor="t">
            <a:spAutoFit/>
          </a:bodyPr>
          <a:lstStyle/>
          <a:p>
            <a:pPr algn="ctr"/>
            <a:r>
              <a:rPr lang="en-US" sz="1200" b="1" dirty="0">
                <a:latin typeface="Arial" panose="020B0604020202020204" pitchFamily="34" charset="0"/>
                <a:cs typeface="Arial" panose="020B0604020202020204" pitchFamily="34" charset="0"/>
              </a:rPr>
              <a:t>Phenolic Resin is the largest derivative in the APAC region,  holding approximately 41% of total consumption</a:t>
            </a:r>
          </a:p>
        </p:txBody>
      </p:sp>
      <p:sp>
        <p:nvSpPr>
          <p:cNvPr id="24" name="TextBox 23">
            <a:extLst>
              <a:ext uri="{FF2B5EF4-FFF2-40B4-BE49-F238E27FC236}">
                <a16:creationId xmlns:a16="http://schemas.microsoft.com/office/drawing/2014/main" id="{CFCEDCF0-67B7-E6B4-C683-0C11CA7E0C93}"/>
              </a:ext>
            </a:extLst>
          </p:cNvPr>
          <p:cNvSpPr txBox="1"/>
          <p:nvPr/>
        </p:nvSpPr>
        <p:spPr>
          <a:xfrm>
            <a:off x="8680486" y="5628730"/>
            <a:ext cx="3272974" cy="461665"/>
          </a:xfrm>
          <a:prstGeom prst="rect">
            <a:avLst/>
          </a:prstGeom>
          <a:solidFill>
            <a:srgbClr val="E9EBF5"/>
          </a:solidFill>
        </p:spPr>
        <p:txBody>
          <a:bodyPr wrap="square" rtlCol="0" anchor="t">
            <a:spAutoFit/>
          </a:bodyPr>
          <a:lstStyle/>
          <a:p>
            <a:pPr algn="ctr"/>
            <a:r>
              <a:rPr lang="en-US" sz="1200" b="1" dirty="0">
                <a:latin typeface="Arial" panose="020B0604020202020204" pitchFamily="34" charset="0"/>
                <a:cs typeface="Arial" panose="020B0604020202020204" pitchFamily="34" charset="0"/>
              </a:rPr>
              <a:t>Phenolic resins are widely used as a binding and insulating material</a:t>
            </a:r>
          </a:p>
        </p:txBody>
      </p:sp>
      <p:sp>
        <p:nvSpPr>
          <p:cNvPr id="25" name="TextBox 24">
            <a:extLst>
              <a:ext uri="{FF2B5EF4-FFF2-40B4-BE49-F238E27FC236}">
                <a16:creationId xmlns:a16="http://schemas.microsoft.com/office/drawing/2014/main" id="{F4A63730-3FC8-CBA2-5F2C-D02156C92A52}"/>
              </a:ext>
            </a:extLst>
          </p:cNvPr>
          <p:cNvSpPr txBox="1"/>
          <p:nvPr/>
        </p:nvSpPr>
        <p:spPr>
          <a:xfrm>
            <a:off x="8680486" y="1298392"/>
            <a:ext cx="3272974" cy="461665"/>
          </a:xfrm>
          <a:prstGeom prst="rect">
            <a:avLst/>
          </a:prstGeom>
          <a:solidFill>
            <a:schemeClr val="accent2"/>
          </a:solidFill>
        </p:spPr>
        <p:txBody>
          <a:bodyPr wrap="square" rtlCol="0" anchor="t">
            <a:spAutoFit/>
          </a:bodyPr>
          <a:lstStyle/>
          <a:p>
            <a:pPr algn="ctr"/>
            <a:r>
              <a:rPr lang="en-US" sz="1200" b="1" dirty="0">
                <a:solidFill>
                  <a:schemeClr val="bg1"/>
                </a:solidFill>
                <a:latin typeface="Arial" panose="020B0604020202020204" pitchFamily="34" charset="0"/>
                <a:cs typeface="Arial" panose="020B0604020202020204" pitchFamily="34" charset="0"/>
              </a:rPr>
              <a:t>India contributes~1% of the global BPA market demand (FY2020)</a:t>
            </a:r>
          </a:p>
        </p:txBody>
      </p:sp>
      <p:sp>
        <p:nvSpPr>
          <p:cNvPr id="22" name="TextBox 21">
            <a:extLst>
              <a:ext uri="{FF2B5EF4-FFF2-40B4-BE49-F238E27FC236}">
                <a16:creationId xmlns:a16="http://schemas.microsoft.com/office/drawing/2014/main" id="{55A0EBA7-3754-D5E9-EC8B-496FF5535A42}"/>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1090493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Global: Demand- Acetone</a:t>
            </a:r>
            <a:endParaRPr lang="en-IN" sz="1400" dirty="0">
              <a:solidFill>
                <a:schemeClr val="tx1"/>
              </a:solidFill>
              <a:latin typeface="Arial" panose="020B0604020202020204" pitchFamily="34" charset="0"/>
            </a:endParaRPr>
          </a:p>
        </p:txBody>
      </p:sp>
      <p:sp>
        <p:nvSpPr>
          <p:cNvPr id="7" name="TextBox 4">
            <a:extLst>
              <a:ext uri="{FF2B5EF4-FFF2-40B4-BE49-F238E27FC236}">
                <a16:creationId xmlns:a16="http://schemas.microsoft.com/office/drawing/2014/main" id="{6D87355E-C3AC-491E-80D7-A47E261B218C}"/>
              </a:ext>
            </a:extLst>
          </p:cNvPr>
          <p:cNvSpPr txBox="1">
            <a:spLocks/>
          </p:cNvSpPr>
          <p:nvPr/>
        </p:nvSpPr>
        <p:spPr>
          <a:xfrm>
            <a:off x="9890900" y="6430319"/>
            <a:ext cx="2166938" cy="245003"/>
          </a:xfrm>
          <a:prstGeom prst="rect">
            <a:avLst/>
          </a:prstGeom>
          <a:noFill/>
        </p:spPr>
        <p:txBody>
          <a:bodyPr wrap="square" rtlCol="0">
            <a:spAutoFit/>
          </a:bodyPr>
          <a:lstStyle/>
          <a:p>
            <a:pPr algn="r" fontAlgn="base">
              <a:lnSpc>
                <a:spcPct val="107000"/>
              </a:lnSpc>
              <a:spcAft>
                <a:spcPts val="800"/>
              </a:spcAft>
            </a:pPr>
            <a:r>
              <a:rPr lang="en-IN" sz="1000" i="1" dirty="0">
                <a:latin typeface="Arial" panose="020B0604020202020204" pitchFamily="34" charset="0"/>
                <a:ea typeface="Verdana" panose="020B0604030504040204" pitchFamily="34" charset="0"/>
                <a:cs typeface="Arial" panose="020B0604020202020204" pitchFamily="34" charset="0"/>
              </a:rPr>
              <a:t>Source: TechSci Research</a:t>
            </a:r>
            <a:endParaRPr lang="en-IN" sz="1400" dirty="0">
              <a:latin typeface="Arial" panose="020B060402020202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6C0745-9202-4313-81DA-CCE402517F5F}"/>
              </a:ext>
            </a:extLst>
          </p:cNvPr>
          <p:cNvSpPr txBox="1"/>
          <p:nvPr/>
        </p:nvSpPr>
        <p:spPr>
          <a:xfrm>
            <a:off x="189663" y="4210315"/>
            <a:ext cx="6129130" cy="280013"/>
          </a:xfrm>
          <a:prstGeom prst="rect">
            <a:avLst/>
          </a:prstGeom>
          <a:noFill/>
        </p:spPr>
        <p:txBody>
          <a:bodyPr wrap="square">
            <a:spAutoFit/>
          </a:bodyPr>
          <a:lstStyle/>
          <a:p>
            <a:pPr algn="just">
              <a:lnSpc>
                <a:spcPct val="107000"/>
              </a:lnSpc>
              <a:spcAft>
                <a:spcPts val="800"/>
              </a:spcAft>
            </a:pP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 Acetone Demand Supply Scenario, 2010-2040F, (000’ Tonnes)</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C12FBF46-0FC8-4E38-8D90-F5CA64F2DEDF}"/>
              </a:ext>
            </a:extLst>
          </p:cNvPr>
          <p:cNvGraphicFramePr>
            <a:graphicFrameLocks noGrp="1"/>
          </p:cNvGraphicFramePr>
          <p:nvPr/>
        </p:nvGraphicFramePr>
        <p:xfrm>
          <a:off x="134159" y="4572985"/>
          <a:ext cx="11668954" cy="1578566"/>
        </p:xfrm>
        <a:graphic>
          <a:graphicData uri="http://schemas.openxmlformats.org/drawingml/2006/table">
            <a:tbl>
              <a:tblPr firstRow="1" firstCol="1" bandRow="1">
                <a:tableStyleId>{912C8C85-51F0-491E-9774-3900AFEF0FD7}</a:tableStyleId>
              </a:tblPr>
              <a:tblGrid>
                <a:gridCol w="1873042">
                  <a:extLst>
                    <a:ext uri="{9D8B030D-6E8A-4147-A177-3AD203B41FA5}">
                      <a16:colId xmlns:a16="http://schemas.microsoft.com/office/drawing/2014/main" val="7797184"/>
                    </a:ext>
                  </a:extLst>
                </a:gridCol>
                <a:gridCol w="1224489">
                  <a:extLst>
                    <a:ext uri="{9D8B030D-6E8A-4147-A177-3AD203B41FA5}">
                      <a16:colId xmlns:a16="http://schemas.microsoft.com/office/drawing/2014/main" val="1863179362"/>
                    </a:ext>
                  </a:extLst>
                </a:gridCol>
                <a:gridCol w="1224489">
                  <a:extLst>
                    <a:ext uri="{9D8B030D-6E8A-4147-A177-3AD203B41FA5}">
                      <a16:colId xmlns:a16="http://schemas.microsoft.com/office/drawing/2014/main" val="635712949"/>
                    </a:ext>
                  </a:extLst>
                </a:gridCol>
                <a:gridCol w="1224489">
                  <a:extLst>
                    <a:ext uri="{9D8B030D-6E8A-4147-A177-3AD203B41FA5}">
                      <a16:colId xmlns:a16="http://schemas.microsoft.com/office/drawing/2014/main" val="4201800890"/>
                    </a:ext>
                  </a:extLst>
                </a:gridCol>
                <a:gridCol w="1224489">
                  <a:extLst>
                    <a:ext uri="{9D8B030D-6E8A-4147-A177-3AD203B41FA5}">
                      <a16:colId xmlns:a16="http://schemas.microsoft.com/office/drawing/2014/main" val="1024022900"/>
                    </a:ext>
                  </a:extLst>
                </a:gridCol>
                <a:gridCol w="1224489">
                  <a:extLst>
                    <a:ext uri="{9D8B030D-6E8A-4147-A177-3AD203B41FA5}">
                      <a16:colId xmlns:a16="http://schemas.microsoft.com/office/drawing/2014/main" val="2198076085"/>
                    </a:ext>
                  </a:extLst>
                </a:gridCol>
                <a:gridCol w="1224489">
                  <a:extLst>
                    <a:ext uri="{9D8B030D-6E8A-4147-A177-3AD203B41FA5}">
                      <a16:colId xmlns:a16="http://schemas.microsoft.com/office/drawing/2014/main" val="3495141092"/>
                    </a:ext>
                  </a:extLst>
                </a:gridCol>
                <a:gridCol w="1224489">
                  <a:extLst>
                    <a:ext uri="{9D8B030D-6E8A-4147-A177-3AD203B41FA5}">
                      <a16:colId xmlns:a16="http://schemas.microsoft.com/office/drawing/2014/main" val="1827335528"/>
                    </a:ext>
                  </a:extLst>
                </a:gridCol>
                <a:gridCol w="1224489">
                  <a:extLst>
                    <a:ext uri="{9D8B030D-6E8A-4147-A177-3AD203B41FA5}">
                      <a16:colId xmlns:a16="http://schemas.microsoft.com/office/drawing/2014/main" val="1960723685"/>
                    </a:ext>
                  </a:extLst>
                </a:gridCol>
              </a:tblGrid>
              <a:tr h="212875">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Parameters </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2015</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2021E</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2022F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2025F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2030F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2035F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2040F</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464119"/>
                  </a:ext>
                </a:extLst>
              </a:tr>
              <a:tr h="119778">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Capacity</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5084.4</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6265.8</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7513.8</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7513.8</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8113.8</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8263.8</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8263.8</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8263.8</a:t>
                      </a:r>
                    </a:p>
                  </a:txBody>
                  <a:tcPr marL="9525" marR="9525" marT="9525" marB="0" anchor="b"/>
                </a:tc>
                <a:extLst>
                  <a:ext uri="{0D108BD9-81ED-4DB2-BD59-A6C34878D82A}">
                    <a16:rowId xmlns:a16="http://schemas.microsoft.com/office/drawing/2014/main" val="432224672"/>
                  </a:ext>
                </a:extLst>
              </a:tr>
              <a:tr h="213238">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Production</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4973.9</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5872.7</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7790.2</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8175.5</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9256.8</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11248.4</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13516.8</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16083.9</a:t>
                      </a:r>
                    </a:p>
                  </a:txBody>
                  <a:tcPr marL="9525" marR="9525" marT="9525" marB="0" anchor="b"/>
                </a:tc>
                <a:extLst>
                  <a:ext uri="{0D108BD9-81ED-4DB2-BD59-A6C34878D82A}">
                    <a16:rowId xmlns:a16="http://schemas.microsoft.com/office/drawing/2014/main" val="1662415382"/>
                  </a:ext>
                </a:extLst>
              </a:tr>
              <a:tr h="213238">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Demand</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4973.9</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5872.7</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8134.9</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8587.2</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10176.5</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13094.7</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16563.4</a:t>
                      </a:r>
                    </a:p>
                  </a:txBody>
                  <a:tcPr marL="9525" marR="9525" marT="9525" marB="0" anchor="b"/>
                </a:tc>
                <a:tc>
                  <a:txBody>
                    <a:bodyPr/>
                    <a:lstStyle/>
                    <a:p>
                      <a:pPr marL="0" algn="ctr" defTabSz="914400" rtl="0" eaLnBrk="1" fontAlgn="b" latinLnBrk="0" hangingPunct="1">
                        <a:lnSpc>
                          <a:spcPct val="150000"/>
                        </a:lnSpc>
                        <a:spcAft>
                          <a:spcPts val="800"/>
                        </a:spcAft>
                      </a:pPr>
                      <a:r>
                        <a:rPr lang="en-IN" sz="1100" kern="1200" dirty="0">
                          <a:solidFill>
                            <a:schemeClr val="tx1"/>
                          </a:solidFill>
                          <a:effectLst/>
                          <a:latin typeface="Arial" panose="020B0604020202020204" pitchFamily="34" charset="0"/>
                          <a:ea typeface="+mn-ea"/>
                          <a:cs typeface="Arial" panose="020B0604020202020204" pitchFamily="34" charset="0"/>
                        </a:rPr>
                        <a:t>20235.0</a:t>
                      </a:r>
                    </a:p>
                  </a:txBody>
                  <a:tcPr marL="9525" marR="9525" marT="9525" marB="0" anchor="b"/>
                </a:tc>
                <a:extLst>
                  <a:ext uri="{0D108BD9-81ED-4DB2-BD59-A6C34878D82A}">
                    <a16:rowId xmlns:a16="http://schemas.microsoft.com/office/drawing/2014/main" val="878886240"/>
                  </a:ext>
                </a:extLst>
              </a:tr>
              <a:tr h="348465">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Y-O-Y Growth Rate, %</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 </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4.64%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6.12%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5.56%</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5.94%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4.94%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4.72%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3.72%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55527196"/>
                  </a:ext>
                </a:extLst>
              </a:tr>
              <a:tr h="348465">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Demand - Supply Gap</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 </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 </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r>
                        <a:rPr lang="en-IN" sz="1100" dirty="0">
                          <a:solidFill>
                            <a:schemeClr val="bg1"/>
                          </a:solidFill>
                          <a:effectLst/>
                          <a:latin typeface="Arial" panose="020B0604020202020204" pitchFamily="34" charset="0"/>
                          <a:ea typeface="Calibri" panose="020F0502020204030204" pitchFamily="34" charset="0"/>
                          <a:cs typeface="Arial" panose="020B0604020202020204" pitchFamily="34" charset="0"/>
                        </a:rPr>
                        <a:t>344.7</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-411.8</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-919.7</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-1846.3</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-3046.6</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-4151.1</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extLst>
                  <a:ext uri="{0D108BD9-81ED-4DB2-BD59-A6C34878D82A}">
                    <a16:rowId xmlns:a16="http://schemas.microsoft.com/office/drawing/2014/main" val="1615370245"/>
                  </a:ext>
                </a:extLst>
              </a:tr>
            </a:tbl>
          </a:graphicData>
        </a:graphic>
      </p:graphicFrame>
      <p:sp>
        <p:nvSpPr>
          <p:cNvPr id="18" name="TextBox 17">
            <a:extLst>
              <a:ext uri="{FF2B5EF4-FFF2-40B4-BE49-F238E27FC236}">
                <a16:creationId xmlns:a16="http://schemas.microsoft.com/office/drawing/2014/main" id="{9BA700A2-56BF-4A34-B120-94886FDEE610}"/>
              </a:ext>
            </a:extLst>
          </p:cNvPr>
          <p:cNvSpPr txBox="1"/>
          <p:nvPr/>
        </p:nvSpPr>
        <p:spPr>
          <a:xfrm>
            <a:off x="189663" y="856079"/>
            <a:ext cx="5395496" cy="280013"/>
          </a:xfrm>
          <a:prstGeom prst="rect">
            <a:avLst/>
          </a:prstGeom>
          <a:noFill/>
        </p:spPr>
        <p:txBody>
          <a:bodyPr wrap="square">
            <a:spAutoFit/>
          </a:bodyPr>
          <a:lstStyle/>
          <a:p>
            <a:pPr algn="just">
              <a:lnSpc>
                <a:spcPct val="107000"/>
              </a:lnSpc>
              <a:spcAft>
                <a:spcPts val="800"/>
              </a:spcAft>
            </a:pP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 Acetone Demand, By Volume (000’ Tonnes), 2010-2040F</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9" name="Chart 18">
            <a:extLst>
              <a:ext uri="{FF2B5EF4-FFF2-40B4-BE49-F238E27FC236}">
                <a16:creationId xmlns:a16="http://schemas.microsoft.com/office/drawing/2014/main" id="{AB227547-E86C-4D8A-91D5-747B22EB22A7}"/>
              </a:ext>
            </a:extLst>
          </p:cNvPr>
          <p:cNvGraphicFramePr/>
          <p:nvPr>
            <p:extLst>
              <p:ext uri="{D42A27DB-BD31-4B8C-83A1-F6EECF244321}">
                <p14:modId xmlns:p14="http://schemas.microsoft.com/office/powerpoint/2010/main" val="1492565848"/>
              </p:ext>
            </p:extLst>
          </p:nvPr>
        </p:nvGraphicFramePr>
        <p:xfrm>
          <a:off x="189663" y="1137755"/>
          <a:ext cx="6979763" cy="25714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Table 19">
            <a:extLst>
              <a:ext uri="{FF2B5EF4-FFF2-40B4-BE49-F238E27FC236}">
                <a16:creationId xmlns:a16="http://schemas.microsoft.com/office/drawing/2014/main" id="{597C3D65-7BB7-4912-8D36-D68CF92B7F77}"/>
              </a:ext>
            </a:extLst>
          </p:cNvPr>
          <p:cNvGraphicFramePr>
            <a:graphicFrameLocks noGrp="1"/>
          </p:cNvGraphicFramePr>
          <p:nvPr/>
        </p:nvGraphicFramePr>
        <p:xfrm>
          <a:off x="204176" y="3730870"/>
          <a:ext cx="6979763" cy="390780"/>
        </p:xfrm>
        <a:graphic>
          <a:graphicData uri="http://schemas.openxmlformats.org/drawingml/2006/table">
            <a:tbl>
              <a:tblPr firstRow="1" firstCol="1" bandRow="1">
                <a:tableStyleId>{912C8C85-51F0-491E-9774-3900AFEF0FD7}</a:tableStyleId>
              </a:tblPr>
              <a:tblGrid>
                <a:gridCol w="2130618">
                  <a:extLst>
                    <a:ext uri="{9D8B030D-6E8A-4147-A177-3AD203B41FA5}">
                      <a16:colId xmlns:a16="http://schemas.microsoft.com/office/drawing/2014/main" val="365470649"/>
                    </a:ext>
                  </a:extLst>
                </a:gridCol>
                <a:gridCol w="2430673">
                  <a:extLst>
                    <a:ext uri="{9D8B030D-6E8A-4147-A177-3AD203B41FA5}">
                      <a16:colId xmlns:a16="http://schemas.microsoft.com/office/drawing/2014/main" val="715722549"/>
                    </a:ext>
                  </a:extLst>
                </a:gridCol>
                <a:gridCol w="2418472">
                  <a:extLst>
                    <a:ext uri="{9D8B030D-6E8A-4147-A177-3AD203B41FA5}">
                      <a16:colId xmlns:a16="http://schemas.microsoft.com/office/drawing/2014/main" val="4109294464"/>
                    </a:ext>
                  </a:extLst>
                </a:gridCol>
              </a:tblGrid>
              <a:tr h="31528">
                <a:tc>
                  <a:txBody>
                    <a:bodyPr/>
                    <a:lstStyle/>
                    <a:p>
                      <a:pPr algn="ctr">
                        <a:lnSpc>
                          <a:spcPct val="150000"/>
                        </a:lnSpc>
                      </a:pPr>
                      <a:r>
                        <a:rPr lang="en-IN" sz="1100" dirty="0">
                          <a:effectLst/>
                          <a:latin typeface="Arial" panose="020B0604020202020204" pitchFamily="34" charset="0"/>
                          <a:cs typeface="Arial" panose="020B0604020202020204" pitchFamily="34" charset="0"/>
                        </a:rPr>
                        <a:t>CAGR 2010-2021</a:t>
                      </a:r>
                      <a:endParaRPr lang="en-IN" sz="1100" dirty="0">
                        <a:latin typeface="Arial" panose="020B060402020202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2022E-2030F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2031F-2040F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94210259"/>
                  </a:ext>
                </a:extLst>
              </a:tr>
              <a:tr h="113049">
                <a:tc>
                  <a:txBody>
                    <a:bodyPr/>
                    <a:lstStyle/>
                    <a:p>
                      <a:pPr algn="ctr">
                        <a:lnSpc>
                          <a:spcPct val="107000"/>
                        </a:lnSpc>
                        <a:spcAft>
                          <a:spcPts val="800"/>
                        </a:spcAft>
                      </a:pPr>
                      <a:r>
                        <a:rPr lang="en-IN" sz="11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4.6%</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9298845"/>
                  </a:ext>
                </a:extLst>
              </a:tr>
            </a:tbl>
          </a:graphicData>
        </a:graphic>
      </p:graphicFrame>
      <p:sp>
        <p:nvSpPr>
          <p:cNvPr id="9" name="TextBox 8">
            <a:extLst>
              <a:ext uri="{FF2B5EF4-FFF2-40B4-BE49-F238E27FC236}">
                <a16:creationId xmlns:a16="http://schemas.microsoft.com/office/drawing/2014/main" id="{1A9A8FAD-5A44-2660-06C0-141188D4D1A5}"/>
              </a:ext>
            </a:extLst>
          </p:cNvPr>
          <p:cNvSpPr txBox="1"/>
          <p:nvPr/>
        </p:nvSpPr>
        <p:spPr>
          <a:xfrm>
            <a:off x="7792276" y="1400149"/>
            <a:ext cx="4010837" cy="461665"/>
          </a:xfrm>
          <a:prstGeom prst="rect">
            <a:avLst/>
          </a:prstGeom>
          <a:solidFill>
            <a:srgbClr val="ED7D31"/>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India contributes~2% of the global acetone market demand (FY2020)</a:t>
            </a:r>
          </a:p>
        </p:txBody>
      </p:sp>
      <p:sp>
        <p:nvSpPr>
          <p:cNvPr id="11" name="TextBox 10">
            <a:extLst>
              <a:ext uri="{FF2B5EF4-FFF2-40B4-BE49-F238E27FC236}">
                <a16:creationId xmlns:a16="http://schemas.microsoft.com/office/drawing/2014/main" id="{53B7838F-8A91-B051-3825-A4EA01169D71}"/>
              </a:ext>
            </a:extLst>
          </p:cNvPr>
          <p:cNvSpPr txBox="1"/>
          <p:nvPr/>
        </p:nvSpPr>
        <p:spPr>
          <a:xfrm>
            <a:off x="7792280" y="2087482"/>
            <a:ext cx="4010837" cy="646331"/>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Growth in pharmaceutical, automotive and solvent based products like thinners supports phenol demand</a:t>
            </a:r>
          </a:p>
        </p:txBody>
      </p:sp>
      <p:sp>
        <p:nvSpPr>
          <p:cNvPr id="15" name="TextBox 14">
            <a:extLst>
              <a:ext uri="{FF2B5EF4-FFF2-40B4-BE49-F238E27FC236}">
                <a16:creationId xmlns:a16="http://schemas.microsoft.com/office/drawing/2014/main" id="{62695CA4-FA1A-D596-94FD-7C7B064B9C26}"/>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1931738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73A61919-2CC0-4C1E-84F4-D62CDBDE74EC}"/>
              </a:ext>
            </a:extLst>
          </p:cNvPr>
          <p:cNvGraphicFramePr/>
          <p:nvPr/>
        </p:nvGraphicFramePr>
        <p:xfrm>
          <a:off x="113462" y="4225823"/>
          <a:ext cx="8386988" cy="215655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Global: Demand- Acetone</a:t>
            </a:r>
            <a:endParaRPr lang="en-IN" sz="1400" dirty="0">
              <a:solidFill>
                <a:schemeClr val="tx1"/>
              </a:solidFill>
              <a:latin typeface="Arial" panose="020B0604020202020204" pitchFamily="34" charset="0"/>
            </a:endParaRPr>
          </a:p>
        </p:txBody>
      </p:sp>
      <p:sp>
        <p:nvSpPr>
          <p:cNvPr id="7" name="TextBox 4">
            <a:extLst>
              <a:ext uri="{FF2B5EF4-FFF2-40B4-BE49-F238E27FC236}">
                <a16:creationId xmlns:a16="http://schemas.microsoft.com/office/drawing/2014/main" id="{6D87355E-C3AC-491E-80D7-A47E261B218C}"/>
              </a:ext>
            </a:extLst>
          </p:cNvPr>
          <p:cNvSpPr txBox="1">
            <a:spLocks/>
          </p:cNvSpPr>
          <p:nvPr/>
        </p:nvSpPr>
        <p:spPr>
          <a:xfrm>
            <a:off x="9647688" y="6437567"/>
            <a:ext cx="2166938" cy="245003"/>
          </a:xfrm>
          <a:prstGeom prst="rect">
            <a:avLst/>
          </a:prstGeom>
          <a:noFill/>
        </p:spPr>
        <p:txBody>
          <a:bodyPr wrap="square" rtlCol="0">
            <a:spAutoFit/>
          </a:bodyPr>
          <a:lstStyle/>
          <a:p>
            <a:pPr algn="r" fontAlgn="base">
              <a:lnSpc>
                <a:spcPct val="107000"/>
              </a:lnSpc>
              <a:spcAft>
                <a:spcPts val="800"/>
              </a:spcAft>
            </a:pPr>
            <a:r>
              <a:rPr lang="en-IN" sz="1000" i="1" dirty="0">
                <a:latin typeface="Arial" panose="020B0604020202020204" pitchFamily="34" charset="0"/>
                <a:ea typeface="Verdana" panose="020B0604030504040204" pitchFamily="34" charset="0"/>
                <a:cs typeface="Arial" panose="020B0604020202020204" pitchFamily="34" charset="0"/>
              </a:rPr>
              <a:t>Source: TechSci Research</a:t>
            </a:r>
            <a:endParaRPr lang="en-IN" sz="1400" dirty="0">
              <a:latin typeface="Arial" panose="020B060402020202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4C49F4C3-C2B4-4F70-A15E-4AEDCAADC02B}"/>
              </a:ext>
            </a:extLst>
          </p:cNvPr>
          <p:cNvSpPr txBox="1"/>
          <p:nvPr/>
        </p:nvSpPr>
        <p:spPr>
          <a:xfrm>
            <a:off x="134161" y="729869"/>
            <a:ext cx="6240135" cy="280013"/>
          </a:xfrm>
          <a:prstGeom prst="rect">
            <a:avLst/>
          </a:prstGeom>
          <a:noFill/>
        </p:spPr>
        <p:txBody>
          <a:bodyPr wrap="square">
            <a:spAutoFit/>
          </a:bodyPr>
          <a:lstStyle/>
          <a:p>
            <a:pPr algn="just">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 Acetone Demand, By End Use, By Volume (000’ Tonnes), 2021 &amp; 2040F</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29812D3A-972A-43DB-AF13-DAA5DFC80C21}"/>
              </a:ext>
            </a:extLst>
          </p:cNvPr>
          <p:cNvSpPr txBox="1"/>
          <p:nvPr/>
        </p:nvSpPr>
        <p:spPr>
          <a:xfrm>
            <a:off x="134161" y="3701627"/>
            <a:ext cx="6240135" cy="280013"/>
          </a:xfrm>
          <a:prstGeom prst="rect">
            <a:avLst/>
          </a:prstGeom>
          <a:noFill/>
        </p:spPr>
        <p:txBody>
          <a:bodyPr wrap="square">
            <a:spAutoFit/>
          </a:bodyPr>
          <a:lstStyle/>
          <a:p>
            <a:pPr algn="just">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Global Acetone Demand, By Region, By Volume (000’ Tonnes), 2010–2040F</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99B9C749-2699-4D3D-9237-6143C06FFD52}"/>
              </a:ext>
            </a:extLst>
          </p:cNvPr>
          <p:cNvGraphicFramePr>
            <a:graphicFrameLocks noGrp="1"/>
          </p:cNvGraphicFramePr>
          <p:nvPr/>
        </p:nvGraphicFramePr>
        <p:xfrm>
          <a:off x="331304" y="6409598"/>
          <a:ext cx="8256436" cy="210376"/>
        </p:xfrm>
        <a:graphic>
          <a:graphicData uri="http://schemas.openxmlformats.org/drawingml/2006/table">
            <a:tbl>
              <a:tblPr firstRow="1" firstCol="1" bandRow="1">
                <a:tableStyleId>{912C8C85-51F0-491E-9774-3900AFEF0FD7}</a:tableStyleId>
              </a:tblPr>
              <a:tblGrid>
                <a:gridCol w="1398436">
                  <a:extLst>
                    <a:ext uri="{9D8B030D-6E8A-4147-A177-3AD203B41FA5}">
                      <a16:colId xmlns:a16="http://schemas.microsoft.com/office/drawing/2014/main" val="4038316274"/>
                    </a:ext>
                  </a:extLst>
                </a:gridCol>
                <a:gridCol w="754380">
                  <a:extLst>
                    <a:ext uri="{9D8B030D-6E8A-4147-A177-3AD203B41FA5}">
                      <a16:colId xmlns:a16="http://schemas.microsoft.com/office/drawing/2014/main" val="3519173948"/>
                    </a:ext>
                  </a:extLst>
                </a:gridCol>
                <a:gridCol w="754380">
                  <a:extLst>
                    <a:ext uri="{9D8B030D-6E8A-4147-A177-3AD203B41FA5}">
                      <a16:colId xmlns:a16="http://schemas.microsoft.com/office/drawing/2014/main" val="4270063612"/>
                    </a:ext>
                  </a:extLst>
                </a:gridCol>
                <a:gridCol w="754380">
                  <a:extLst>
                    <a:ext uri="{9D8B030D-6E8A-4147-A177-3AD203B41FA5}">
                      <a16:colId xmlns:a16="http://schemas.microsoft.com/office/drawing/2014/main" val="292590180"/>
                    </a:ext>
                  </a:extLst>
                </a:gridCol>
                <a:gridCol w="761978">
                  <a:extLst>
                    <a:ext uri="{9D8B030D-6E8A-4147-A177-3AD203B41FA5}">
                      <a16:colId xmlns:a16="http://schemas.microsoft.com/office/drawing/2014/main" val="2777419420"/>
                    </a:ext>
                  </a:extLst>
                </a:gridCol>
                <a:gridCol w="746782">
                  <a:extLst>
                    <a:ext uri="{9D8B030D-6E8A-4147-A177-3AD203B41FA5}">
                      <a16:colId xmlns:a16="http://schemas.microsoft.com/office/drawing/2014/main" val="3200299433"/>
                    </a:ext>
                  </a:extLst>
                </a:gridCol>
                <a:gridCol w="762000">
                  <a:extLst>
                    <a:ext uri="{9D8B030D-6E8A-4147-A177-3AD203B41FA5}">
                      <a16:colId xmlns:a16="http://schemas.microsoft.com/office/drawing/2014/main" val="963767922"/>
                    </a:ext>
                  </a:extLst>
                </a:gridCol>
                <a:gridCol w="754380">
                  <a:extLst>
                    <a:ext uri="{9D8B030D-6E8A-4147-A177-3AD203B41FA5}">
                      <a16:colId xmlns:a16="http://schemas.microsoft.com/office/drawing/2014/main" val="1248256049"/>
                    </a:ext>
                  </a:extLst>
                </a:gridCol>
                <a:gridCol w="762000">
                  <a:extLst>
                    <a:ext uri="{9D8B030D-6E8A-4147-A177-3AD203B41FA5}">
                      <a16:colId xmlns:a16="http://schemas.microsoft.com/office/drawing/2014/main" val="2977014080"/>
                    </a:ext>
                  </a:extLst>
                </a:gridCol>
                <a:gridCol w="807720">
                  <a:extLst>
                    <a:ext uri="{9D8B030D-6E8A-4147-A177-3AD203B41FA5}">
                      <a16:colId xmlns:a16="http://schemas.microsoft.com/office/drawing/2014/main" val="3051554817"/>
                    </a:ext>
                  </a:extLst>
                </a:gridCol>
              </a:tblGrid>
              <a:tr h="64459">
                <a:tc>
                  <a:txBody>
                    <a:bodyPr/>
                    <a:lstStyle/>
                    <a:p>
                      <a:pPr>
                        <a:lnSpc>
                          <a:spcPct val="150000"/>
                        </a:lnSpc>
                        <a:spcAft>
                          <a:spcPts val="800"/>
                        </a:spcAft>
                      </a:pPr>
                      <a:r>
                        <a:rPr lang="en-US" sz="1050" dirty="0">
                          <a:effectLst/>
                          <a:latin typeface="Arial" panose="020B0604020202020204" pitchFamily="34" charset="0"/>
                          <a:cs typeface="Arial" panose="020B0604020202020204" pitchFamily="34" charset="0"/>
                        </a:rPr>
                        <a:t>Total</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050" dirty="0">
                          <a:effectLst/>
                          <a:latin typeface="Arial" panose="020B0604020202020204" pitchFamily="34" charset="0"/>
                          <a:ea typeface="Calibri" panose="020F0502020204030204" pitchFamily="34" charset="0"/>
                          <a:cs typeface="Arial" panose="020B0604020202020204" pitchFamily="34" charset="0"/>
                        </a:rPr>
                        <a:t>4973.9</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US" sz="1050" dirty="0">
                          <a:effectLst/>
                          <a:latin typeface="Arial" panose="020B0604020202020204" pitchFamily="34" charset="0"/>
                          <a:ea typeface="Calibri" panose="020F0502020204030204" pitchFamily="34" charset="0"/>
                          <a:cs typeface="Arial" panose="020B0604020202020204" pitchFamily="34" charset="0"/>
                        </a:rPr>
                        <a:t>5</a:t>
                      </a:r>
                      <a:r>
                        <a:rPr lang="en-IN" sz="1050" dirty="0">
                          <a:effectLst/>
                          <a:latin typeface="Arial" panose="020B0604020202020204" pitchFamily="34" charset="0"/>
                          <a:ea typeface="Calibri" panose="020F0502020204030204" pitchFamily="34" charset="0"/>
                          <a:cs typeface="Arial" panose="020B0604020202020204" pitchFamily="34" charset="0"/>
                        </a:rPr>
                        <a:t>872.7</a:t>
                      </a:r>
                    </a:p>
                  </a:txBody>
                  <a:tcPr marL="68580" marR="68580" marT="0" marB="0" anchor="ctr"/>
                </a:tc>
                <a:tc>
                  <a:txBody>
                    <a:bodyPr/>
                    <a:lstStyle/>
                    <a:p>
                      <a:pPr algn="ctr">
                        <a:lnSpc>
                          <a:spcPct val="150000"/>
                        </a:lnSpc>
                        <a:spcAft>
                          <a:spcPts val="800"/>
                        </a:spcAft>
                      </a:pPr>
                      <a:r>
                        <a:rPr lang="en-US" sz="1050" dirty="0">
                          <a:effectLst/>
                          <a:latin typeface="Arial" panose="020B0604020202020204" pitchFamily="34" charset="0"/>
                          <a:ea typeface="Calibri" panose="020F0502020204030204" pitchFamily="34" charset="0"/>
                          <a:cs typeface="Arial" panose="020B0604020202020204" pitchFamily="34" charset="0"/>
                        </a:rPr>
                        <a:t>7</a:t>
                      </a:r>
                      <a:r>
                        <a:rPr lang="en-IN" sz="1050" dirty="0">
                          <a:effectLst/>
                          <a:latin typeface="Arial" panose="020B0604020202020204" pitchFamily="34" charset="0"/>
                          <a:ea typeface="Calibri" panose="020F0502020204030204" pitchFamily="34" charset="0"/>
                          <a:cs typeface="Arial" panose="020B0604020202020204" pitchFamily="34" charset="0"/>
                        </a:rPr>
                        <a:t>665.8</a:t>
                      </a:r>
                    </a:p>
                  </a:txBody>
                  <a:tcPr marL="68580" marR="68580" marT="0" marB="0" anchor="ctr"/>
                </a:tc>
                <a:tc>
                  <a:txBody>
                    <a:bodyPr/>
                    <a:lstStyle/>
                    <a:p>
                      <a:pPr algn="ctr">
                        <a:lnSpc>
                          <a:spcPct val="150000"/>
                        </a:lnSpc>
                        <a:spcAft>
                          <a:spcPts val="800"/>
                        </a:spcAft>
                      </a:pPr>
                      <a:r>
                        <a:rPr lang="en-US" sz="1050" dirty="0">
                          <a:effectLst/>
                          <a:latin typeface="Arial" panose="020B0604020202020204" pitchFamily="34" charset="0"/>
                          <a:ea typeface="Calibri" panose="020F0502020204030204" pitchFamily="34" charset="0"/>
                          <a:cs typeface="Arial" panose="020B0604020202020204" pitchFamily="34" charset="0"/>
                        </a:rPr>
                        <a:t>8</a:t>
                      </a:r>
                      <a:r>
                        <a:rPr lang="en-IN" sz="1050" dirty="0">
                          <a:effectLst/>
                          <a:latin typeface="Arial" panose="020B0604020202020204" pitchFamily="34" charset="0"/>
                          <a:ea typeface="Calibri" panose="020F0502020204030204" pitchFamily="34" charset="0"/>
                          <a:cs typeface="Arial" panose="020B0604020202020204" pitchFamily="34" charset="0"/>
                        </a:rPr>
                        <a:t>134.9</a:t>
                      </a:r>
                    </a:p>
                  </a:txBody>
                  <a:tcPr marL="68580" marR="68580" marT="0" marB="0" anchor="ctr"/>
                </a:tc>
                <a:tc>
                  <a:txBody>
                    <a:bodyPr/>
                    <a:lstStyle/>
                    <a:p>
                      <a:pPr algn="ctr">
                        <a:lnSpc>
                          <a:spcPct val="150000"/>
                        </a:lnSpc>
                        <a:spcAft>
                          <a:spcPts val="800"/>
                        </a:spcAft>
                      </a:pPr>
                      <a:r>
                        <a:rPr lang="en-US" sz="1050" dirty="0">
                          <a:effectLst/>
                          <a:latin typeface="Arial" panose="020B0604020202020204" pitchFamily="34" charset="0"/>
                          <a:ea typeface="Calibri" panose="020F0502020204030204" pitchFamily="34" charset="0"/>
                          <a:cs typeface="Arial" panose="020B0604020202020204" pitchFamily="34" charset="0"/>
                        </a:rPr>
                        <a:t>8</a:t>
                      </a:r>
                      <a:r>
                        <a:rPr lang="en-IN" sz="1050" dirty="0">
                          <a:effectLst/>
                          <a:latin typeface="Arial" panose="020B0604020202020204" pitchFamily="34" charset="0"/>
                          <a:ea typeface="Calibri" panose="020F0502020204030204" pitchFamily="34" charset="0"/>
                          <a:cs typeface="Arial" panose="020B0604020202020204" pitchFamily="34" charset="0"/>
                        </a:rPr>
                        <a:t>587.2</a:t>
                      </a: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10176.5</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800"/>
                        </a:spcAft>
                        <a:buClrTx/>
                        <a:buSzTx/>
                        <a:buFontTx/>
                        <a:buNone/>
                        <a:tabLst/>
                        <a:defRPr/>
                      </a:pPr>
                      <a:r>
                        <a:rPr lang="en-IN" sz="1050" b="1" kern="1200" dirty="0">
                          <a:solidFill>
                            <a:schemeClr val="bg1"/>
                          </a:solidFill>
                          <a:effectLst/>
                          <a:latin typeface="Arial" panose="020B0604020202020204" pitchFamily="34" charset="0"/>
                          <a:ea typeface="+mn-ea"/>
                          <a:cs typeface="Arial" panose="020B0604020202020204" pitchFamily="34" charset="0"/>
                        </a:rPr>
                        <a:t>13094.7</a:t>
                      </a: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16563.4</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050" dirty="0">
                          <a:effectLst/>
                          <a:latin typeface="Arial" panose="020B0604020202020204" pitchFamily="34" charset="0"/>
                          <a:cs typeface="Arial" panose="020B0604020202020204" pitchFamily="34" charset="0"/>
                        </a:rPr>
                        <a:t>20235.0</a:t>
                      </a:r>
                      <a:endParaRPr lang="en-IN" sz="105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17394455"/>
                  </a:ext>
                </a:extLst>
              </a:tr>
            </a:tbl>
          </a:graphicData>
        </a:graphic>
      </p:graphicFrame>
      <p:sp>
        <p:nvSpPr>
          <p:cNvPr id="11" name="TextBox 10">
            <a:extLst>
              <a:ext uri="{FF2B5EF4-FFF2-40B4-BE49-F238E27FC236}">
                <a16:creationId xmlns:a16="http://schemas.microsoft.com/office/drawing/2014/main" id="{B2AB7885-929C-B085-F71F-806081049EDE}"/>
              </a:ext>
            </a:extLst>
          </p:cNvPr>
          <p:cNvSpPr txBox="1"/>
          <p:nvPr/>
        </p:nvSpPr>
        <p:spPr>
          <a:xfrm>
            <a:off x="214656" y="1026473"/>
            <a:ext cx="8184600" cy="276999"/>
          </a:xfrm>
          <a:prstGeom prst="rect">
            <a:avLst/>
          </a:prstGeom>
          <a:solidFill>
            <a:schemeClr val="accent2"/>
          </a:solidFill>
        </p:spPr>
        <p:txBody>
          <a:bodyPr wrap="square" rtlCol="0" anchor="t">
            <a:spAutoFit/>
          </a:bodyPr>
          <a:lstStyle/>
          <a:p>
            <a:pPr algn="ctr"/>
            <a:r>
              <a:rPr lang="en-IN" sz="1200" b="1" dirty="0">
                <a:solidFill>
                  <a:schemeClr val="bg1"/>
                </a:solidFill>
                <a:latin typeface="Arial" panose="020B0604020202020204" pitchFamily="34" charset="0"/>
                <a:cs typeface="Arial" panose="020B0604020202020204" pitchFamily="34" charset="0"/>
              </a:rPr>
              <a:t>Pharmaceuticals &amp; Solvent </a:t>
            </a:r>
            <a:r>
              <a:rPr lang="en-US" sz="1200" b="1" dirty="0">
                <a:solidFill>
                  <a:schemeClr val="bg1"/>
                </a:solidFill>
                <a:latin typeface="Arial" panose="020B0604020202020204" pitchFamily="34" charset="0"/>
                <a:cs typeface="Arial" panose="020B0604020202020204" pitchFamily="34" charset="0"/>
              </a:rPr>
              <a:t>is the most prominent end-use</a:t>
            </a:r>
          </a:p>
        </p:txBody>
      </p:sp>
      <p:sp>
        <p:nvSpPr>
          <p:cNvPr id="12" name="TextBox 11">
            <a:extLst>
              <a:ext uri="{FF2B5EF4-FFF2-40B4-BE49-F238E27FC236}">
                <a16:creationId xmlns:a16="http://schemas.microsoft.com/office/drawing/2014/main" id="{7856FA27-B861-EE66-4E23-80BB6A828F73}"/>
              </a:ext>
            </a:extLst>
          </p:cNvPr>
          <p:cNvSpPr txBox="1"/>
          <p:nvPr/>
        </p:nvSpPr>
        <p:spPr>
          <a:xfrm>
            <a:off x="265044" y="3975582"/>
            <a:ext cx="8250860" cy="276998"/>
          </a:xfrm>
          <a:prstGeom prst="rect">
            <a:avLst/>
          </a:prstGeom>
          <a:solidFill>
            <a:schemeClr val="accent2"/>
          </a:solidFill>
        </p:spPr>
        <p:txBody>
          <a:bodyPr wrap="square" rtlCol="0" anchor="t">
            <a:spAutoFit/>
          </a:bodyPr>
          <a:lstStyle/>
          <a:p>
            <a:pPr algn="ctr"/>
            <a:r>
              <a:rPr lang="en-US" sz="1200" b="1" dirty="0">
                <a:solidFill>
                  <a:schemeClr val="bg1"/>
                </a:solidFill>
                <a:latin typeface="Arial" panose="020B0604020202020204" pitchFamily="34" charset="0"/>
                <a:cs typeface="Arial" panose="020B0604020202020204" pitchFamily="34" charset="0"/>
              </a:rPr>
              <a:t>Asia-Pacific is the most prominent region</a:t>
            </a:r>
          </a:p>
        </p:txBody>
      </p:sp>
      <p:sp>
        <p:nvSpPr>
          <p:cNvPr id="13" name="TextBox 12">
            <a:extLst>
              <a:ext uri="{FF2B5EF4-FFF2-40B4-BE49-F238E27FC236}">
                <a16:creationId xmlns:a16="http://schemas.microsoft.com/office/drawing/2014/main" id="{A0F8A10A-E660-74F0-39DF-4CA9BBF65A86}"/>
              </a:ext>
            </a:extLst>
          </p:cNvPr>
          <p:cNvSpPr txBox="1"/>
          <p:nvPr/>
        </p:nvSpPr>
        <p:spPr>
          <a:xfrm>
            <a:off x="8704371" y="2774521"/>
            <a:ext cx="3272974" cy="461665"/>
          </a:xfrm>
          <a:prstGeom prst="rect">
            <a:avLst/>
          </a:prstGeom>
          <a:solidFill>
            <a:srgbClr val="E9EBF5"/>
          </a:solidFill>
        </p:spPr>
        <p:txBody>
          <a:bodyPr wrap="square" rtlCol="0" anchor="t">
            <a:spAutoFit/>
          </a:bodyPr>
          <a:lstStyle/>
          <a:p>
            <a:pPr algn="ctr"/>
            <a:r>
              <a:rPr lang="en-US" sz="1200" b="1" dirty="0">
                <a:latin typeface="Arial" panose="020B0604020202020204" pitchFamily="34" charset="0"/>
                <a:cs typeface="Arial" panose="020B0604020202020204" pitchFamily="34" charset="0"/>
              </a:rPr>
              <a:t>Manufacturing of Bisphenol-A and IPA will drive the future demand</a:t>
            </a:r>
          </a:p>
        </p:txBody>
      </p:sp>
      <p:sp>
        <p:nvSpPr>
          <p:cNvPr id="14" name="TextBox 13">
            <a:extLst>
              <a:ext uri="{FF2B5EF4-FFF2-40B4-BE49-F238E27FC236}">
                <a16:creationId xmlns:a16="http://schemas.microsoft.com/office/drawing/2014/main" id="{B92DAF67-EF50-C627-0F2C-FF0FA564645E}"/>
              </a:ext>
            </a:extLst>
          </p:cNvPr>
          <p:cNvSpPr txBox="1"/>
          <p:nvPr/>
        </p:nvSpPr>
        <p:spPr>
          <a:xfrm>
            <a:off x="8680486" y="4250650"/>
            <a:ext cx="3272974" cy="461665"/>
          </a:xfrm>
          <a:prstGeom prst="rect">
            <a:avLst/>
          </a:prstGeom>
          <a:solidFill>
            <a:srgbClr val="ED7D31"/>
          </a:solidFill>
        </p:spPr>
        <p:txBody>
          <a:bodyPr wrap="square" rtlCol="0" anchor="t">
            <a:spAutoFit/>
          </a:bodyPr>
          <a:lstStyle/>
          <a:p>
            <a:pPr algn="ctr"/>
            <a:r>
              <a:rPr lang="en-US" sz="1200" b="1" dirty="0">
                <a:solidFill>
                  <a:schemeClr val="bg1"/>
                </a:solidFill>
                <a:latin typeface="Arial" panose="020B0604020202020204" pitchFamily="34" charset="0"/>
                <a:cs typeface="Arial" panose="020B0604020202020204" pitchFamily="34" charset="0"/>
              </a:rPr>
              <a:t>India contributes ~5% of the APAC acetone market demand in FY2022</a:t>
            </a:r>
          </a:p>
        </p:txBody>
      </p:sp>
      <p:sp>
        <p:nvSpPr>
          <p:cNvPr id="21" name="TextBox 20">
            <a:extLst>
              <a:ext uri="{FF2B5EF4-FFF2-40B4-BE49-F238E27FC236}">
                <a16:creationId xmlns:a16="http://schemas.microsoft.com/office/drawing/2014/main" id="{290E399E-7218-C825-C6DB-2F611A85B052}"/>
              </a:ext>
            </a:extLst>
          </p:cNvPr>
          <p:cNvSpPr txBox="1"/>
          <p:nvPr/>
        </p:nvSpPr>
        <p:spPr>
          <a:xfrm>
            <a:off x="8680486" y="4869601"/>
            <a:ext cx="3272974" cy="646331"/>
          </a:xfrm>
          <a:prstGeom prst="rect">
            <a:avLst/>
          </a:prstGeom>
          <a:solidFill>
            <a:srgbClr val="E9EBF5"/>
          </a:solidFill>
        </p:spPr>
        <p:txBody>
          <a:bodyPr wrap="square" rtlCol="0" anchor="t">
            <a:spAutoFit/>
          </a:bodyPr>
          <a:lstStyle/>
          <a:p>
            <a:pPr algn="ctr"/>
            <a:r>
              <a:rPr lang="en-US" sz="1200" b="1" dirty="0">
                <a:latin typeface="Arial" panose="020B0604020202020204" pitchFamily="34" charset="0"/>
                <a:cs typeface="Arial" panose="020B0604020202020204" pitchFamily="34" charset="0"/>
              </a:rPr>
              <a:t>In China and India, Acetone is used for the manufacturing of vitamins API and antibiotics (cephalosporins).</a:t>
            </a:r>
          </a:p>
        </p:txBody>
      </p:sp>
      <p:sp>
        <p:nvSpPr>
          <p:cNvPr id="25" name="TextBox 24">
            <a:extLst>
              <a:ext uri="{FF2B5EF4-FFF2-40B4-BE49-F238E27FC236}">
                <a16:creationId xmlns:a16="http://schemas.microsoft.com/office/drawing/2014/main" id="{F4A63730-3FC8-CBA2-5F2C-D02156C92A52}"/>
              </a:ext>
            </a:extLst>
          </p:cNvPr>
          <p:cNvSpPr txBox="1"/>
          <p:nvPr/>
        </p:nvSpPr>
        <p:spPr>
          <a:xfrm>
            <a:off x="8704371" y="1998010"/>
            <a:ext cx="3272974" cy="461665"/>
          </a:xfrm>
          <a:prstGeom prst="rect">
            <a:avLst/>
          </a:prstGeom>
          <a:solidFill>
            <a:schemeClr val="accent2"/>
          </a:solidFill>
        </p:spPr>
        <p:txBody>
          <a:bodyPr wrap="square" rtlCol="0" anchor="t">
            <a:spAutoFit/>
          </a:bodyPr>
          <a:lstStyle/>
          <a:p>
            <a:pPr algn="ctr"/>
            <a:r>
              <a:rPr lang="en-US" sz="1200" b="1" dirty="0">
                <a:solidFill>
                  <a:schemeClr val="bg1"/>
                </a:solidFill>
                <a:latin typeface="Arial" panose="020B0604020202020204" pitchFamily="34" charset="0"/>
                <a:cs typeface="Arial" panose="020B0604020202020204" pitchFamily="34" charset="0"/>
              </a:rPr>
              <a:t>China contributes~18% of the global acetone market demand (FY2020)</a:t>
            </a:r>
          </a:p>
        </p:txBody>
      </p:sp>
      <p:sp>
        <p:nvSpPr>
          <p:cNvPr id="22" name="TextBox 21">
            <a:extLst>
              <a:ext uri="{FF2B5EF4-FFF2-40B4-BE49-F238E27FC236}">
                <a16:creationId xmlns:a16="http://schemas.microsoft.com/office/drawing/2014/main" id="{55A0EBA7-3754-D5E9-EC8B-496FF5535A42}"/>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graphicFrame>
        <p:nvGraphicFramePr>
          <p:cNvPr id="23" name="Table 22">
            <a:extLst>
              <a:ext uri="{FF2B5EF4-FFF2-40B4-BE49-F238E27FC236}">
                <a16:creationId xmlns:a16="http://schemas.microsoft.com/office/drawing/2014/main" id="{FAD226E2-E5CB-7FE9-5E74-E9CC5982CF68}"/>
              </a:ext>
            </a:extLst>
          </p:cNvPr>
          <p:cNvGraphicFramePr>
            <a:graphicFrameLocks noGrp="1"/>
          </p:cNvGraphicFramePr>
          <p:nvPr/>
        </p:nvGraphicFramePr>
        <p:xfrm>
          <a:off x="214655" y="1356397"/>
          <a:ext cx="8184599" cy="2206557"/>
        </p:xfrm>
        <a:graphic>
          <a:graphicData uri="http://schemas.openxmlformats.org/drawingml/2006/table">
            <a:tbl>
              <a:tblPr firstRow="1" firstCol="1" bandRow="1">
                <a:tableStyleId>{912C8C85-51F0-491E-9774-3900AFEF0FD7}</a:tableStyleId>
              </a:tblPr>
              <a:tblGrid>
                <a:gridCol w="4593339">
                  <a:extLst>
                    <a:ext uri="{9D8B030D-6E8A-4147-A177-3AD203B41FA5}">
                      <a16:colId xmlns:a16="http://schemas.microsoft.com/office/drawing/2014/main" val="1616692575"/>
                    </a:ext>
                  </a:extLst>
                </a:gridCol>
                <a:gridCol w="1795630">
                  <a:extLst>
                    <a:ext uri="{9D8B030D-6E8A-4147-A177-3AD203B41FA5}">
                      <a16:colId xmlns:a16="http://schemas.microsoft.com/office/drawing/2014/main" val="86212709"/>
                    </a:ext>
                  </a:extLst>
                </a:gridCol>
                <a:gridCol w="1795630">
                  <a:extLst>
                    <a:ext uri="{9D8B030D-6E8A-4147-A177-3AD203B41FA5}">
                      <a16:colId xmlns:a16="http://schemas.microsoft.com/office/drawing/2014/main" val="569070904"/>
                    </a:ext>
                  </a:extLst>
                </a:gridCol>
              </a:tblGrid>
              <a:tr h="443374">
                <a:tc>
                  <a:txBody>
                    <a:bodyPr/>
                    <a:lstStyle/>
                    <a:p>
                      <a:pPr algn="ctr">
                        <a:lnSpc>
                          <a:spcPct val="150000"/>
                        </a:lnSpc>
                        <a:spcAft>
                          <a:spcPts val="800"/>
                        </a:spcAft>
                        <a:tabLst>
                          <a:tab pos="971550" algn="l"/>
                        </a:tabLst>
                      </a:pPr>
                      <a:r>
                        <a:rPr lang="en-IN" sz="1200" dirty="0">
                          <a:effectLst/>
                          <a:latin typeface="Arial" panose="020B0604020202020204" pitchFamily="34" charset="0"/>
                          <a:cs typeface="Arial" panose="020B0604020202020204" pitchFamily="34" charset="0"/>
                        </a:rPr>
                        <a:t>End Use</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tabLst>
                          <a:tab pos="971550" algn="l"/>
                        </a:tabLst>
                      </a:pPr>
                      <a:r>
                        <a:rPr lang="en-IN" sz="1200" dirty="0">
                          <a:effectLst/>
                          <a:latin typeface="Arial" panose="020B0604020202020204" pitchFamily="34" charset="0"/>
                          <a:cs typeface="Arial" panose="020B0604020202020204" pitchFamily="34" charset="0"/>
                        </a:rPr>
                        <a:t> 2021</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tabLst>
                          <a:tab pos="971550" algn="l"/>
                        </a:tabLst>
                      </a:pPr>
                      <a:r>
                        <a:rPr lang="en-IN" sz="1200" dirty="0">
                          <a:effectLst/>
                          <a:latin typeface="Arial" panose="020B0604020202020204" pitchFamily="34" charset="0"/>
                          <a:cs typeface="Arial" panose="020B0604020202020204" pitchFamily="34" charset="0"/>
                        </a:rPr>
                        <a:t>2040</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14189110"/>
                  </a:ext>
                </a:extLst>
              </a:tr>
              <a:tr h="348343">
                <a:tc>
                  <a:txBody>
                    <a:bodyPr/>
                    <a:lstStyle/>
                    <a:p>
                      <a:pPr algn="ctr">
                        <a:lnSpc>
                          <a:spcPct val="150000"/>
                        </a:lnSpc>
                        <a:spcAft>
                          <a:spcPts val="800"/>
                        </a:spcAft>
                        <a:tabLst>
                          <a:tab pos="971550" algn="l"/>
                        </a:tabLst>
                      </a:pPr>
                      <a:r>
                        <a:rPr lang="en-IN" sz="1200" dirty="0">
                          <a:effectLst/>
                          <a:latin typeface="Arial" panose="020B0604020202020204" pitchFamily="34" charset="0"/>
                          <a:cs typeface="Arial" panose="020B0604020202020204" pitchFamily="34" charset="0"/>
                        </a:rPr>
                        <a:t>Pharmaceuticals &amp; Solvent</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fontAlgn="ctr"/>
                      <a:r>
                        <a:rPr lang="en-IN" sz="1200" b="0" i="0" u="none" strike="noStrike" dirty="0">
                          <a:solidFill>
                            <a:srgbClr val="000000"/>
                          </a:solidFill>
                          <a:effectLst/>
                          <a:latin typeface="Arial" panose="020B0604020202020204" pitchFamily="34" charset="0"/>
                        </a:rPr>
                        <a:t>40.61%</a:t>
                      </a:r>
                    </a:p>
                  </a:txBody>
                  <a:tcPr marL="9525" marR="9525" marT="9525" marB="0" anchor="ctr"/>
                </a:tc>
                <a:tc>
                  <a:txBody>
                    <a:bodyPr/>
                    <a:lstStyle/>
                    <a:p>
                      <a:pPr algn="ctr" rtl="0" fontAlgn="ctr"/>
                      <a:r>
                        <a:rPr lang="en-IN" sz="1200" b="0" i="0" u="none" strike="noStrike" dirty="0">
                          <a:solidFill>
                            <a:srgbClr val="000000"/>
                          </a:solidFill>
                          <a:effectLst/>
                          <a:latin typeface="Arial" panose="020B0604020202020204" pitchFamily="34" charset="0"/>
                        </a:rPr>
                        <a:t>42.03%</a:t>
                      </a:r>
                    </a:p>
                  </a:txBody>
                  <a:tcPr marL="9525" marR="9525" marT="9525" marB="0" anchor="ctr"/>
                </a:tc>
                <a:extLst>
                  <a:ext uri="{0D108BD9-81ED-4DB2-BD59-A6C34878D82A}">
                    <a16:rowId xmlns:a16="http://schemas.microsoft.com/office/drawing/2014/main" val="135796017"/>
                  </a:ext>
                </a:extLst>
              </a:tr>
              <a:tr h="353710">
                <a:tc>
                  <a:txBody>
                    <a:bodyPr/>
                    <a:lstStyle/>
                    <a:p>
                      <a:pPr algn="ctr">
                        <a:lnSpc>
                          <a:spcPct val="150000"/>
                        </a:lnSpc>
                        <a:spcAft>
                          <a:spcPts val="800"/>
                        </a:spcAft>
                        <a:tabLst>
                          <a:tab pos="971550" algn="l"/>
                        </a:tabLst>
                      </a:pPr>
                      <a:r>
                        <a:rPr lang="en-IN" sz="1200" dirty="0">
                          <a:effectLst/>
                          <a:latin typeface="Arial" panose="020B0604020202020204" pitchFamily="34" charset="0"/>
                          <a:cs typeface="Arial" panose="020B0604020202020204" pitchFamily="34" charset="0"/>
                        </a:rPr>
                        <a:t>Bisphenol-A (BPA)</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fontAlgn="ctr"/>
                      <a:r>
                        <a:rPr lang="en-IN" sz="1200" b="0" i="0" u="none" strike="noStrike">
                          <a:solidFill>
                            <a:srgbClr val="000000"/>
                          </a:solidFill>
                          <a:effectLst/>
                          <a:latin typeface="Arial" panose="020B0604020202020204" pitchFamily="34" charset="0"/>
                        </a:rPr>
                        <a:t>24.85%</a:t>
                      </a:r>
                    </a:p>
                  </a:txBody>
                  <a:tcPr marL="9525" marR="9525" marT="9525" marB="0" anchor="ctr"/>
                </a:tc>
                <a:tc>
                  <a:txBody>
                    <a:bodyPr/>
                    <a:lstStyle/>
                    <a:p>
                      <a:pPr algn="ctr" rtl="0" fontAlgn="ctr"/>
                      <a:r>
                        <a:rPr lang="en-IN" sz="1200" b="0" i="0" u="none" strike="noStrike">
                          <a:solidFill>
                            <a:srgbClr val="000000"/>
                          </a:solidFill>
                          <a:effectLst/>
                          <a:latin typeface="Arial" panose="020B0604020202020204" pitchFamily="34" charset="0"/>
                        </a:rPr>
                        <a:t>22.13%</a:t>
                      </a:r>
                    </a:p>
                  </a:txBody>
                  <a:tcPr marL="9525" marR="9525" marT="9525" marB="0" anchor="ctr"/>
                </a:tc>
                <a:extLst>
                  <a:ext uri="{0D108BD9-81ED-4DB2-BD59-A6C34878D82A}">
                    <a16:rowId xmlns:a16="http://schemas.microsoft.com/office/drawing/2014/main" val="2976190641"/>
                  </a:ext>
                </a:extLst>
              </a:tr>
              <a:tr h="353710">
                <a:tc>
                  <a:txBody>
                    <a:bodyPr/>
                    <a:lstStyle/>
                    <a:p>
                      <a:pPr algn="ctr">
                        <a:lnSpc>
                          <a:spcPct val="150000"/>
                        </a:lnSpc>
                        <a:spcAft>
                          <a:spcPts val="800"/>
                        </a:spcAft>
                        <a:tabLst>
                          <a:tab pos="971550" algn="l"/>
                        </a:tabLst>
                      </a:pPr>
                      <a:r>
                        <a:rPr lang="en-IN" sz="1200" dirty="0">
                          <a:effectLst/>
                          <a:latin typeface="Arial" panose="020B0604020202020204" pitchFamily="34" charset="0"/>
                          <a:cs typeface="Arial" panose="020B0604020202020204" pitchFamily="34" charset="0"/>
                        </a:rPr>
                        <a:t>Methyl Methacrylate (MMA)</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fontAlgn="ctr"/>
                      <a:r>
                        <a:rPr lang="en-IN" sz="1200" b="0" i="0" u="none" strike="noStrike">
                          <a:solidFill>
                            <a:srgbClr val="000000"/>
                          </a:solidFill>
                          <a:effectLst/>
                          <a:latin typeface="Arial" panose="020B0604020202020204" pitchFamily="34" charset="0"/>
                        </a:rPr>
                        <a:t>14.63%</a:t>
                      </a:r>
                    </a:p>
                  </a:txBody>
                  <a:tcPr marL="9525" marR="9525" marT="9525" marB="0" anchor="ctr"/>
                </a:tc>
                <a:tc>
                  <a:txBody>
                    <a:bodyPr/>
                    <a:lstStyle/>
                    <a:p>
                      <a:pPr algn="ctr" rtl="0" fontAlgn="ctr"/>
                      <a:r>
                        <a:rPr lang="en-IN" sz="1200" b="0" i="0" u="none" strike="noStrike">
                          <a:solidFill>
                            <a:srgbClr val="000000"/>
                          </a:solidFill>
                          <a:effectLst/>
                          <a:latin typeface="Arial" panose="020B0604020202020204" pitchFamily="34" charset="0"/>
                        </a:rPr>
                        <a:t>16.15%</a:t>
                      </a:r>
                    </a:p>
                  </a:txBody>
                  <a:tcPr marL="9525" marR="9525" marT="9525" marB="0" anchor="ctr"/>
                </a:tc>
                <a:extLst>
                  <a:ext uri="{0D108BD9-81ED-4DB2-BD59-A6C34878D82A}">
                    <a16:rowId xmlns:a16="http://schemas.microsoft.com/office/drawing/2014/main" val="2637164134"/>
                  </a:ext>
                </a:extLst>
              </a:tr>
              <a:tr h="353710">
                <a:tc>
                  <a:txBody>
                    <a:bodyPr/>
                    <a:lstStyle/>
                    <a:p>
                      <a:pPr algn="ctr">
                        <a:lnSpc>
                          <a:spcPct val="150000"/>
                        </a:lnSpc>
                        <a:spcAft>
                          <a:spcPts val="800"/>
                        </a:spcAft>
                        <a:tabLst>
                          <a:tab pos="971550" algn="l"/>
                        </a:tabLst>
                      </a:pPr>
                      <a:r>
                        <a:rPr lang="en-IN" sz="1200" dirty="0">
                          <a:effectLst/>
                          <a:latin typeface="Arial" panose="020B0604020202020204" pitchFamily="34" charset="0"/>
                          <a:cs typeface="Arial" panose="020B0604020202020204" pitchFamily="34" charset="0"/>
                        </a:rPr>
                        <a:t>Methyl Isobutyl Ketone (MIBK)</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fontAlgn="ctr"/>
                      <a:r>
                        <a:rPr lang="en-IN" sz="1200" b="0" i="0" u="none" strike="noStrike" dirty="0">
                          <a:solidFill>
                            <a:srgbClr val="000000"/>
                          </a:solidFill>
                          <a:effectLst/>
                          <a:latin typeface="Arial" panose="020B0604020202020204" pitchFamily="34" charset="0"/>
                        </a:rPr>
                        <a:t>12.71%</a:t>
                      </a:r>
                    </a:p>
                  </a:txBody>
                  <a:tcPr marL="9525" marR="9525" marT="9525" marB="0" anchor="ctr"/>
                </a:tc>
                <a:tc>
                  <a:txBody>
                    <a:bodyPr/>
                    <a:lstStyle/>
                    <a:p>
                      <a:pPr algn="ctr" rtl="0" fontAlgn="ctr"/>
                      <a:r>
                        <a:rPr lang="en-IN" sz="1200" b="0" i="0" u="none" strike="noStrike">
                          <a:solidFill>
                            <a:srgbClr val="000000"/>
                          </a:solidFill>
                          <a:effectLst/>
                          <a:latin typeface="Arial" panose="020B0604020202020204" pitchFamily="34" charset="0"/>
                        </a:rPr>
                        <a:t>11.43%</a:t>
                      </a:r>
                    </a:p>
                  </a:txBody>
                  <a:tcPr marL="9525" marR="9525" marT="9525" marB="0" anchor="ctr"/>
                </a:tc>
                <a:extLst>
                  <a:ext uri="{0D108BD9-81ED-4DB2-BD59-A6C34878D82A}">
                    <a16:rowId xmlns:a16="http://schemas.microsoft.com/office/drawing/2014/main" val="2383634424"/>
                  </a:ext>
                </a:extLst>
              </a:tr>
              <a:tr h="353710">
                <a:tc>
                  <a:txBody>
                    <a:bodyPr/>
                    <a:lstStyle/>
                    <a:p>
                      <a:pPr algn="ctr">
                        <a:lnSpc>
                          <a:spcPct val="150000"/>
                        </a:lnSpc>
                        <a:spcAft>
                          <a:spcPts val="800"/>
                        </a:spcAft>
                        <a:tabLst>
                          <a:tab pos="971550" algn="l"/>
                        </a:tabLst>
                      </a:pPr>
                      <a:r>
                        <a:rPr lang="en-IN" sz="1200" dirty="0">
                          <a:effectLst/>
                          <a:latin typeface="Arial" panose="020B0604020202020204" pitchFamily="34" charset="0"/>
                          <a:cs typeface="Arial" panose="020B0604020202020204" pitchFamily="34" charset="0"/>
                        </a:rPr>
                        <a:t>Others</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fontAlgn="ctr"/>
                      <a:r>
                        <a:rPr lang="en-IN" sz="1200" b="0" i="0" u="none" strike="noStrike" dirty="0">
                          <a:solidFill>
                            <a:srgbClr val="000000"/>
                          </a:solidFill>
                          <a:effectLst/>
                          <a:latin typeface="Arial" panose="020B0604020202020204" pitchFamily="34" charset="0"/>
                        </a:rPr>
                        <a:t>7.20%</a:t>
                      </a:r>
                    </a:p>
                  </a:txBody>
                  <a:tcPr marL="9525" marR="9525" marT="9525" marB="0" anchor="ctr"/>
                </a:tc>
                <a:tc>
                  <a:txBody>
                    <a:bodyPr/>
                    <a:lstStyle/>
                    <a:p>
                      <a:pPr algn="ctr" rtl="0" fontAlgn="ctr"/>
                      <a:r>
                        <a:rPr lang="en-IN" sz="1200" b="0" i="0" u="none" strike="noStrike" dirty="0">
                          <a:solidFill>
                            <a:srgbClr val="000000"/>
                          </a:solidFill>
                          <a:effectLst/>
                          <a:latin typeface="Arial" panose="020B0604020202020204" pitchFamily="34" charset="0"/>
                        </a:rPr>
                        <a:t>8.26%</a:t>
                      </a:r>
                    </a:p>
                  </a:txBody>
                  <a:tcPr marL="9525" marR="9525" marT="9525" marB="0" anchor="ctr"/>
                </a:tc>
                <a:extLst>
                  <a:ext uri="{0D108BD9-81ED-4DB2-BD59-A6C34878D82A}">
                    <a16:rowId xmlns:a16="http://schemas.microsoft.com/office/drawing/2014/main" val="2513089726"/>
                  </a:ext>
                </a:extLst>
              </a:tr>
            </a:tbl>
          </a:graphicData>
        </a:graphic>
      </p:graphicFrame>
    </p:spTree>
    <p:extLst>
      <p:ext uri="{BB962C8B-B14F-4D97-AF65-F5344CB8AC3E}">
        <p14:creationId xmlns:p14="http://schemas.microsoft.com/office/powerpoint/2010/main" val="813342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028BD8-F733-46E4-91BB-AF4C69192E11}"/>
              </a:ext>
            </a:extLst>
          </p:cNvPr>
          <p:cNvPicPr>
            <a:picLocks noChangeAspect="1"/>
          </p:cNvPicPr>
          <p:nvPr/>
        </p:nvPicPr>
        <p:blipFill rotWithShape="1">
          <a:blip r:embed="rId2">
            <a:extLst>
              <a:ext uri="{28A0092B-C50C-407E-A947-70E740481C1C}">
                <a14:useLocalDpi xmlns:a14="http://schemas.microsoft.com/office/drawing/2010/main" val="0"/>
              </a:ext>
            </a:extLst>
          </a:blip>
          <a:srcRect l="2572" t="3272" b="3272"/>
          <a:stretch/>
        </p:blipFill>
        <p:spPr>
          <a:xfrm>
            <a:off x="0" y="0"/>
            <a:ext cx="12192000" cy="6858000"/>
          </a:xfrm>
          <a:prstGeom prst="rect">
            <a:avLst/>
          </a:prstGeom>
          <a:effectLst/>
        </p:spPr>
      </p:pic>
      <p:sp>
        <p:nvSpPr>
          <p:cNvPr id="6" name="Rectangle 5">
            <a:extLst>
              <a:ext uri="{FF2B5EF4-FFF2-40B4-BE49-F238E27FC236}">
                <a16:creationId xmlns:a16="http://schemas.microsoft.com/office/drawing/2014/main" id="{1BC33EC4-16B0-4A7B-895B-812FFCDFCC6D}"/>
              </a:ext>
            </a:extLst>
          </p:cNvPr>
          <p:cNvSpPr/>
          <p:nvPr/>
        </p:nvSpPr>
        <p:spPr>
          <a:xfrm>
            <a:off x="0" y="5703591"/>
            <a:ext cx="7105650" cy="822394"/>
          </a:xfrm>
          <a:prstGeom prst="rect">
            <a:avLst/>
          </a:prstGeom>
          <a:solidFill>
            <a:schemeClr val="bg1"/>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052BB8ED-9C0E-4C1B-AA4B-9FD62541998D}"/>
              </a:ext>
            </a:extLst>
          </p:cNvPr>
          <p:cNvSpPr txBox="1">
            <a:spLocks/>
          </p:cNvSpPr>
          <p:nvPr/>
        </p:nvSpPr>
        <p:spPr>
          <a:xfrm>
            <a:off x="2620371" y="5703591"/>
            <a:ext cx="4485280" cy="822394"/>
          </a:xfrm>
          <a:prstGeom prst="rect">
            <a:avLst/>
          </a:prstGeom>
        </p:spPr>
        <p:txBody>
          <a:bodyPr vert="horz" lIns="83127" tIns="41564" rIns="83127" bIns="41564" rtlCol="0" anchor="ctr">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accent5">
                    <a:lumMod val="50000"/>
                  </a:schemeClr>
                </a:solidFill>
                <a:latin typeface="Montserrat" panose="02000505000000020004" pitchFamily="2" charset="0"/>
                <a:ea typeface="+mj-ea"/>
                <a:cs typeface="+mj-cs"/>
              </a:rPr>
              <a:t>Financial Analysis: Plant Set-up</a:t>
            </a:r>
          </a:p>
        </p:txBody>
      </p:sp>
      <p:sp>
        <p:nvSpPr>
          <p:cNvPr id="5" name="TextBox 4">
            <a:extLst>
              <a:ext uri="{FF2B5EF4-FFF2-40B4-BE49-F238E27FC236}">
                <a16:creationId xmlns:a16="http://schemas.microsoft.com/office/drawing/2014/main" id="{A88BBE53-330E-3DBF-AF36-6D2B02CA3EE8}"/>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1440027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2696D22-C6CD-4AEA-AE74-B498175E5602}"/>
              </a:ext>
            </a:extLst>
          </p:cNvPr>
          <p:cNvSpPr txBox="1"/>
          <p:nvPr/>
        </p:nvSpPr>
        <p:spPr>
          <a:xfrm>
            <a:off x="115962" y="743352"/>
            <a:ext cx="3688999" cy="369332"/>
          </a:xfrm>
          <a:prstGeom prst="rect">
            <a:avLst/>
          </a:prstGeom>
          <a:noFill/>
          <a:ln w="28575">
            <a:solidFill>
              <a:schemeClr val="accent1"/>
            </a:solidFill>
          </a:ln>
        </p:spPr>
        <p:txBody>
          <a:bodyPr wrap="square" rtlCol="0">
            <a:spAutoFit/>
          </a:bodyPr>
          <a:lstStyle/>
          <a:p>
            <a:endParaRPr lang="en-IN" dirty="0"/>
          </a:p>
        </p:txBody>
      </p:sp>
      <p:sp>
        <p:nvSpPr>
          <p:cNvPr id="24" name="TextBox 23">
            <a:extLst>
              <a:ext uri="{FF2B5EF4-FFF2-40B4-BE49-F238E27FC236}">
                <a16:creationId xmlns:a16="http://schemas.microsoft.com/office/drawing/2014/main" id="{32FE62D9-528C-42EB-A58E-D0FBA78C844A}"/>
              </a:ext>
            </a:extLst>
          </p:cNvPr>
          <p:cNvSpPr txBox="1"/>
          <p:nvPr/>
        </p:nvSpPr>
        <p:spPr>
          <a:xfrm>
            <a:off x="3979951" y="736092"/>
            <a:ext cx="3900181" cy="369332"/>
          </a:xfrm>
          <a:prstGeom prst="rect">
            <a:avLst/>
          </a:prstGeom>
          <a:noFill/>
          <a:ln w="28575">
            <a:solidFill>
              <a:schemeClr val="accent1"/>
            </a:solidFill>
          </a:ln>
        </p:spPr>
        <p:txBody>
          <a:bodyPr wrap="square" rtlCol="0">
            <a:spAutoFit/>
          </a:bodyPr>
          <a:lstStyle/>
          <a:p>
            <a:endParaRPr lang="en-IN" dirty="0"/>
          </a:p>
        </p:txBody>
      </p:sp>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Plant Set-up: Capex</a:t>
            </a:r>
          </a:p>
        </p:txBody>
      </p:sp>
      <p:sp>
        <p:nvSpPr>
          <p:cNvPr id="7" name="TextBox 6">
            <a:extLst>
              <a:ext uri="{FF2B5EF4-FFF2-40B4-BE49-F238E27FC236}">
                <a16:creationId xmlns:a16="http://schemas.microsoft.com/office/drawing/2014/main" id="{732F074A-4F6B-4899-8E35-4DE8510D9A01}"/>
              </a:ext>
            </a:extLst>
          </p:cNvPr>
          <p:cNvSpPr txBox="1"/>
          <p:nvPr/>
        </p:nvSpPr>
        <p:spPr>
          <a:xfrm>
            <a:off x="159504" y="1236062"/>
            <a:ext cx="3541638"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Fixed Capital Investment: INR 1,568Crore</a:t>
            </a:r>
            <a:endParaRPr lang="en-IN" sz="11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BBE2B75-E7B9-4C49-8C5C-282A6AFC4E95}"/>
              </a:ext>
            </a:extLst>
          </p:cNvPr>
          <p:cNvSpPr txBox="1"/>
          <p:nvPr/>
        </p:nvSpPr>
        <p:spPr>
          <a:xfrm>
            <a:off x="188115" y="3540591"/>
            <a:ext cx="3382401"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Capital Investment: INR 1,769 Crore</a:t>
            </a:r>
            <a:endParaRPr lang="en-IN" sz="1100" b="1" dirty="0">
              <a:latin typeface="Arial" panose="020B0604020202020204" pitchFamily="34" charset="0"/>
              <a:cs typeface="Arial" panose="020B0604020202020204" pitchFamily="34" charset="0"/>
            </a:endParaRPr>
          </a:p>
        </p:txBody>
      </p:sp>
      <p:graphicFrame>
        <p:nvGraphicFramePr>
          <p:cNvPr id="17" name="Table 16">
            <a:extLst>
              <a:ext uri="{FF2B5EF4-FFF2-40B4-BE49-F238E27FC236}">
                <a16:creationId xmlns:a16="http://schemas.microsoft.com/office/drawing/2014/main" id="{39EAE23C-AE0F-450C-B721-2CF5B34E3E51}"/>
              </a:ext>
            </a:extLst>
          </p:cNvPr>
          <p:cNvGraphicFramePr>
            <a:graphicFrameLocks noGrp="1"/>
          </p:cNvGraphicFramePr>
          <p:nvPr/>
        </p:nvGraphicFramePr>
        <p:xfrm>
          <a:off x="195580" y="797908"/>
          <a:ext cx="3469485" cy="261610"/>
        </p:xfrm>
        <a:graphic>
          <a:graphicData uri="http://schemas.openxmlformats.org/drawingml/2006/table">
            <a:tbl>
              <a:tblPr firstRow="1" firstCol="1" bandRow="1">
                <a:tableStyleId>{912C8C85-51F0-491E-9774-3900AFEF0FD7}</a:tableStyleId>
              </a:tblPr>
              <a:tblGrid>
                <a:gridCol w="3469485">
                  <a:extLst>
                    <a:ext uri="{9D8B030D-6E8A-4147-A177-3AD203B41FA5}">
                      <a16:colId xmlns:a16="http://schemas.microsoft.com/office/drawing/2014/main" val="3050893621"/>
                    </a:ext>
                  </a:extLst>
                </a:gridCol>
              </a:tblGrid>
              <a:tr h="261610">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O</a:t>
                      </a:r>
                      <a:r>
                        <a:rPr lang="en-IN" sz="1100" dirty="0">
                          <a:effectLst/>
                          <a:latin typeface="Arial" panose="020B0604020202020204" pitchFamily="34" charset="0"/>
                          <a:ea typeface="Calibri" panose="020F0502020204030204" pitchFamily="34" charset="0"/>
                          <a:cs typeface="Arial" panose="020B0604020202020204" pitchFamily="34" charset="0"/>
                        </a:rPr>
                        <a:t>ption-1</a:t>
                      </a:r>
                    </a:p>
                  </a:txBody>
                  <a:tcPr marL="68580" marR="68580" marT="0" marB="0" anchor="ctr"/>
                </a:tc>
                <a:extLst>
                  <a:ext uri="{0D108BD9-81ED-4DB2-BD59-A6C34878D82A}">
                    <a16:rowId xmlns:a16="http://schemas.microsoft.com/office/drawing/2014/main" val="3039672267"/>
                  </a:ext>
                </a:extLst>
              </a:tr>
            </a:tbl>
          </a:graphicData>
        </a:graphic>
      </p:graphicFrame>
      <p:sp>
        <p:nvSpPr>
          <p:cNvPr id="18" name="TextBox 17">
            <a:extLst>
              <a:ext uri="{FF2B5EF4-FFF2-40B4-BE49-F238E27FC236}">
                <a16:creationId xmlns:a16="http://schemas.microsoft.com/office/drawing/2014/main" id="{678A7DFA-2532-467D-A313-A085E6D37E46}"/>
              </a:ext>
            </a:extLst>
          </p:cNvPr>
          <p:cNvSpPr txBox="1"/>
          <p:nvPr/>
        </p:nvSpPr>
        <p:spPr>
          <a:xfrm>
            <a:off x="4044621" y="1247575"/>
            <a:ext cx="3766929" cy="26388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Fixed Capital Investment: INR 1,392 Crore</a:t>
            </a:r>
            <a:endParaRPr lang="en-IN" sz="11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78492B2-A512-4625-B78F-89DB990227FA}"/>
              </a:ext>
            </a:extLst>
          </p:cNvPr>
          <p:cNvSpPr txBox="1"/>
          <p:nvPr/>
        </p:nvSpPr>
        <p:spPr>
          <a:xfrm>
            <a:off x="4175040" y="3606601"/>
            <a:ext cx="3392182"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Capital Investment: INR 1,549 Crore</a:t>
            </a:r>
            <a:endParaRPr lang="en-IN" sz="1100" b="1" dirty="0">
              <a:latin typeface="Arial" panose="020B0604020202020204" pitchFamily="34" charset="0"/>
              <a:cs typeface="Arial" panose="020B0604020202020204" pitchFamily="34" charset="0"/>
            </a:endParaRPr>
          </a:p>
        </p:txBody>
      </p:sp>
      <p:graphicFrame>
        <p:nvGraphicFramePr>
          <p:cNvPr id="27" name="Chart 26">
            <a:extLst>
              <a:ext uri="{FF2B5EF4-FFF2-40B4-BE49-F238E27FC236}">
                <a16:creationId xmlns:a16="http://schemas.microsoft.com/office/drawing/2014/main" id="{36F7561E-A0FB-46F7-B4EB-91FB28F578CE}"/>
              </a:ext>
            </a:extLst>
          </p:cNvPr>
          <p:cNvGraphicFramePr/>
          <p:nvPr>
            <p:extLst>
              <p:ext uri="{D42A27DB-BD31-4B8C-83A1-F6EECF244321}">
                <p14:modId xmlns:p14="http://schemas.microsoft.com/office/powerpoint/2010/main" val="3007964033"/>
              </p:ext>
            </p:extLst>
          </p:nvPr>
        </p:nvGraphicFramePr>
        <p:xfrm>
          <a:off x="-355254" y="1557155"/>
          <a:ext cx="4216051" cy="17435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1AF0D164-BAC9-478A-9108-62C960BD010D}"/>
              </a:ext>
            </a:extLst>
          </p:cNvPr>
          <p:cNvGraphicFramePr/>
          <p:nvPr>
            <p:extLst>
              <p:ext uri="{D42A27DB-BD31-4B8C-83A1-F6EECF244321}">
                <p14:modId xmlns:p14="http://schemas.microsoft.com/office/powerpoint/2010/main" val="1540751842"/>
              </p:ext>
            </p:extLst>
          </p:nvPr>
        </p:nvGraphicFramePr>
        <p:xfrm>
          <a:off x="134161" y="3795158"/>
          <a:ext cx="3808751" cy="226493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0B4651DC-5356-4184-8233-E245653CF246}"/>
              </a:ext>
            </a:extLst>
          </p:cNvPr>
          <p:cNvGraphicFramePr/>
          <p:nvPr/>
        </p:nvGraphicFramePr>
        <p:xfrm>
          <a:off x="3850447" y="1608313"/>
          <a:ext cx="4203761" cy="18476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Chart 30">
            <a:extLst>
              <a:ext uri="{FF2B5EF4-FFF2-40B4-BE49-F238E27FC236}">
                <a16:creationId xmlns:a16="http://schemas.microsoft.com/office/drawing/2014/main" id="{C1C7520F-A701-4603-BE4D-C0EB4F0B498D}"/>
              </a:ext>
            </a:extLst>
          </p:cNvPr>
          <p:cNvGraphicFramePr/>
          <p:nvPr>
            <p:extLst>
              <p:ext uri="{D42A27DB-BD31-4B8C-83A1-F6EECF244321}">
                <p14:modId xmlns:p14="http://schemas.microsoft.com/office/powerpoint/2010/main" val="3413209809"/>
              </p:ext>
            </p:extLst>
          </p:nvPr>
        </p:nvGraphicFramePr>
        <p:xfrm>
          <a:off x="3850447" y="3912297"/>
          <a:ext cx="3900181" cy="1985211"/>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BED87519-A2C2-8DC8-75B9-25889CBFE896}"/>
              </a:ext>
            </a:extLst>
          </p:cNvPr>
          <p:cNvSpPr txBox="1"/>
          <p:nvPr/>
        </p:nvSpPr>
        <p:spPr>
          <a:xfrm>
            <a:off x="8051209" y="743352"/>
            <a:ext cx="3900181" cy="369332"/>
          </a:xfrm>
          <a:prstGeom prst="rect">
            <a:avLst/>
          </a:prstGeom>
          <a:noFill/>
          <a:ln w="28575">
            <a:solidFill>
              <a:schemeClr val="accent1"/>
            </a:solidFill>
          </a:ln>
        </p:spPr>
        <p:txBody>
          <a:bodyPr wrap="square" rtlCol="0">
            <a:spAutoFit/>
          </a:bodyPr>
          <a:lstStyle/>
          <a:p>
            <a:endParaRPr lang="en-IN" dirty="0"/>
          </a:p>
        </p:txBody>
      </p:sp>
      <p:sp>
        <p:nvSpPr>
          <p:cNvPr id="21" name="TextBox 20">
            <a:extLst>
              <a:ext uri="{FF2B5EF4-FFF2-40B4-BE49-F238E27FC236}">
                <a16:creationId xmlns:a16="http://schemas.microsoft.com/office/drawing/2014/main" id="{CAE620AE-8AE3-12CD-4B6B-B31304EC259D}"/>
              </a:ext>
            </a:extLst>
          </p:cNvPr>
          <p:cNvSpPr txBox="1"/>
          <p:nvPr/>
        </p:nvSpPr>
        <p:spPr>
          <a:xfrm>
            <a:off x="8127900" y="1259257"/>
            <a:ext cx="3708873"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Fixed Capital Investment: INR 1,671 Crore</a:t>
            </a:r>
            <a:endParaRPr lang="en-IN" sz="11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C91980B-3E68-6830-9514-9F333338F7DE}"/>
              </a:ext>
            </a:extLst>
          </p:cNvPr>
          <p:cNvSpPr txBox="1"/>
          <p:nvPr/>
        </p:nvSpPr>
        <p:spPr>
          <a:xfrm>
            <a:off x="8304353" y="3584833"/>
            <a:ext cx="3392182"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Capital Investment: INR 1,937 Crore</a:t>
            </a:r>
            <a:endParaRPr lang="en-IN" sz="1100" b="1" dirty="0">
              <a:latin typeface="Arial" panose="020B0604020202020204" pitchFamily="34" charset="0"/>
              <a:cs typeface="Arial" panose="020B0604020202020204" pitchFamily="34" charset="0"/>
            </a:endParaRPr>
          </a:p>
        </p:txBody>
      </p:sp>
      <p:graphicFrame>
        <p:nvGraphicFramePr>
          <p:cNvPr id="28" name="Chart 27">
            <a:extLst>
              <a:ext uri="{FF2B5EF4-FFF2-40B4-BE49-F238E27FC236}">
                <a16:creationId xmlns:a16="http://schemas.microsoft.com/office/drawing/2014/main" id="{1FDD87D6-2598-2073-F86E-905DDB7221D5}"/>
              </a:ext>
            </a:extLst>
          </p:cNvPr>
          <p:cNvGraphicFramePr/>
          <p:nvPr/>
        </p:nvGraphicFramePr>
        <p:xfrm>
          <a:off x="7965246" y="1557157"/>
          <a:ext cx="4203761" cy="18476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a:extLst>
              <a:ext uri="{FF2B5EF4-FFF2-40B4-BE49-F238E27FC236}">
                <a16:creationId xmlns:a16="http://schemas.microsoft.com/office/drawing/2014/main" id="{DD27E97F-6BDD-C452-0903-87D58FA80E7F}"/>
              </a:ext>
            </a:extLst>
          </p:cNvPr>
          <p:cNvGraphicFramePr/>
          <p:nvPr>
            <p:extLst>
              <p:ext uri="{D42A27DB-BD31-4B8C-83A1-F6EECF244321}">
                <p14:modId xmlns:p14="http://schemas.microsoft.com/office/powerpoint/2010/main" val="1574386018"/>
              </p:ext>
            </p:extLst>
          </p:nvPr>
        </p:nvGraphicFramePr>
        <p:xfrm>
          <a:off x="8066844" y="3948585"/>
          <a:ext cx="3900181" cy="184768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5" name="Table 34">
            <a:extLst>
              <a:ext uri="{FF2B5EF4-FFF2-40B4-BE49-F238E27FC236}">
                <a16:creationId xmlns:a16="http://schemas.microsoft.com/office/drawing/2014/main" id="{9DCD7E2C-9F77-FF5E-9F0A-0020DCFC04C2}"/>
              </a:ext>
            </a:extLst>
          </p:cNvPr>
          <p:cNvGraphicFramePr>
            <a:graphicFrameLocks noGrp="1"/>
          </p:cNvGraphicFramePr>
          <p:nvPr/>
        </p:nvGraphicFramePr>
        <p:xfrm>
          <a:off x="4024615" y="778347"/>
          <a:ext cx="3766929" cy="281160"/>
        </p:xfrm>
        <a:graphic>
          <a:graphicData uri="http://schemas.openxmlformats.org/drawingml/2006/table">
            <a:tbl>
              <a:tblPr firstRow="1" firstCol="1" bandRow="1">
                <a:tableStyleId>{912C8C85-51F0-491E-9774-3900AFEF0FD7}</a:tableStyleId>
              </a:tblPr>
              <a:tblGrid>
                <a:gridCol w="3766929">
                  <a:extLst>
                    <a:ext uri="{9D8B030D-6E8A-4147-A177-3AD203B41FA5}">
                      <a16:colId xmlns:a16="http://schemas.microsoft.com/office/drawing/2014/main" val="3050893621"/>
                    </a:ext>
                  </a:extLst>
                </a:gridCol>
              </a:tblGrid>
              <a:tr h="281160">
                <a:tc>
                  <a:txBody>
                    <a:bodyPr/>
                    <a:lstStyle/>
                    <a:p>
                      <a:pPr algn="ctr">
                        <a:lnSpc>
                          <a:spcPct val="150000"/>
                        </a:lnSpc>
                        <a:spcAft>
                          <a:spcPts val="800"/>
                        </a:spcAft>
                      </a:pPr>
                      <a:r>
                        <a:rPr lang="en-US"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O</a:t>
                      </a:r>
                      <a:r>
                        <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ption:2</a:t>
                      </a:r>
                    </a:p>
                  </a:txBody>
                  <a:tcPr marL="68580" marR="68580" marT="0" marB="0" anchor="ctr">
                    <a:solidFill>
                      <a:schemeClr val="accent2">
                        <a:lumMod val="40000"/>
                        <a:lumOff val="60000"/>
                      </a:schemeClr>
                    </a:solidFill>
                  </a:tcPr>
                </a:tc>
                <a:extLst>
                  <a:ext uri="{0D108BD9-81ED-4DB2-BD59-A6C34878D82A}">
                    <a16:rowId xmlns:a16="http://schemas.microsoft.com/office/drawing/2014/main" val="3039672267"/>
                  </a:ext>
                </a:extLst>
              </a:tr>
            </a:tbl>
          </a:graphicData>
        </a:graphic>
      </p:graphicFrame>
      <p:graphicFrame>
        <p:nvGraphicFramePr>
          <p:cNvPr id="36" name="Table 35">
            <a:extLst>
              <a:ext uri="{FF2B5EF4-FFF2-40B4-BE49-F238E27FC236}">
                <a16:creationId xmlns:a16="http://schemas.microsoft.com/office/drawing/2014/main" id="{7D2B11A1-E5AE-2A45-5359-8AF63D38F963}"/>
              </a:ext>
            </a:extLst>
          </p:cNvPr>
          <p:cNvGraphicFramePr>
            <a:graphicFrameLocks noGrp="1"/>
          </p:cNvGraphicFramePr>
          <p:nvPr/>
        </p:nvGraphicFramePr>
        <p:xfrm>
          <a:off x="8142414" y="784684"/>
          <a:ext cx="3701461" cy="281160"/>
        </p:xfrm>
        <a:graphic>
          <a:graphicData uri="http://schemas.openxmlformats.org/drawingml/2006/table">
            <a:tbl>
              <a:tblPr firstRow="1" firstCol="1" bandRow="1">
                <a:tableStyleId>{912C8C85-51F0-491E-9774-3900AFEF0FD7}</a:tableStyleId>
              </a:tblPr>
              <a:tblGrid>
                <a:gridCol w="3701461">
                  <a:extLst>
                    <a:ext uri="{9D8B030D-6E8A-4147-A177-3AD203B41FA5}">
                      <a16:colId xmlns:a16="http://schemas.microsoft.com/office/drawing/2014/main" val="3050893621"/>
                    </a:ext>
                  </a:extLst>
                </a:gridCol>
              </a:tblGrid>
              <a:tr h="281160">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O</a:t>
                      </a:r>
                      <a:r>
                        <a:rPr lang="en-IN" sz="1100" dirty="0">
                          <a:effectLst/>
                          <a:latin typeface="Arial" panose="020B0604020202020204" pitchFamily="34" charset="0"/>
                          <a:ea typeface="Calibri" panose="020F0502020204030204" pitchFamily="34" charset="0"/>
                          <a:cs typeface="Arial" panose="020B0604020202020204" pitchFamily="34" charset="0"/>
                        </a:rPr>
                        <a:t>ption:3</a:t>
                      </a:r>
                    </a:p>
                  </a:txBody>
                  <a:tcPr marL="68580" marR="68580" marT="0" marB="0" anchor="ctr">
                    <a:solidFill>
                      <a:srgbClr val="C00000"/>
                    </a:solidFill>
                  </a:tcPr>
                </a:tc>
                <a:extLst>
                  <a:ext uri="{0D108BD9-81ED-4DB2-BD59-A6C34878D82A}">
                    <a16:rowId xmlns:a16="http://schemas.microsoft.com/office/drawing/2014/main" val="3039672267"/>
                  </a:ext>
                </a:extLst>
              </a:tr>
            </a:tbl>
          </a:graphicData>
        </a:graphic>
      </p:graphicFrame>
      <p:sp>
        <p:nvSpPr>
          <p:cNvPr id="37" name="TextBox 36">
            <a:extLst>
              <a:ext uri="{FF2B5EF4-FFF2-40B4-BE49-F238E27FC236}">
                <a16:creationId xmlns:a16="http://schemas.microsoft.com/office/drawing/2014/main" id="{00FE0DE3-0DF9-BC89-45FA-0A14D200CAA4}"/>
              </a:ext>
            </a:extLst>
          </p:cNvPr>
          <p:cNvSpPr txBox="1"/>
          <p:nvPr/>
        </p:nvSpPr>
        <p:spPr>
          <a:xfrm>
            <a:off x="188116" y="5897508"/>
            <a:ext cx="4325827"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Phenol+120 KTPA Acetone (Propane Furnace Additional)</a:t>
            </a:r>
          </a:p>
        </p:txBody>
      </p:sp>
      <p:sp>
        <p:nvSpPr>
          <p:cNvPr id="38" name="TextBox 37">
            <a:extLst>
              <a:ext uri="{FF2B5EF4-FFF2-40B4-BE49-F238E27FC236}">
                <a16:creationId xmlns:a16="http://schemas.microsoft.com/office/drawing/2014/main" id="{CCDA8A84-E566-1486-08ED-88134D83D36D}"/>
              </a:ext>
            </a:extLst>
          </p:cNvPr>
          <p:cNvSpPr txBox="1"/>
          <p:nvPr/>
        </p:nvSpPr>
        <p:spPr>
          <a:xfrm>
            <a:off x="3276094" y="6215174"/>
            <a:ext cx="5028259"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a:t>
            </a:r>
            <a:r>
              <a:rPr lang="en-IN" sz="1000" b="1" dirty="0">
                <a:latin typeface="Arial" panose="020B0604020202020204" pitchFamily="34" charset="0"/>
                <a:cs typeface="Arial" panose="020B0604020202020204" pitchFamily="34" charset="0"/>
              </a:rPr>
              <a:t>200 KTPA Phenol + 120 KTPA Acetone, (with available propylene and benzene)</a:t>
            </a:r>
            <a:endParaRPr lang="en-US" sz="1000" b="1"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FC6E702E-636F-B647-E135-F1DF4B62E7AD}"/>
              </a:ext>
            </a:extLst>
          </p:cNvPr>
          <p:cNvSpPr txBox="1"/>
          <p:nvPr/>
        </p:nvSpPr>
        <p:spPr>
          <a:xfrm>
            <a:off x="6795020" y="5897508"/>
            <a:ext cx="5237476" cy="246221"/>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 + 120 KTPA Acetone, (Propylene : 80 % In-house+ 20 % external)</a:t>
            </a:r>
          </a:p>
        </p:txBody>
      </p:sp>
      <p:sp>
        <p:nvSpPr>
          <p:cNvPr id="26" name="TextBox 25">
            <a:extLst>
              <a:ext uri="{FF2B5EF4-FFF2-40B4-BE49-F238E27FC236}">
                <a16:creationId xmlns:a16="http://schemas.microsoft.com/office/drawing/2014/main" id="{83C27610-A4AC-25B8-A8F8-1F780BFB6DA2}"/>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1626258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2696D22-C6CD-4AEA-AE74-B498175E5602}"/>
              </a:ext>
            </a:extLst>
          </p:cNvPr>
          <p:cNvSpPr txBox="1"/>
          <p:nvPr/>
        </p:nvSpPr>
        <p:spPr>
          <a:xfrm>
            <a:off x="115962" y="818948"/>
            <a:ext cx="3688999" cy="369332"/>
          </a:xfrm>
          <a:prstGeom prst="rect">
            <a:avLst/>
          </a:prstGeom>
          <a:noFill/>
          <a:ln w="28575">
            <a:solidFill>
              <a:schemeClr val="accent1"/>
            </a:solidFill>
          </a:ln>
        </p:spPr>
        <p:txBody>
          <a:bodyPr wrap="square" rtlCol="0">
            <a:spAutoFit/>
          </a:bodyPr>
          <a:lstStyle/>
          <a:p>
            <a:endParaRPr lang="en-IN" dirty="0"/>
          </a:p>
        </p:txBody>
      </p:sp>
      <p:sp>
        <p:nvSpPr>
          <p:cNvPr id="24" name="TextBox 23">
            <a:extLst>
              <a:ext uri="{FF2B5EF4-FFF2-40B4-BE49-F238E27FC236}">
                <a16:creationId xmlns:a16="http://schemas.microsoft.com/office/drawing/2014/main" id="{32FE62D9-528C-42EB-A58E-D0FBA78C844A}"/>
              </a:ext>
            </a:extLst>
          </p:cNvPr>
          <p:cNvSpPr txBox="1"/>
          <p:nvPr/>
        </p:nvSpPr>
        <p:spPr>
          <a:xfrm>
            <a:off x="3979951" y="811688"/>
            <a:ext cx="3900181" cy="369332"/>
          </a:xfrm>
          <a:prstGeom prst="rect">
            <a:avLst/>
          </a:prstGeom>
          <a:noFill/>
          <a:ln w="28575">
            <a:solidFill>
              <a:schemeClr val="accent1"/>
            </a:solidFill>
          </a:ln>
        </p:spPr>
        <p:txBody>
          <a:bodyPr wrap="square" rtlCol="0">
            <a:spAutoFit/>
          </a:bodyPr>
          <a:lstStyle/>
          <a:p>
            <a:endParaRPr lang="en-IN" dirty="0"/>
          </a:p>
        </p:txBody>
      </p:sp>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86363" y="139538"/>
            <a:ext cx="7417745" cy="457200"/>
          </a:xfrm>
        </p:spPr>
        <p:txBody>
          <a:bodyPr>
            <a:normAutofit/>
          </a:bodyPr>
          <a:lstStyle/>
          <a:p>
            <a:r>
              <a:rPr lang="en-US" sz="1400" dirty="0">
                <a:solidFill>
                  <a:schemeClr val="tx1"/>
                </a:solidFill>
                <a:latin typeface="Arial" panose="020B0604020202020204" pitchFamily="34" charset="0"/>
              </a:rPr>
              <a:t>Plant Set-up: Opex</a:t>
            </a:r>
          </a:p>
        </p:txBody>
      </p:sp>
      <p:sp>
        <p:nvSpPr>
          <p:cNvPr id="7" name="TextBox 6">
            <a:extLst>
              <a:ext uri="{FF2B5EF4-FFF2-40B4-BE49-F238E27FC236}">
                <a16:creationId xmlns:a16="http://schemas.microsoft.com/office/drawing/2014/main" id="{732F074A-4F6B-4899-8E35-4DE8510D9A01}"/>
              </a:ext>
            </a:extLst>
          </p:cNvPr>
          <p:cNvSpPr txBox="1"/>
          <p:nvPr/>
        </p:nvSpPr>
        <p:spPr>
          <a:xfrm>
            <a:off x="159504" y="1188826"/>
            <a:ext cx="3541638"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Production Cost : INR 1, 681 Crore</a:t>
            </a:r>
            <a:endParaRPr lang="en-IN" sz="11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BBE2B75-E7B9-4C49-8C5C-282A6AFC4E95}"/>
              </a:ext>
            </a:extLst>
          </p:cNvPr>
          <p:cNvSpPr txBox="1"/>
          <p:nvPr/>
        </p:nvSpPr>
        <p:spPr>
          <a:xfrm>
            <a:off x="188115" y="3493355"/>
            <a:ext cx="3382401"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Variable Cost: INR 1,674 Crore</a:t>
            </a:r>
            <a:endParaRPr lang="en-IN" sz="1100" b="1" dirty="0">
              <a:latin typeface="Arial" panose="020B0604020202020204" pitchFamily="34" charset="0"/>
              <a:cs typeface="Arial" panose="020B0604020202020204" pitchFamily="34" charset="0"/>
            </a:endParaRPr>
          </a:p>
        </p:txBody>
      </p:sp>
      <p:graphicFrame>
        <p:nvGraphicFramePr>
          <p:cNvPr id="17" name="Table 16">
            <a:extLst>
              <a:ext uri="{FF2B5EF4-FFF2-40B4-BE49-F238E27FC236}">
                <a16:creationId xmlns:a16="http://schemas.microsoft.com/office/drawing/2014/main" id="{39EAE23C-AE0F-450C-B721-2CF5B34E3E51}"/>
              </a:ext>
            </a:extLst>
          </p:cNvPr>
          <p:cNvGraphicFramePr>
            <a:graphicFrameLocks noGrp="1"/>
          </p:cNvGraphicFramePr>
          <p:nvPr/>
        </p:nvGraphicFramePr>
        <p:xfrm>
          <a:off x="147170" y="864525"/>
          <a:ext cx="3469485" cy="261610"/>
        </p:xfrm>
        <a:graphic>
          <a:graphicData uri="http://schemas.openxmlformats.org/drawingml/2006/table">
            <a:tbl>
              <a:tblPr firstRow="1" firstCol="1" bandRow="1">
                <a:tableStyleId>{912C8C85-51F0-491E-9774-3900AFEF0FD7}</a:tableStyleId>
              </a:tblPr>
              <a:tblGrid>
                <a:gridCol w="3469485">
                  <a:extLst>
                    <a:ext uri="{9D8B030D-6E8A-4147-A177-3AD203B41FA5}">
                      <a16:colId xmlns:a16="http://schemas.microsoft.com/office/drawing/2014/main" val="3050893621"/>
                    </a:ext>
                  </a:extLst>
                </a:gridCol>
              </a:tblGrid>
              <a:tr h="261610">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O</a:t>
                      </a:r>
                      <a:r>
                        <a:rPr lang="en-IN" sz="1100" dirty="0">
                          <a:effectLst/>
                          <a:latin typeface="Arial" panose="020B0604020202020204" pitchFamily="34" charset="0"/>
                          <a:ea typeface="Calibri" panose="020F0502020204030204" pitchFamily="34" charset="0"/>
                          <a:cs typeface="Arial" panose="020B0604020202020204" pitchFamily="34" charset="0"/>
                        </a:rPr>
                        <a:t>ption:1</a:t>
                      </a:r>
                    </a:p>
                  </a:txBody>
                  <a:tcPr marL="68580" marR="68580" marT="0" marB="0" anchor="ctr"/>
                </a:tc>
                <a:extLst>
                  <a:ext uri="{0D108BD9-81ED-4DB2-BD59-A6C34878D82A}">
                    <a16:rowId xmlns:a16="http://schemas.microsoft.com/office/drawing/2014/main" val="3039672267"/>
                  </a:ext>
                </a:extLst>
              </a:tr>
            </a:tbl>
          </a:graphicData>
        </a:graphic>
      </p:graphicFrame>
      <p:sp>
        <p:nvSpPr>
          <p:cNvPr id="18" name="TextBox 17">
            <a:extLst>
              <a:ext uri="{FF2B5EF4-FFF2-40B4-BE49-F238E27FC236}">
                <a16:creationId xmlns:a16="http://schemas.microsoft.com/office/drawing/2014/main" id="{678A7DFA-2532-467D-A313-A085E6D37E46}"/>
              </a:ext>
            </a:extLst>
          </p:cNvPr>
          <p:cNvSpPr txBox="1"/>
          <p:nvPr/>
        </p:nvSpPr>
        <p:spPr>
          <a:xfrm>
            <a:off x="4044621" y="1200339"/>
            <a:ext cx="3766929" cy="26388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Production Cost : INR 1,360 Crore</a:t>
            </a:r>
            <a:endParaRPr lang="en-IN" sz="1100" b="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78492B2-A512-4625-B78F-89DB990227FA}"/>
              </a:ext>
            </a:extLst>
          </p:cNvPr>
          <p:cNvSpPr txBox="1"/>
          <p:nvPr/>
        </p:nvSpPr>
        <p:spPr>
          <a:xfrm>
            <a:off x="4175040" y="3559365"/>
            <a:ext cx="3392182"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Variable Cost: INR  1,308 Crore</a:t>
            </a:r>
            <a:endParaRPr lang="en-IN" sz="1100" b="1" dirty="0">
              <a:latin typeface="Arial" panose="020B0604020202020204" pitchFamily="34" charset="0"/>
              <a:cs typeface="Arial" panose="020B0604020202020204" pitchFamily="34" charset="0"/>
            </a:endParaRPr>
          </a:p>
        </p:txBody>
      </p:sp>
      <p:graphicFrame>
        <p:nvGraphicFramePr>
          <p:cNvPr id="22" name="Table 21">
            <a:extLst>
              <a:ext uri="{FF2B5EF4-FFF2-40B4-BE49-F238E27FC236}">
                <a16:creationId xmlns:a16="http://schemas.microsoft.com/office/drawing/2014/main" id="{6185220F-5252-4BE7-8671-C0178B2DB4F6}"/>
              </a:ext>
            </a:extLst>
          </p:cNvPr>
          <p:cNvGraphicFramePr>
            <a:graphicFrameLocks noGrp="1"/>
          </p:cNvGraphicFramePr>
          <p:nvPr/>
        </p:nvGraphicFramePr>
        <p:xfrm>
          <a:off x="4024615" y="850917"/>
          <a:ext cx="3766929" cy="281160"/>
        </p:xfrm>
        <a:graphic>
          <a:graphicData uri="http://schemas.openxmlformats.org/drawingml/2006/table">
            <a:tbl>
              <a:tblPr firstRow="1" firstCol="1" bandRow="1">
                <a:tableStyleId>{912C8C85-51F0-491E-9774-3900AFEF0FD7}</a:tableStyleId>
              </a:tblPr>
              <a:tblGrid>
                <a:gridCol w="3766929">
                  <a:extLst>
                    <a:ext uri="{9D8B030D-6E8A-4147-A177-3AD203B41FA5}">
                      <a16:colId xmlns:a16="http://schemas.microsoft.com/office/drawing/2014/main" val="3050893621"/>
                    </a:ext>
                  </a:extLst>
                </a:gridCol>
              </a:tblGrid>
              <a:tr h="281160">
                <a:tc>
                  <a:txBody>
                    <a:bodyPr/>
                    <a:lstStyle/>
                    <a:p>
                      <a:pPr algn="ctr">
                        <a:lnSpc>
                          <a:spcPct val="150000"/>
                        </a:lnSpc>
                        <a:spcAft>
                          <a:spcPts val="800"/>
                        </a:spcAft>
                      </a:pPr>
                      <a:r>
                        <a:rPr lang="en-US"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O</a:t>
                      </a:r>
                      <a:r>
                        <a:rPr lang="en-IN" sz="1100" dirty="0">
                          <a:solidFill>
                            <a:schemeClr val="tx1"/>
                          </a:solidFill>
                          <a:effectLst/>
                          <a:latin typeface="Arial" panose="020B0604020202020204" pitchFamily="34" charset="0"/>
                          <a:ea typeface="Calibri" panose="020F0502020204030204" pitchFamily="34" charset="0"/>
                          <a:cs typeface="Arial" panose="020B0604020202020204" pitchFamily="34" charset="0"/>
                        </a:rPr>
                        <a:t>ption:2</a:t>
                      </a:r>
                    </a:p>
                  </a:txBody>
                  <a:tcPr marL="68580" marR="68580" marT="0" marB="0" anchor="ctr">
                    <a:solidFill>
                      <a:schemeClr val="accent2">
                        <a:lumMod val="40000"/>
                        <a:lumOff val="60000"/>
                      </a:schemeClr>
                    </a:solidFill>
                  </a:tcPr>
                </a:tc>
                <a:extLst>
                  <a:ext uri="{0D108BD9-81ED-4DB2-BD59-A6C34878D82A}">
                    <a16:rowId xmlns:a16="http://schemas.microsoft.com/office/drawing/2014/main" val="3039672267"/>
                  </a:ext>
                </a:extLst>
              </a:tr>
            </a:tbl>
          </a:graphicData>
        </a:graphic>
      </p:graphicFrame>
      <p:graphicFrame>
        <p:nvGraphicFramePr>
          <p:cNvPr id="27" name="Chart 26">
            <a:extLst>
              <a:ext uri="{FF2B5EF4-FFF2-40B4-BE49-F238E27FC236}">
                <a16:creationId xmlns:a16="http://schemas.microsoft.com/office/drawing/2014/main" id="{36F7561E-A0FB-46F7-B4EB-91FB28F578CE}"/>
              </a:ext>
            </a:extLst>
          </p:cNvPr>
          <p:cNvGraphicFramePr/>
          <p:nvPr>
            <p:extLst>
              <p:ext uri="{D42A27DB-BD31-4B8C-83A1-F6EECF244321}">
                <p14:modId xmlns:p14="http://schemas.microsoft.com/office/powerpoint/2010/main" val="730352582"/>
              </p:ext>
            </p:extLst>
          </p:nvPr>
        </p:nvGraphicFramePr>
        <p:xfrm>
          <a:off x="-355254" y="1509919"/>
          <a:ext cx="4216051" cy="18865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1AF0D164-BAC9-478A-9108-62C960BD010D}"/>
              </a:ext>
            </a:extLst>
          </p:cNvPr>
          <p:cNvGraphicFramePr/>
          <p:nvPr>
            <p:extLst>
              <p:ext uri="{D42A27DB-BD31-4B8C-83A1-F6EECF244321}">
                <p14:modId xmlns:p14="http://schemas.microsoft.com/office/powerpoint/2010/main" val="23281814"/>
              </p:ext>
            </p:extLst>
          </p:nvPr>
        </p:nvGraphicFramePr>
        <p:xfrm>
          <a:off x="-143505" y="3747922"/>
          <a:ext cx="4086417" cy="206168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0B4651DC-5356-4184-8233-E245653CF246}"/>
              </a:ext>
            </a:extLst>
          </p:cNvPr>
          <p:cNvGraphicFramePr/>
          <p:nvPr>
            <p:extLst>
              <p:ext uri="{D42A27DB-BD31-4B8C-83A1-F6EECF244321}">
                <p14:modId xmlns:p14="http://schemas.microsoft.com/office/powerpoint/2010/main" val="3914803873"/>
              </p:ext>
            </p:extLst>
          </p:nvPr>
        </p:nvGraphicFramePr>
        <p:xfrm>
          <a:off x="3850447" y="1561077"/>
          <a:ext cx="4203761" cy="18476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Chart 30">
            <a:extLst>
              <a:ext uri="{FF2B5EF4-FFF2-40B4-BE49-F238E27FC236}">
                <a16:creationId xmlns:a16="http://schemas.microsoft.com/office/drawing/2014/main" id="{C1C7520F-A701-4603-BE4D-C0EB4F0B498D}"/>
              </a:ext>
            </a:extLst>
          </p:cNvPr>
          <p:cNvGraphicFramePr/>
          <p:nvPr>
            <p:extLst>
              <p:ext uri="{D42A27DB-BD31-4B8C-83A1-F6EECF244321}">
                <p14:modId xmlns:p14="http://schemas.microsoft.com/office/powerpoint/2010/main" val="880650172"/>
              </p:ext>
            </p:extLst>
          </p:nvPr>
        </p:nvGraphicFramePr>
        <p:xfrm>
          <a:off x="3850447" y="3865061"/>
          <a:ext cx="3900181" cy="1847689"/>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BED87519-A2C2-8DC8-75B9-25889CBFE896}"/>
              </a:ext>
            </a:extLst>
          </p:cNvPr>
          <p:cNvSpPr txBox="1"/>
          <p:nvPr/>
        </p:nvSpPr>
        <p:spPr>
          <a:xfrm>
            <a:off x="8051209" y="818948"/>
            <a:ext cx="3900181" cy="369332"/>
          </a:xfrm>
          <a:prstGeom prst="rect">
            <a:avLst/>
          </a:prstGeom>
          <a:noFill/>
          <a:ln w="28575">
            <a:solidFill>
              <a:schemeClr val="accent1"/>
            </a:solidFill>
          </a:ln>
        </p:spPr>
        <p:txBody>
          <a:bodyPr wrap="square" rtlCol="0">
            <a:spAutoFit/>
          </a:bodyPr>
          <a:lstStyle/>
          <a:p>
            <a:endParaRPr lang="en-IN" dirty="0"/>
          </a:p>
        </p:txBody>
      </p:sp>
      <p:sp>
        <p:nvSpPr>
          <p:cNvPr id="21" name="TextBox 20">
            <a:extLst>
              <a:ext uri="{FF2B5EF4-FFF2-40B4-BE49-F238E27FC236}">
                <a16:creationId xmlns:a16="http://schemas.microsoft.com/office/drawing/2014/main" id="{CAE620AE-8AE3-12CD-4B6B-B31304EC259D}"/>
              </a:ext>
            </a:extLst>
          </p:cNvPr>
          <p:cNvSpPr txBox="1"/>
          <p:nvPr/>
        </p:nvSpPr>
        <p:spPr>
          <a:xfrm>
            <a:off x="8127900" y="1212021"/>
            <a:ext cx="3708873"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Production Cost : INR 1,756 Crore</a:t>
            </a:r>
            <a:endParaRPr lang="en-IN" sz="11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C91980B-3E68-6830-9514-9F333338F7DE}"/>
              </a:ext>
            </a:extLst>
          </p:cNvPr>
          <p:cNvSpPr txBox="1"/>
          <p:nvPr/>
        </p:nvSpPr>
        <p:spPr>
          <a:xfrm>
            <a:off x="8304353" y="3537597"/>
            <a:ext cx="3392182" cy="261610"/>
          </a:xfrm>
          <a:prstGeom prst="rect">
            <a:avLst/>
          </a:prstGeom>
          <a:solidFill>
            <a:schemeClr val="bg1">
              <a:lumMod val="95000"/>
            </a:schemeClr>
          </a:solidFill>
        </p:spPr>
        <p:txBody>
          <a:bodyPr wrap="square" rtlCol="0">
            <a:spAutoFit/>
          </a:bodyPr>
          <a:lstStyle/>
          <a:p>
            <a:pPr algn="ctr"/>
            <a:r>
              <a:rPr lang="en-US" sz="1100" b="1" dirty="0">
                <a:latin typeface="Arial" panose="020B0604020202020204" pitchFamily="34" charset="0"/>
                <a:cs typeface="Arial" panose="020B0604020202020204" pitchFamily="34" charset="0"/>
              </a:rPr>
              <a:t>Total Variable Cost: INR 1,630 Crore</a:t>
            </a:r>
            <a:endParaRPr lang="en-IN" sz="1100" b="1" dirty="0">
              <a:latin typeface="Arial" panose="020B0604020202020204" pitchFamily="34" charset="0"/>
              <a:cs typeface="Arial" panose="020B0604020202020204" pitchFamily="34" charset="0"/>
            </a:endParaRPr>
          </a:p>
        </p:txBody>
      </p:sp>
      <p:graphicFrame>
        <p:nvGraphicFramePr>
          <p:cNvPr id="26" name="Table 25">
            <a:extLst>
              <a:ext uri="{FF2B5EF4-FFF2-40B4-BE49-F238E27FC236}">
                <a16:creationId xmlns:a16="http://schemas.microsoft.com/office/drawing/2014/main" id="{072B1A7E-B25D-D64C-EC37-3B732692BD74}"/>
              </a:ext>
            </a:extLst>
          </p:cNvPr>
          <p:cNvGraphicFramePr>
            <a:graphicFrameLocks noGrp="1"/>
          </p:cNvGraphicFramePr>
          <p:nvPr/>
        </p:nvGraphicFramePr>
        <p:xfrm>
          <a:off x="8127900" y="857254"/>
          <a:ext cx="3701461" cy="281160"/>
        </p:xfrm>
        <a:graphic>
          <a:graphicData uri="http://schemas.openxmlformats.org/drawingml/2006/table">
            <a:tbl>
              <a:tblPr firstRow="1" firstCol="1" bandRow="1">
                <a:tableStyleId>{912C8C85-51F0-491E-9774-3900AFEF0FD7}</a:tableStyleId>
              </a:tblPr>
              <a:tblGrid>
                <a:gridCol w="3701461">
                  <a:extLst>
                    <a:ext uri="{9D8B030D-6E8A-4147-A177-3AD203B41FA5}">
                      <a16:colId xmlns:a16="http://schemas.microsoft.com/office/drawing/2014/main" val="3050893621"/>
                    </a:ext>
                  </a:extLst>
                </a:gridCol>
              </a:tblGrid>
              <a:tr h="281160">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O</a:t>
                      </a:r>
                      <a:r>
                        <a:rPr lang="en-IN" sz="1100" dirty="0">
                          <a:effectLst/>
                          <a:latin typeface="Arial" panose="020B0604020202020204" pitchFamily="34" charset="0"/>
                          <a:ea typeface="Calibri" panose="020F0502020204030204" pitchFamily="34" charset="0"/>
                          <a:cs typeface="Arial" panose="020B0604020202020204" pitchFamily="34" charset="0"/>
                        </a:rPr>
                        <a:t>ption:3</a:t>
                      </a:r>
                    </a:p>
                  </a:txBody>
                  <a:tcPr marL="68580" marR="68580" marT="0" marB="0" anchor="ctr">
                    <a:solidFill>
                      <a:srgbClr val="C00000"/>
                    </a:solidFill>
                  </a:tcPr>
                </a:tc>
                <a:extLst>
                  <a:ext uri="{0D108BD9-81ED-4DB2-BD59-A6C34878D82A}">
                    <a16:rowId xmlns:a16="http://schemas.microsoft.com/office/drawing/2014/main" val="3039672267"/>
                  </a:ext>
                </a:extLst>
              </a:tr>
            </a:tbl>
          </a:graphicData>
        </a:graphic>
      </p:graphicFrame>
      <p:graphicFrame>
        <p:nvGraphicFramePr>
          <p:cNvPr id="28" name="Chart 27">
            <a:extLst>
              <a:ext uri="{FF2B5EF4-FFF2-40B4-BE49-F238E27FC236}">
                <a16:creationId xmlns:a16="http://schemas.microsoft.com/office/drawing/2014/main" id="{1FDD87D6-2598-2073-F86E-905DDB7221D5}"/>
              </a:ext>
            </a:extLst>
          </p:cNvPr>
          <p:cNvGraphicFramePr/>
          <p:nvPr>
            <p:extLst>
              <p:ext uri="{D42A27DB-BD31-4B8C-83A1-F6EECF244321}">
                <p14:modId xmlns:p14="http://schemas.microsoft.com/office/powerpoint/2010/main" val="2597360097"/>
              </p:ext>
            </p:extLst>
          </p:nvPr>
        </p:nvGraphicFramePr>
        <p:xfrm>
          <a:off x="7965246" y="1632753"/>
          <a:ext cx="4203761" cy="18476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a:extLst>
              <a:ext uri="{FF2B5EF4-FFF2-40B4-BE49-F238E27FC236}">
                <a16:creationId xmlns:a16="http://schemas.microsoft.com/office/drawing/2014/main" id="{DD27E97F-6BDD-C452-0903-87D58FA80E7F}"/>
              </a:ext>
            </a:extLst>
          </p:cNvPr>
          <p:cNvGraphicFramePr/>
          <p:nvPr>
            <p:extLst>
              <p:ext uri="{D42A27DB-BD31-4B8C-83A1-F6EECF244321}">
                <p14:modId xmlns:p14="http://schemas.microsoft.com/office/powerpoint/2010/main" val="308409552"/>
              </p:ext>
            </p:extLst>
          </p:nvPr>
        </p:nvGraphicFramePr>
        <p:xfrm>
          <a:off x="8066844" y="3901349"/>
          <a:ext cx="3900181" cy="1847689"/>
        </p:xfrm>
        <a:graphic>
          <a:graphicData uri="http://schemas.openxmlformats.org/drawingml/2006/chart">
            <c:chart xmlns:c="http://schemas.openxmlformats.org/drawingml/2006/chart" xmlns:r="http://schemas.openxmlformats.org/officeDocument/2006/relationships" r:id="rId8"/>
          </a:graphicData>
        </a:graphic>
      </p:graphicFrame>
      <p:sp>
        <p:nvSpPr>
          <p:cNvPr id="39" name="TextBox 38">
            <a:extLst>
              <a:ext uri="{FF2B5EF4-FFF2-40B4-BE49-F238E27FC236}">
                <a16:creationId xmlns:a16="http://schemas.microsoft.com/office/drawing/2014/main" id="{AE0E3582-5228-F0D5-A299-35248248F121}"/>
              </a:ext>
            </a:extLst>
          </p:cNvPr>
          <p:cNvSpPr txBox="1"/>
          <p:nvPr/>
        </p:nvSpPr>
        <p:spPr>
          <a:xfrm>
            <a:off x="188116" y="6071676"/>
            <a:ext cx="4325827"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Phenol+120 KTPA Acetone (Propane Furnace Additional)</a:t>
            </a:r>
          </a:p>
        </p:txBody>
      </p:sp>
      <p:sp>
        <p:nvSpPr>
          <p:cNvPr id="40" name="TextBox 39">
            <a:extLst>
              <a:ext uri="{FF2B5EF4-FFF2-40B4-BE49-F238E27FC236}">
                <a16:creationId xmlns:a16="http://schemas.microsoft.com/office/drawing/2014/main" id="{3133484A-9AB2-6C9B-2729-BDD1A8909412}"/>
              </a:ext>
            </a:extLst>
          </p:cNvPr>
          <p:cNvSpPr txBox="1"/>
          <p:nvPr/>
        </p:nvSpPr>
        <p:spPr>
          <a:xfrm>
            <a:off x="3276094" y="6389342"/>
            <a:ext cx="5028259"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a:t>
            </a:r>
            <a:r>
              <a:rPr lang="en-IN" sz="1000" b="1" dirty="0">
                <a:latin typeface="Arial" panose="020B0604020202020204" pitchFamily="34" charset="0"/>
                <a:cs typeface="Arial" panose="020B0604020202020204" pitchFamily="34" charset="0"/>
              </a:rPr>
              <a:t>200 KTPA Phenol + 120 KTPA Acetone, (with available propylene and benzene)</a:t>
            </a:r>
            <a:endParaRPr lang="en-US" sz="1000" b="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17DD2953-5A45-C819-AEAA-2851CD0479D0}"/>
              </a:ext>
            </a:extLst>
          </p:cNvPr>
          <p:cNvSpPr txBox="1"/>
          <p:nvPr/>
        </p:nvSpPr>
        <p:spPr>
          <a:xfrm>
            <a:off x="6795020" y="6071676"/>
            <a:ext cx="5237476" cy="246221"/>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 + 120 KTPA Acetone, (Propylene : 80 % In-house+ 20 % external)</a:t>
            </a:r>
          </a:p>
        </p:txBody>
      </p:sp>
      <p:sp>
        <p:nvSpPr>
          <p:cNvPr id="33" name="TextBox 32">
            <a:extLst>
              <a:ext uri="{FF2B5EF4-FFF2-40B4-BE49-F238E27FC236}">
                <a16:creationId xmlns:a16="http://schemas.microsoft.com/office/drawing/2014/main" id="{013991D1-C1FE-8B27-509D-49CA3A18EE53}"/>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34" name="TextBox 22">
            <a:extLst>
              <a:ext uri="{FF2B5EF4-FFF2-40B4-BE49-F238E27FC236}">
                <a16:creationId xmlns:a16="http://schemas.microsoft.com/office/drawing/2014/main" id="{3B5C2EE6-FCBA-59DF-77FB-B5F5A5C600AE}"/>
              </a:ext>
            </a:extLst>
          </p:cNvPr>
          <p:cNvSpPr txBox="1"/>
          <p:nvPr/>
        </p:nvSpPr>
        <p:spPr>
          <a:xfrm>
            <a:off x="8166888" y="5852445"/>
            <a:ext cx="3800475" cy="245003"/>
          </a:xfrm>
          <a:prstGeom prst="rect">
            <a:avLst/>
          </a:prstGeom>
          <a:noFill/>
        </p:spPr>
        <p:txBody>
          <a:bodyPr wrap="square" rtlCol="0">
            <a:spAutoFit/>
          </a:bodyPr>
          <a:lstStyle/>
          <a:p>
            <a:pPr algn="r" fontAlgn="base">
              <a:lnSpc>
                <a:spcPct val="107000"/>
              </a:lnSpc>
              <a:spcAft>
                <a:spcPts val="800"/>
              </a:spcAft>
            </a:pPr>
            <a:r>
              <a:rPr lang="en-US" sz="1000" i="1" dirty="0">
                <a:solidFill>
                  <a:srgbClr val="000000"/>
                </a:solidFill>
                <a:latin typeface="Arial" panose="020B0604020202020204" pitchFamily="34" charset="0"/>
                <a:ea typeface="Verdana" panose="020B0604030504040204" pitchFamily="34" charset="0"/>
                <a:cs typeface="Arial" panose="020B0604020202020204" pitchFamily="34" charset="0"/>
              </a:rPr>
              <a:t>Others include Variable and Selling Overheads</a:t>
            </a:r>
            <a:endParaRPr lang="en-IN"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2570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Manufacturing  Landscape</a:t>
            </a:r>
            <a:endParaRPr lang="en-IN" sz="1400" dirty="0">
              <a:solidFill>
                <a:schemeClr val="tx1"/>
              </a:solidFill>
              <a:latin typeface="Arial" panose="020B0604020202020204" pitchFamily="34" charset="0"/>
            </a:endParaRPr>
          </a:p>
        </p:txBody>
      </p:sp>
      <p:sp>
        <p:nvSpPr>
          <p:cNvPr id="9" name="TextBox 22">
            <a:extLst>
              <a:ext uri="{FF2B5EF4-FFF2-40B4-BE49-F238E27FC236}">
                <a16:creationId xmlns:a16="http://schemas.microsoft.com/office/drawing/2014/main" id="{9CBC22F1-70ED-4D8B-9770-F883EB674C72}"/>
              </a:ext>
            </a:extLst>
          </p:cNvPr>
          <p:cNvSpPr txBox="1"/>
          <p:nvPr/>
        </p:nvSpPr>
        <p:spPr>
          <a:xfrm>
            <a:off x="8191638" y="6409598"/>
            <a:ext cx="3800475" cy="25263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8" name="Freeform 4">
            <a:extLst>
              <a:ext uri="{FF2B5EF4-FFF2-40B4-BE49-F238E27FC236}">
                <a16:creationId xmlns:a16="http://schemas.microsoft.com/office/drawing/2014/main" id="{D98FC6B2-1E7D-5156-02E0-229A116FE769}"/>
              </a:ext>
            </a:extLst>
          </p:cNvPr>
          <p:cNvSpPr/>
          <p:nvPr/>
        </p:nvSpPr>
        <p:spPr bwMode="auto">
          <a:xfrm>
            <a:off x="2722315" y="2389184"/>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 name="Freeform 5">
            <a:extLst>
              <a:ext uri="{FF2B5EF4-FFF2-40B4-BE49-F238E27FC236}">
                <a16:creationId xmlns:a16="http://schemas.microsoft.com/office/drawing/2014/main" id="{F4040AA7-B88E-9B6F-3221-AB6E4EA6D10C}"/>
              </a:ext>
            </a:extLst>
          </p:cNvPr>
          <p:cNvSpPr/>
          <p:nvPr/>
        </p:nvSpPr>
        <p:spPr bwMode="auto">
          <a:xfrm>
            <a:off x="2474225" y="3212288"/>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 name="Freeform 6">
            <a:extLst>
              <a:ext uri="{FF2B5EF4-FFF2-40B4-BE49-F238E27FC236}">
                <a16:creationId xmlns:a16="http://schemas.microsoft.com/office/drawing/2014/main" id="{74DBEDAE-2A71-4267-A832-5866ECF0BAC5}"/>
              </a:ext>
            </a:extLst>
          </p:cNvPr>
          <p:cNvSpPr/>
          <p:nvPr/>
        </p:nvSpPr>
        <p:spPr bwMode="auto">
          <a:xfrm>
            <a:off x="3128417" y="3661255"/>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2" name="Freeform 7">
            <a:extLst>
              <a:ext uri="{FF2B5EF4-FFF2-40B4-BE49-F238E27FC236}">
                <a16:creationId xmlns:a16="http://schemas.microsoft.com/office/drawing/2014/main" id="{3D578B5E-C3AA-DF49-42B7-BAF4014A2789}"/>
              </a:ext>
            </a:extLst>
          </p:cNvPr>
          <p:cNvSpPr/>
          <p:nvPr/>
        </p:nvSpPr>
        <p:spPr bwMode="auto">
          <a:xfrm>
            <a:off x="3317438" y="4241170"/>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5" name="Freeform 9">
            <a:extLst>
              <a:ext uri="{FF2B5EF4-FFF2-40B4-BE49-F238E27FC236}">
                <a16:creationId xmlns:a16="http://schemas.microsoft.com/office/drawing/2014/main" id="{462E6AFF-4069-A1E6-3A3E-FB9326D47518}"/>
              </a:ext>
            </a:extLst>
          </p:cNvPr>
          <p:cNvSpPr/>
          <p:nvPr/>
        </p:nvSpPr>
        <p:spPr bwMode="auto">
          <a:xfrm>
            <a:off x="3325338" y="2923049"/>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6" name="Freeform 10">
            <a:extLst>
              <a:ext uri="{FF2B5EF4-FFF2-40B4-BE49-F238E27FC236}">
                <a16:creationId xmlns:a16="http://schemas.microsoft.com/office/drawing/2014/main" id="{02C0CE6B-B427-EF45-10B3-458048767AE0}"/>
              </a:ext>
            </a:extLst>
          </p:cNvPr>
          <p:cNvSpPr/>
          <p:nvPr/>
        </p:nvSpPr>
        <p:spPr bwMode="auto">
          <a:xfrm>
            <a:off x="3818045" y="2366158"/>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19" name="Freeform 11">
            <a:extLst>
              <a:ext uri="{FF2B5EF4-FFF2-40B4-BE49-F238E27FC236}">
                <a16:creationId xmlns:a16="http://schemas.microsoft.com/office/drawing/2014/main" id="{E800DE77-5D3B-642A-53EF-252758F1AE20}"/>
              </a:ext>
            </a:extLst>
          </p:cNvPr>
          <p:cNvSpPr/>
          <p:nvPr/>
        </p:nvSpPr>
        <p:spPr bwMode="auto">
          <a:xfrm>
            <a:off x="4265496" y="3346114"/>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0" name="Freeform 12">
            <a:extLst>
              <a:ext uri="{FF2B5EF4-FFF2-40B4-BE49-F238E27FC236}">
                <a16:creationId xmlns:a16="http://schemas.microsoft.com/office/drawing/2014/main" id="{C0FB9084-5C59-3DA4-125E-819D6E738549}"/>
              </a:ext>
            </a:extLst>
          </p:cNvPr>
          <p:cNvSpPr/>
          <p:nvPr/>
        </p:nvSpPr>
        <p:spPr bwMode="auto">
          <a:xfrm>
            <a:off x="3890407" y="2194918"/>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1" name="Freeform 13">
            <a:extLst>
              <a:ext uri="{FF2B5EF4-FFF2-40B4-BE49-F238E27FC236}">
                <a16:creationId xmlns:a16="http://schemas.microsoft.com/office/drawing/2014/main" id="{78FE6F79-43BA-C69A-E267-AEF7E444DB30}"/>
              </a:ext>
            </a:extLst>
          </p:cNvPr>
          <p:cNvSpPr/>
          <p:nvPr/>
        </p:nvSpPr>
        <p:spPr bwMode="auto">
          <a:xfrm>
            <a:off x="4715896" y="2810809"/>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22" name="Freeform 14">
            <a:extLst>
              <a:ext uri="{FF2B5EF4-FFF2-40B4-BE49-F238E27FC236}">
                <a16:creationId xmlns:a16="http://schemas.microsoft.com/office/drawing/2014/main" id="{665E2464-27CD-BD52-56E0-390C5F0C1CC9}"/>
              </a:ext>
            </a:extLst>
          </p:cNvPr>
          <p:cNvSpPr/>
          <p:nvPr/>
        </p:nvSpPr>
        <p:spPr bwMode="auto">
          <a:xfrm>
            <a:off x="4451563" y="3574915"/>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3" name="Freeform 15">
            <a:extLst>
              <a:ext uri="{FF2B5EF4-FFF2-40B4-BE49-F238E27FC236}">
                <a16:creationId xmlns:a16="http://schemas.microsoft.com/office/drawing/2014/main" id="{BEE8D9AB-5DCB-050C-FB49-3A31EDA9979D}"/>
              </a:ext>
            </a:extLst>
          </p:cNvPr>
          <p:cNvSpPr/>
          <p:nvPr/>
        </p:nvSpPr>
        <p:spPr bwMode="auto">
          <a:xfrm>
            <a:off x="4730662" y="3127389"/>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4" name="Freeform 16">
            <a:extLst>
              <a:ext uri="{FF2B5EF4-FFF2-40B4-BE49-F238E27FC236}">
                <a16:creationId xmlns:a16="http://schemas.microsoft.com/office/drawing/2014/main" id="{5206E72C-AEF5-1D14-B225-ADCE01C20A0C}"/>
              </a:ext>
            </a:extLst>
          </p:cNvPr>
          <p:cNvSpPr/>
          <p:nvPr/>
        </p:nvSpPr>
        <p:spPr bwMode="auto">
          <a:xfrm>
            <a:off x="5098367" y="2820881"/>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5" name="Freeform 17">
            <a:extLst>
              <a:ext uri="{FF2B5EF4-FFF2-40B4-BE49-F238E27FC236}">
                <a16:creationId xmlns:a16="http://schemas.microsoft.com/office/drawing/2014/main" id="{1E0E5B2D-3766-B7F7-CDC7-4A0A61EEE83F}"/>
              </a:ext>
            </a:extLst>
          </p:cNvPr>
          <p:cNvSpPr/>
          <p:nvPr/>
        </p:nvSpPr>
        <p:spPr bwMode="auto">
          <a:xfrm>
            <a:off x="3457726" y="2265430"/>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6" name="Freeform 18">
            <a:extLst>
              <a:ext uri="{FF2B5EF4-FFF2-40B4-BE49-F238E27FC236}">
                <a16:creationId xmlns:a16="http://schemas.microsoft.com/office/drawing/2014/main" id="{2963275E-94D2-22E2-C63A-D92475A529AC}"/>
              </a:ext>
            </a:extLst>
          </p:cNvPr>
          <p:cNvSpPr/>
          <p:nvPr/>
        </p:nvSpPr>
        <p:spPr bwMode="auto">
          <a:xfrm>
            <a:off x="3626071" y="5005278"/>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7" name="Freeform 19">
            <a:extLst>
              <a:ext uri="{FF2B5EF4-FFF2-40B4-BE49-F238E27FC236}">
                <a16:creationId xmlns:a16="http://schemas.microsoft.com/office/drawing/2014/main" id="{811CBFBE-882F-4B17-688D-D461A2B2CD29}"/>
              </a:ext>
            </a:extLst>
          </p:cNvPr>
          <p:cNvSpPr/>
          <p:nvPr/>
        </p:nvSpPr>
        <p:spPr bwMode="auto">
          <a:xfrm>
            <a:off x="3417853" y="5124714"/>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8" name="Freeform 20">
            <a:extLst>
              <a:ext uri="{FF2B5EF4-FFF2-40B4-BE49-F238E27FC236}">
                <a16:creationId xmlns:a16="http://schemas.microsoft.com/office/drawing/2014/main" id="{AE5A0181-3679-BBA1-2518-F35495108971}"/>
              </a:ext>
            </a:extLst>
          </p:cNvPr>
          <p:cNvSpPr/>
          <p:nvPr/>
        </p:nvSpPr>
        <p:spPr bwMode="auto">
          <a:xfrm>
            <a:off x="3631980" y="1907119"/>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29" name="Freeform 21">
            <a:extLst>
              <a:ext uri="{FF2B5EF4-FFF2-40B4-BE49-F238E27FC236}">
                <a16:creationId xmlns:a16="http://schemas.microsoft.com/office/drawing/2014/main" id="{862AA064-81B9-65B6-CE1D-4A129CEF678C}"/>
              </a:ext>
            </a:extLst>
          </p:cNvPr>
          <p:cNvSpPr/>
          <p:nvPr/>
        </p:nvSpPr>
        <p:spPr bwMode="auto">
          <a:xfrm>
            <a:off x="3236215" y="1288348"/>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0" name="Freeform 22">
            <a:extLst>
              <a:ext uri="{FF2B5EF4-FFF2-40B4-BE49-F238E27FC236}">
                <a16:creationId xmlns:a16="http://schemas.microsoft.com/office/drawing/2014/main" id="{3273A278-4323-248E-95DE-A280CCECD95F}"/>
              </a:ext>
            </a:extLst>
          </p:cNvPr>
          <p:cNvSpPr/>
          <p:nvPr/>
        </p:nvSpPr>
        <p:spPr bwMode="auto">
          <a:xfrm>
            <a:off x="3375028" y="2017922"/>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1" name="Freeform 23">
            <a:extLst>
              <a:ext uri="{FF2B5EF4-FFF2-40B4-BE49-F238E27FC236}">
                <a16:creationId xmlns:a16="http://schemas.microsoft.com/office/drawing/2014/main" id="{5D204C91-C239-6A3A-207C-AF1C78DB13E5}"/>
              </a:ext>
            </a:extLst>
          </p:cNvPr>
          <p:cNvSpPr/>
          <p:nvPr/>
        </p:nvSpPr>
        <p:spPr bwMode="auto">
          <a:xfrm>
            <a:off x="5646231" y="2613665"/>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2" name="Freeform 24">
            <a:extLst>
              <a:ext uri="{FF2B5EF4-FFF2-40B4-BE49-F238E27FC236}">
                <a16:creationId xmlns:a16="http://schemas.microsoft.com/office/drawing/2014/main" id="{56248B92-11CB-628B-771A-8E5FC27AE850}"/>
              </a:ext>
            </a:extLst>
          </p:cNvPr>
          <p:cNvSpPr/>
          <p:nvPr/>
        </p:nvSpPr>
        <p:spPr bwMode="auto">
          <a:xfrm>
            <a:off x="5892845" y="2379110"/>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3" name="Freeform 25">
            <a:extLst>
              <a:ext uri="{FF2B5EF4-FFF2-40B4-BE49-F238E27FC236}">
                <a16:creationId xmlns:a16="http://schemas.microsoft.com/office/drawing/2014/main" id="{F6C83EA6-69AF-EE5B-4AC0-D8262BA7414D}"/>
              </a:ext>
            </a:extLst>
          </p:cNvPr>
          <p:cNvSpPr/>
          <p:nvPr/>
        </p:nvSpPr>
        <p:spPr bwMode="auto">
          <a:xfrm>
            <a:off x="6166039" y="2864051"/>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4" name="Freeform 26">
            <a:extLst>
              <a:ext uri="{FF2B5EF4-FFF2-40B4-BE49-F238E27FC236}">
                <a16:creationId xmlns:a16="http://schemas.microsoft.com/office/drawing/2014/main" id="{BD4870F3-D5EA-69FD-BD0F-DF2B50823997}"/>
              </a:ext>
            </a:extLst>
          </p:cNvPr>
          <p:cNvSpPr/>
          <p:nvPr/>
        </p:nvSpPr>
        <p:spPr bwMode="auto">
          <a:xfrm>
            <a:off x="6137983" y="3002196"/>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5" name="Freeform 27">
            <a:extLst>
              <a:ext uri="{FF2B5EF4-FFF2-40B4-BE49-F238E27FC236}">
                <a16:creationId xmlns:a16="http://schemas.microsoft.com/office/drawing/2014/main" id="{BF89E07C-ABA4-D373-9AF1-CCF4FEEF475A}"/>
              </a:ext>
            </a:extLst>
          </p:cNvPr>
          <p:cNvSpPr/>
          <p:nvPr/>
        </p:nvSpPr>
        <p:spPr bwMode="auto">
          <a:xfrm>
            <a:off x="6036087" y="3220924"/>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6" name="Freeform 28">
            <a:extLst>
              <a:ext uri="{FF2B5EF4-FFF2-40B4-BE49-F238E27FC236}">
                <a16:creationId xmlns:a16="http://schemas.microsoft.com/office/drawing/2014/main" id="{9B197C45-3F2D-2B92-03AB-C4A991057DE5}"/>
              </a:ext>
            </a:extLst>
          </p:cNvPr>
          <p:cNvSpPr/>
          <p:nvPr/>
        </p:nvSpPr>
        <p:spPr bwMode="auto">
          <a:xfrm>
            <a:off x="5386330" y="2674103"/>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7" name="Freeform 29">
            <a:extLst>
              <a:ext uri="{FF2B5EF4-FFF2-40B4-BE49-F238E27FC236}">
                <a16:creationId xmlns:a16="http://schemas.microsoft.com/office/drawing/2014/main" id="{946EAE63-1619-896A-9F42-EEB5D5C135D2}"/>
              </a:ext>
            </a:extLst>
          </p:cNvPr>
          <p:cNvSpPr/>
          <p:nvPr/>
        </p:nvSpPr>
        <p:spPr bwMode="auto">
          <a:xfrm>
            <a:off x="3245076" y="4634019"/>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8" name="Freeform 30">
            <a:extLst>
              <a:ext uri="{FF2B5EF4-FFF2-40B4-BE49-F238E27FC236}">
                <a16:creationId xmlns:a16="http://schemas.microsoft.com/office/drawing/2014/main" id="{83B2B127-B632-3A0A-CEDE-0550DCD86A68}"/>
              </a:ext>
            </a:extLst>
          </p:cNvPr>
          <p:cNvSpPr/>
          <p:nvPr/>
        </p:nvSpPr>
        <p:spPr bwMode="auto">
          <a:xfrm>
            <a:off x="5886938" y="3212290"/>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39" name="Freeform 31">
            <a:extLst>
              <a:ext uri="{FF2B5EF4-FFF2-40B4-BE49-F238E27FC236}">
                <a16:creationId xmlns:a16="http://schemas.microsoft.com/office/drawing/2014/main" id="{2A73978B-389D-A454-C610-20AD207074EA}"/>
              </a:ext>
            </a:extLst>
          </p:cNvPr>
          <p:cNvSpPr/>
          <p:nvPr/>
        </p:nvSpPr>
        <p:spPr bwMode="auto">
          <a:xfrm>
            <a:off x="5656571" y="2967660"/>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0" name="Freeform 41">
            <a:extLst>
              <a:ext uri="{FF2B5EF4-FFF2-40B4-BE49-F238E27FC236}">
                <a16:creationId xmlns:a16="http://schemas.microsoft.com/office/drawing/2014/main" id="{3B5308A7-51AF-113C-87EF-0A215B92FD99}"/>
              </a:ext>
            </a:extLst>
          </p:cNvPr>
          <p:cNvSpPr/>
          <p:nvPr/>
        </p:nvSpPr>
        <p:spPr bwMode="auto">
          <a:xfrm>
            <a:off x="3798850" y="2597838"/>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1" name="Freeform 42">
            <a:extLst>
              <a:ext uri="{FF2B5EF4-FFF2-40B4-BE49-F238E27FC236}">
                <a16:creationId xmlns:a16="http://schemas.microsoft.com/office/drawing/2014/main" id="{42D7CC71-A8EB-CC2C-7E40-E2CE6B212328}"/>
              </a:ext>
            </a:extLst>
          </p:cNvPr>
          <p:cNvSpPr/>
          <p:nvPr/>
        </p:nvSpPr>
        <p:spPr bwMode="auto">
          <a:xfrm>
            <a:off x="4170985" y="5393807"/>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2" name="Freeform 43">
            <a:extLst>
              <a:ext uri="{FF2B5EF4-FFF2-40B4-BE49-F238E27FC236}">
                <a16:creationId xmlns:a16="http://schemas.microsoft.com/office/drawing/2014/main" id="{037EEA52-2B32-9251-04B2-92BD6A481820}"/>
              </a:ext>
            </a:extLst>
          </p:cNvPr>
          <p:cNvSpPr/>
          <p:nvPr/>
        </p:nvSpPr>
        <p:spPr bwMode="auto">
          <a:xfrm>
            <a:off x="4159171" y="5232642"/>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3" name="Freeform 44">
            <a:extLst>
              <a:ext uri="{FF2B5EF4-FFF2-40B4-BE49-F238E27FC236}">
                <a16:creationId xmlns:a16="http://schemas.microsoft.com/office/drawing/2014/main" id="{9B272241-FA17-A751-88BD-D6EF68820CB9}"/>
              </a:ext>
            </a:extLst>
          </p:cNvPr>
          <p:cNvSpPr/>
          <p:nvPr/>
        </p:nvSpPr>
        <p:spPr bwMode="auto">
          <a:xfrm>
            <a:off x="4566748" y="4487239"/>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4" name="Freeform 45">
            <a:extLst>
              <a:ext uri="{FF2B5EF4-FFF2-40B4-BE49-F238E27FC236}">
                <a16:creationId xmlns:a16="http://schemas.microsoft.com/office/drawing/2014/main" id="{6E0976FC-0617-A076-CC69-D121000F203D}"/>
              </a:ext>
            </a:extLst>
          </p:cNvPr>
          <p:cNvSpPr/>
          <p:nvPr/>
        </p:nvSpPr>
        <p:spPr bwMode="auto">
          <a:xfrm>
            <a:off x="3499073" y="5262860"/>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5" name="Freeform 72">
            <a:extLst>
              <a:ext uri="{FF2B5EF4-FFF2-40B4-BE49-F238E27FC236}">
                <a16:creationId xmlns:a16="http://schemas.microsoft.com/office/drawing/2014/main" id="{F2A4B35F-28C3-2E51-BD5B-3E191825D845}"/>
              </a:ext>
            </a:extLst>
          </p:cNvPr>
          <p:cNvSpPr/>
          <p:nvPr/>
        </p:nvSpPr>
        <p:spPr bwMode="auto">
          <a:xfrm>
            <a:off x="3757500" y="2243842"/>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46" name="Group 78">
            <a:extLst>
              <a:ext uri="{FF2B5EF4-FFF2-40B4-BE49-F238E27FC236}">
                <a16:creationId xmlns:a16="http://schemas.microsoft.com/office/drawing/2014/main" id="{7A3A3A64-FEF6-0F60-320E-5416D0A2E9B9}"/>
              </a:ext>
            </a:extLst>
          </p:cNvPr>
          <p:cNvGrpSpPr/>
          <p:nvPr/>
        </p:nvGrpSpPr>
        <p:grpSpPr bwMode="auto">
          <a:xfrm>
            <a:off x="3157951" y="3900128"/>
            <a:ext cx="50209" cy="51804"/>
            <a:chOff x="7728" y="10782"/>
            <a:chExt cx="2776" cy="2978"/>
          </a:xfrm>
        </p:grpSpPr>
        <p:sp>
          <p:nvSpPr>
            <p:cNvPr id="47" name="Freeform 79">
              <a:extLst>
                <a:ext uri="{FF2B5EF4-FFF2-40B4-BE49-F238E27FC236}">
                  <a16:creationId xmlns:a16="http://schemas.microsoft.com/office/drawing/2014/main" id="{41196ECD-4B50-96CD-BCE7-893309EDD9AE}"/>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48" name="Freeform 80">
              <a:extLst>
                <a:ext uri="{FF2B5EF4-FFF2-40B4-BE49-F238E27FC236}">
                  <a16:creationId xmlns:a16="http://schemas.microsoft.com/office/drawing/2014/main" id="{703F6659-B7A1-0E7F-D8AF-127B0CEB8658}"/>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49" name="Group 313">
            <a:extLst>
              <a:ext uri="{FF2B5EF4-FFF2-40B4-BE49-F238E27FC236}">
                <a16:creationId xmlns:a16="http://schemas.microsoft.com/office/drawing/2014/main" id="{3AE997E0-0910-B132-822F-A0A707B74C2C}"/>
              </a:ext>
            </a:extLst>
          </p:cNvPr>
          <p:cNvGrpSpPr/>
          <p:nvPr/>
        </p:nvGrpSpPr>
        <p:grpSpPr bwMode="auto">
          <a:xfrm>
            <a:off x="2874418" y="3835375"/>
            <a:ext cx="301252" cy="58999"/>
            <a:chOff x="512" y="2456"/>
            <a:chExt cx="204" cy="41"/>
          </a:xfrm>
        </p:grpSpPr>
        <p:sp>
          <p:nvSpPr>
            <p:cNvPr id="50" name="Freeform 77">
              <a:extLst>
                <a:ext uri="{FF2B5EF4-FFF2-40B4-BE49-F238E27FC236}">
                  <a16:creationId xmlns:a16="http://schemas.microsoft.com/office/drawing/2014/main" id="{3C924A9C-3020-07F7-517F-4FD81ED35B47}"/>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51" name="Group 315">
              <a:extLst>
                <a:ext uri="{FF2B5EF4-FFF2-40B4-BE49-F238E27FC236}">
                  <a16:creationId xmlns:a16="http://schemas.microsoft.com/office/drawing/2014/main" id="{2690201D-CA2A-94F7-69A3-B58BE275505C}"/>
                </a:ext>
              </a:extLst>
            </p:cNvPr>
            <p:cNvGrpSpPr/>
            <p:nvPr/>
          </p:nvGrpSpPr>
          <p:grpSpPr bwMode="auto">
            <a:xfrm>
              <a:off x="512" y="2456"/>
              <a:ext cx="12" cy="4"/>
              <a:chOff x="2478" y="4937"/>
              <a:chExt cx="10011" cy="3255"/>
            </a:xfrm>
          </p:grpSpPr>
          <p:sp>
            <p:nvSpPr>
              <p:cNvPr id="52" name="Freeform 316">
                <a:extLst>
                  <a:ext uri="{FF2B5EF4-FFF2-40B4-BE49-F238E27FC236}">
                    <a16:creationId xmlns:a16="http://schemas.microsoft.com/office/drawing/2014/main" id="{DD0DF2C3-B43E-81CF-218F-29C49D0E0350}"/>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3" name="Freeform 317">
                <a:extLst>
                  <a:ext uri="{FF2B5EF4-FFF2-40B4-BE49-F238E27FC236}">
                    <a16:creationId xmlns:a16="http://schemas.microsoft.com/office/drawing/2014/main" id="{A210C626-CEA1-80CB-CB04-9538EC7066B1}"/>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54" name="Freeform 4">
            <a:extLst>
              <a:ext uri="{FF2B5EF4-FFF2-40B4-BE49-F238E27FC236}">
                <a16:creationId xmlns:a16="http://schemas.microsoft.com/office/drawing/2014/main" id="{BBEBADE9-DA46-2065-B6D3-F3F93B870C5C}"/>
              </a:ext>
            </a:extLst>
          </p:cNvPr>
          <p:cNvSpPr/>
          <p:nvPr/>
        </p:nvSpPr>
        <p:spPr bwMode="auto">
          <a:xfrm>
            <a:off x="3818045" y="4006614"/>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55" name="Freeform 4">
            <a:extLst>
              <a:ext uri="{FF2B5EF4-FFF2-40B4-BE49-F238E27FC236}">
                <a16:creationId xmlns:a16="http://schemas.microsoft.com/office/drawing/2014/main" id="{430183FE-57E2-6BA5-4ABC-0F411E4A4CBA}"/>
              </a:ext>
            </a:extLst>
          </p:cNvPr>
          <p:cNvSpPr/>
          <p:nvPr/>
        </p:nvSpPr>
        <p:spPr bwMode="auto">
          <a:xfrm>
            <a:off x="3719105" y="4110224"/>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63" name="组合 181">
            <a:extLst>
              <a:ext uri="{FF2B5EF4-FFF2-40B4-BE49-F238E27FC236}">
                <a16:creationId xmlns:a16="http://schemas.microsoft.com/office/drawing/2014/main" id="{5F3A4DFE-C788-BE9C-2471-A6F27591C18B}"/>
              </a:ext>
            </a:extLst>
          </p:cNvPr>
          <p:cNvGrpSpPr/>
          <p:nvPr/>
        </p:nvGrpSpPr>
        <p:grpSpPr>
          <a:xfrm>
            <a:off x="229398" y="1020082"/>
            <a:ext cx="2330477" cy="2902245"/>
            <a:chOff x="239060" y="4720814"/>
            <a:chExt cx="2702708" cy="961246"/>
          </a:xfrm>
        </p:grpSpPr>
        <p:sp>
          <p:nvSpPr>
            <p:cNvPr id="64" name="圆角矩形 182">
              <a:extLst>
                <a:ext uri="{FF2B5EF4-FFF2-40B4-BE49-F238E27FC236}">
                  <a16:creationId xmlns:a16="http://schemas.microsoft.com/office/drawing/2014/main" id="{80C8566E-4DFA-83F8-E6E4-B8DF74DEDAD9}"/>
                </a:ext>
              </a:extLst>
            </p:cNvPr>
            <p:cNvSpPr/>
            <p:nvPr/>
          </p:nvSpPr>
          <p:spPr>
            <a:xfrm>
              <a:off x="239060" y="4824410"/>
              <a:ext cx="2702708" cy="857650"/>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defTabSz="913765">
                <a:lnSpc>
                  <a:spcPct val="150000"/>
                </a:lnSpc>
                <a:defRPr/>
              </a:pPr>
              <a:endParaRPr lang="en-US" altLang="zh-CN" sz="1100" kern="0" dirty="0">
                <a:latin typeface="Arial" panose="020B0604020202020204" pitchFamily="34" charset="0"/>
                <a:ea typeface="Microsoft YaHei" panose="020B0503020204020204" pitchFamily="34" charset="-122"/>
                <a:cs typeface="Arial" panose="020B0604020202020204" pitchFamily="34" charset="0"/>
              </a:endParaRP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Hazira: RIL</a:t>
              </a: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Vadodara: RIL</a:t>
              </a: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Dahej: RIL</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        Dahej: RIL (Planned) </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        Dahej: OPaL (Upcoming)</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4.    Mundra: Adani (Planned)</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5.    Ratnagiri: Finolex</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6.    Kota: DCM Shriram</a:t>
              </a:r>
            </a:p>
          </p:txBody>
        </p:sp>
        <p:sp>
          <p:nvSpPr>
            <p:cNvPr id="65" name="圆角矩形 45">
              <a:extLst>
                <a:ext uri="{FF2B5EF4-FFF2-40B4-BE49-F238E27FC236}">
                  <a16:creationId xmlns:a16="http://schemas.microsoft.com/office/drawing/2014/main" id="{E1CE5676-CF47-8139-B150-86E65DBF35EE}"/>
                </a:ext>
              </a:extLst>
            </p:cNvPr>
            <p:cNvSpPr/>
            <p:nvPr/>
          </p:nvSpPr>
          <p:spPr>
            <a:xfrm>
              <a:off x="829201" y="4720814"/>
              <a:ext cx="1582020" cy="235155"/>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grpSp>
      <p:grpSp>
        <p:nvGrpSpPr>
          <p:cNvPr id="68" name="组合 187">
            <a:extLst>
              <a:ext uri="{FF2B5EF4-FFF2-40B4-BE49-F238E27FC236}">
                <a16:creationId xmlns:a16="http://schemas.microsoft.com/office/drawing/2014/main" id="{717C1822-9F47-AD40-BE6B-D748FD505844}"/>
              </a:ext>
            </a:extLst>
          </p:cNvPr>
          <p:cNvGrpSpPr/>
          <p:nvPr/>
        </p:nvGrpSpPr>
        <p:grpSpPr>
          <a:xfrm>
            <a:off x="4930826" y="867029"/>
            <a:ext cx="2211403" cy="1203231"/>
            <a:chOff x="-540388" y="3603522"/>
            <a:chExt cx="1965984" cy="2693568"/>
          </a:xfrm>
        </p:grpSpPr>
        <p:sp>
          <p:nvSpPr>
            <p:cNvPr id="69" name="圆角矩形 188">
              <a:extLst>
                <a:ext uri="{FF2B5EF4-FFF2-40B4-BE49-F238E27FC236}">
                  <a16:creationId xmlns:a16="http://schemas.microsoft.com/office/drawing/2014/main" id="{FD320367-BE3D-8BAD-C59A-F911964530BE}"/>
                </a:ext>
              </a:extLst>
            </p:cNvPr>
            <p:cNvSpPr/>
            <p:nvPr/>
          </p:nvSpPr>
          <p:spPr>
            <a:xfrm>
              <a:off x="-540388" y="4077961"/>
              <a:ext cx="1965984" cy="2219129"/>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marL="228600" indent="-228600" defTabSz="913765">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Paradip: IOCL (Planned) </a:t>
              </a:r>
            </a:p>
          </p:txBody>
        </p:sp>
        <p:sp>
          <p:nvSpPr>
            <p:cNvPr id="70" name="圆角矩形 45">
              <a:extLst>
                <a:ext uri="{FF2B5EF4-FFF2-40B4-BE49-F238E27FC236}">
                  <a16:creationId xmlns:a16="http://schemas.microsoft.com/office/drawing/2014/main" id="{BF604F4F-4A26-9CF2-6D29-DE54F570CE1F}"/>
                </a:ext>
              </a:extLst>
            </p:cNvPr>
            <p:cNvSpPr/>
            <p:nvPr/>
          </p:nvSpPr>
          <p:spPr>
            <a:xfrm>
              <a:off x="-348406" y="3603522"/>
              <a:ext cx="1582020" cy="948878"/>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grpSp>
      <p:grpSp>
        <p:nvGrpSpPr>
          <p:cNvPr id="73" name="组合 199">
            <a:extLst>
              <a:ext uri="{FF2B5EF4-FFF2-40B4-BE49-F238E27FC236}">
                <a16:creationId xmlns:a16="http://schemas.microsoft.com/office/drawing/2014/main" id="{15371E83-BC14-51C7-9D34-820141B80185}"/>
              </a:ext>
            </a:extLst>
          </p:cNvPr>
          <p:cNvGrpSpPr/>
          <p:nvPr/>
        </p:nvGrpSpPr>
        <p:grpSpPr>
          <a:xfrm>
            <a:off x="4547792" y="5002490"/>
            <a:ext cx="3972900" cy="1449134"/>
            <a:chOff x="1686300" y="4382534"/>
            <a:chExt cx="1679465" cy="1769180"/>
          </a:xfrm>
        </p:grpSpPr>
        <p:sp>
          <p:nvSpPr>
            <p:cNvPr id="74" name="圆角矩形 200">
              <a:extLst>
                <a:ext uri="{FF2B5EF4-FFF2-40B4-BE49-F238E27FC236}">
                  <a16:creationId xmlns:a16="http://schemas.microsoft.com/office/drawing/2014/main" id="{72CA0656-F4D1-7314-3339-D4207193D13E}"/>
                </a:ext>
              </a:extLst>
            </p:cNvPr>
            <p:cNvSpPr/>
            <p:nvPr/>
          </p:nvSpPr>
          <p:spPr>
            <a:xfrm>
              <a:off x="1686300" y="4593659"/>
              <a:ext cx="1679465" cy="1558055"/>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marL="285750" indent="-285750" defTabSz="913765">
                <a:lnSpc>
                  <a:spcPct val="150000"/>
                </a:lnSpc>
                <a:buFont typeface="+mj-lt"/>
                <a:buAutoNum type="arabicPeriod"/>
                <a:defRPr/>
              </a:pPr>
              <a:endParaRPr lang="sv-SE" altLang="zh-CN" sz="1100" kern="0" dirty="0">
                <a:latin typeface="Arial" panose="020B0604020202020204" pitchFamily="34" charset="0"/>
                <a:ea typeface="Microsoft YaHei" panose="020B0503020204020204" pitchFamily="34" charset="-122"/>
                <a:cs typeface="Arial" panose="020B0604020202020204" pitchFamily="34" charset="0"/>
              </a:endParaRPr>
            </a:p>
            <a:p>
              <a:pPr marL="285750" indent="-285750" defTabSz="913765">
                <a:lnSpc>
                  <a:spcPct val="150000"/>
                </a:lnSpc>
                <a:buFont typeface="+mj-lt"/>
                <a:buAutoNum type="arabicPeriod"/>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Cuddalore: Chemplast</a:t>
              </a:r>
            </a:p>
            <a:p>
              <a:pPr defTabSz="913765">
                <a:lnSpc>
                  <a:spcPct val="150000"/>
                </a:lnSpc>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        Cuddalore: Chemplast (Planned)</a:t>
              </a:r>
            </a:p>
            <a:p>
              <a:pPr defTabSz="913765">
                <a:lnSpc>
                  <a:spcPct val="150000"/>
                </a:lnSpc>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2.     Mettur, Chemplast</a:t>
              </a:r>
              <a:endParaRPr lang="sv-SE" altLang="zh-CN" sz="1100" b="1" i="1" kern="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endParaRPr>
            </a:p>
            <a:p>
              <a:pPr defTabSz="913765">
                <a:lnSpc>
                  <a:spcPct val="150000"/>
                </a:lnSpc>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3.     Tuticorin, DCW Ltd.</a:t>
              </a:r>
              <a:endParaRPr lang="zh-CN" altLang="en-US" sz="1100" kern="0" dirty="0">
                <a:latin typeface="Arial" panose="020B0604020202020204" pitchFamily="34" charset="0"/>
                <a:ea typeface="Microsoft YaHei" panose="020B0503020204020204" pitchFamily="34" charset="-122"/>
                <a:cs typeface="Arial" panose="020B0604020202020204" pitchFamily="34" charset="0"/>
              </a:endParaRPr>
            </a:p>
          </p:txBody>
        </p:sp>
        <p:sp>
          <p:nvSpPr>
            <p:cNvPr id="75" name="圆角矩形 45">
              <a:extLst>
                <a:ext uri="{FF2B5EF4-FFF2-40B4-BE49-F238E27FC236}">
                  <a16:creationId xmlns:a16="http://schemas.microsoft.com/office/drawing/2014/main" id="{5AFD0AB0-231B-D52A-D5DD-DF3D38133A8B}"/>
                </a:ext>
              </a:extLst>
            </p:cNvPr>
            <p:cNvSpPr/>
            <p:nvPr/>
          </p:nvSpPr>
          <p:spPr>
            <a:xfrm>
              <a:off x="2054327" y="4382534"/>
              <a:ext cx="962191" cy="422783"/>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grpSp>
      <p:sp>
        <p:nvSpPr>
          <p:cNvPr id="106" name="TextBox 105">
            <a:extLst>
              <a:ext uri="{FF2B5EF4-FFF2-40B4-BE49-F238E27FC236}">
                <a16:creationId xmlns:a16="http://schemas.microsoft.com/office/drawing/2014/main" id="{615D1D8E-A696-4821-7999-77F08790692C}"/>
              </a:ext>
            </a:extLst>
          </p:cNvPr>
          <p:cNvSpPr txBox="1"/>
          <p:nvPr/>
        </p:nvSpPr>
        <p:spPr>
          <a:xfrm>
            <a:off x="7412793" y="881644"/>
            <a:ext cx="4579319" cy="612155"/>
          </a:xfrm>
          <a:prstGeom prst="rect">
            <a:avLst/>
          </a:prstGeom>
          <a:noFill/>
        </p:spPr>
        <p:txBody>
          <a:bodyPr wrap="square">
            <a:spAutoFit/>
          </a:bodyPr>
          <a:lstStyle/>
          <a:p>
            <a:pPr fontAlgn="base">
              <a:lnSpc>
                <a:spcPct val="150000"/>
              </a:lnSpc>
              <a:buSzPts val="1100"/>
            </a:pPr>
            <a:r>
              <a:rPr lang="en-US" sz="1200" b="1" dirty="0">
                <a:latin typeface="Arial" panose="020B0604020202020204" pitchFamily="34" charset="0"/>
                <a:ea typeface="Arial" panose="020B0604020202020204" pitchFamily="34" charset="0"/>
              </a:rPr>
              <a:t>India Polyvinyl Chloride (PVC) Capacity, By Company (000’ Tonnes)</a:t>
            </a:r>
            <a:endParaRPr lang="en-IN" sz="1600" dirty="0">
              <a:latin typeface="Arial" panose="020B0604020202020204" pitchFamily="34" charset="0"/>
              <a:ea typeface="Arial" panose="020B0604020202020204" pitchFamily="34" charset="0"/>
            </a:endParaRPr>
          </a:p>
        </p:txBody>
      </p:sp>
      <p:graphicFrame>
        <p:nvGraphicFramePr>
          <p:cNvPr id="107" name="Table 106">
            <a:extLst>
              <a:ext uri="{FF2B5EF4-FFF2-40B4-BE49-F238E27FC236}">
                <a16:creationId xmlns:a16="http://schemas.microsoft.com/office/drawing/2014/main" id="{B1E62FF4-50CB-A4D4-6A90-3D7F66C77CF7}"/>
              </a:ext>
            </a:extLst>
          </p:cNvPr>
          <p:cNvGraphicFramePr>
            <a:graphicFrameLocks noGrp="1"/>
          </p:cNvGraphicFramePr>
          <p:nvPr>
            <p:extLst>
              <p:ext uri="{D42A27DB-BD31-4B8C-83A1-F6EECF244321}">
                <p14:modId xmlns:p14="http://schemas.microsoft.com/office/powerpoint/2010/main" val="2650589672"/>
              </p:ext>
            </p:extLst>
          </p:nvPr>
        </p:nvGraphicFramePr>
        <p:xfrm>
          <a:off x="7405341" y="1589910"/>
          <a:ext cx="4491170" cy="2076834"/>
        </p:xfrm>
        <a:graphic>
          <a:graphicData uri="http://schemas.openxmlformats.org/drawingml/2006/table">
            <a:tbl>
              <a:tblPr firstRow="1" firstCol="1" bandRow="1">
                <a:tableStyleId>{912C8C85-51F0-491E-9774-3900AFEF0FD7}</a:tableStyleId>
              </a:tblPr>
              <a:tblGrid>
                <a:gridCol w="1915141">
                  <a:extLst>
                    <a:ext uri="{9D8B030D-6E8A-4147-A177-3AD203B41FA5}">
                      <a16:colId xmlns:a16="http://schemas.microsoft.com/office/drawing/2014/main" val="3379820193"/>
                    </a:ext>
                  </a:extLst>
                </a:gridCol>
                <a:gridCol w="1643752">
                  <a:extLst>
                    <a:ext uri="{9D8B030D-6E8A-4147-A177-3AD203B41FA5}">
                      <a16:colId xmlns:a16="http://schemas.microsoft.com/office/drawing/2014/main" val="1130894591"/>
                    </a:ext>
                  </a:extLst>
                </a:gridCol>
                <a:gridCol w="932277">
                  <a:extLst>
                    <a:ext uri="{9D8B030D-6E8A-4147-A177-3AD203B41FA5}">
                      <a16:colId xmlns:a16="http://schemas.microsoft.com/office/drawing/2014/main" val="890547137"/>
                    </a:ext>
                  </a:extLst>
                </a:gridCol>
              </a:tblGrid>
              <a:tr h="0">
                <a:tc>
                  <a:txBody>
                    <a:bodyPr/>
                    <a:lstStyle/>
                    <a:p>
                      <a:pPr algn="ctr">
                        <a:lnSpc>
                          <a:spcPct val="150000"/>
                        </a:lnSpc>
                        <a:spcAft>
                          <a:spcPts val="800"/>
                        </a:spcAft>
                      </a:pPr>
                      <a:r>
                        <a:rPr lang="en-US" sz="1100" b="1" dirty="0">
                          <a:effectLst/>
                          <a:latin typeface="Arial" panose="020B0604020202020204" pitchFamily="34" charset="0"/>
                          <a:cs typeface="Arial" panose="020B0604020202020204" pitchFamily="34" charset="0"/>
                        </a:rPr>
                        <a:t>Company</a:t>
                      </a:r>
                      <a:endParaRPr lang="en-IN" sz="1100" b="1"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US" sz="1100" b="1" dirty="0">
                          <a:effectLst/>
                          <a:latin typeface="Arial" panose="020B0604020202020204" pitchFamily="34" charset="0"/>
                          <a:cs typeface="Arial" panose="020B0604020202020204" pitchFamily="34" charset="0"/>
                        </a:rPr>
                        <a:t>Technology Provider</a:t>
                      </a:r>
                      <a:endParaRPr lang="en-IN" sz="1100" b="1"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IN" sz="11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Capacity, FY2021</a:t>
                      </a:r>
                    </a:p>
                  </a:txBody>
                  <a:tcPr marL="65874" marR="65874" marT="0" marB="0" anchor="ctr"/>
                </a:tc>
                <a:extLst>
                  <a:ext uri="{0D108BD9-81ED-4DB2-BD59-A6C34878D82A}">
                    <a16:rowId xmlns:a16="http://schemas.microsoft.com/office/drawing/2014/main" val="832931222"/>
                  </a:ext>
                </a:extLst>
              </a:tr>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Reliance Industries Limited</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BF Goodrich, USA (now known as Oxy Vinyl)</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IN" sz="1100" dirty="0">
                          <a:effectLst/>
                          <a:latin typeface="Arial" panose="020B0604020202020204" pitchFamily="34" charset="0"/>
                          <a:ea typeface="Calibri" panose="020F0502020204030204" pitchFamily="34" charset="0"/>
                          <a:cs typeface="Arial" panose="020B0604020202020204" pitchFamily="34" charset="0"/>
                        </a:rPr>
                        <a:t>755</a:t>
                      </a:r>
                    </a:p>
                  </a:txBody>
                  <a:tcPr marL="65874" marR="65874" marT="0" marB="0" anchor="ctr"/>
                </a:tc>
                <a:extLst>
                  <a:ext uri="{0D108BD9-81ED-4DB2-BD59-A6C34878D82A}">
                    <a16:rowId xmlns:a16="http://schemas.microsoft.com/office/drawing/2014/main" val="203144979"/>
                  </a:ext>
                </a:extLst>
              </a:tr>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Finolex Industries Limited</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Uhde, Germany</a:t>
                      </a:r>
                    </a:p>
                  </a:txBody>
                  <a:tcPr marL="65874" marR="65874"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272</a:t>
                      </a:r>
                    </a:p>
                  </a:txBody>
                  <a:tcPr marL="65874" marR="65874" marT="0" marB="0" anchor="ctr"/>
                </a:tc>
                <a:extLst>
                  <a:ext uri="{0D108BD9-81ED-4DB2-BD59-A6C34878D82A}">
                    <a16:rowId xmlns:a16="http://schemas.microsoft.com/office/drawing/2014/main" val="3253257838"/>
                  </a:ext>
                </a:extLst>
              </a:tr>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Chemplast Sanmar Limited</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BF Goodrich, USA (now known as Oxy Vinyl)</a:t>
                      </a:r>
                    </a:p>
                  </a:txBody>
                  <a:tcPr marL="65874" marR="65874" marT="0" marB="0" anchor="ctr"/>
                </a:tc>
                <a:tc>
                  <a:txBody>
                    <a:bodyPr/>
                    <a:lstStyle/>
                    <a:p>
                      <a:pPr algn="ctr">
                        <a:lnSpc>
                          <a:spcPct val="150000"/>
                        </a:lnSpc>
                        <a:spcAft>
                          <a:spcPts val="800"/>
                        </a:spcAft>
                      </a:pPr>
                      <a:r>
                        <a:rPr lang="en-US" sz="1100" dirty="0">
                          <a:effectLst/>
                          <a:latin typeface="Arial" panose="020B0604020202020204" pitchFamily="34" charset="0"/>
                          <a:ea typeface="Calibri" panose="020F0502020204030204" pitchFamily="34" charset="0"/>
                          <a:cs typeface="Arial" panose="020B0604020202020204" pitchFamily="34" charset="0"/>
                        </a:rPr>
                        <a:t>366</a:t>
                      </a:r>
                    </a:p>
                  </a:txBody>
                  <a:tcPr marL="65874" marR="65874" marT="0" marB="0" anchor="ctr"/>
                </a:tc>
                <a:extLst>
                  <a:ext uri="{0D108BD9-81ED-4DB2-BD59-A6C34878D82A}">
                    <a16:rowId xmlns:a16="http://schemas.microsoft.com/office/drawing/2014/main" val="3927394971"/>
                  </a:ext>
                </a:extLst>
              </a:tr>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DCW Limited</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IN" sz="1100" dirty="0">
                          <a:effectLst/>
                          <a:latin typeface="Arial" panose="020B0604020202020204" pitchFamily="34" charset="0"/>
                          <a:ea typeface="Calibri" panose="020F0502020204030204" pitchFamily="34" charset="0"/>
                          <a:cs typeface="Arial" panose="020B0604020202020204" pitchFamily="34" charset="0"/>
                        </a:rPr>
                        <a:t>Atochem, France </a:t>
                      </a:r>
                    </a:p>
                  </a:txBody>
                  <a:tcPr marL="65874" marR="65874" marT="0" marB="0" anchor="ctr"/>
                </a:tc>
                <a:tc>
                  <a:txBody>
                    <a:bodyPr/>
                    <a:lstStyle/>
                    <a:p>
                      <a:pPr algn="ctr">
                        <a:lnSpc>
                          <a:spcPct val="150000"/>
                        </a:lnSpc>
                        <a:spcAft>
                          <a:spcPts val="800"/>
                        </a:spcAft>
                      </a:pPr>
                      <a:r>
                        <a:rPr lang="en-IN" sz="1100" dirty="0">
                          <a:effectLst/>
                          <a:latin typeface="Arial" panose="020B0604020202020204" pitchFamily="34" charset="0"/>
                          <a:ea typeface="Calibri" panose="020F0502020204030204" pitchFamily="34" charset="0"/>
                          <a:cs typeface="Arial" panose="020B0604020202020204" pitchFamily="34" charset="0"/>
                        </a:rPr>
                        <a:t>90</a:t>
                      </a:r>
                    </a:p>
                  </a:txBody>
                  <a:tcPr marL="65874" marR="65874" marT="0" marB="0" anchor="ctr"/>
                </a:tc>
                <a:extLst>
                  <a:ext uri="{0D108BD9-81ED-4DB2-BD59-A6C34878D82A}">
                    <a16:rowId xmlns:a16="http://schemas.microsoft.com/office/drawing/2014/main" val="3323730870"/>
                  </a:ext>
                </a:extLst>
              </a:tr>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DCM Shriram Limited</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5874" marR="65874" marT="0" marB="0" anchor="ctr"/>
                </a:tc>
                <a:tc>
                  <a:txBody>
                    <a:bodyPr/>
                    <a:lstStyle/>
                    <a:p>
                      <a:pPr algn="ctr">
                        <a:lnSpc>
                          <a:spcPct val="150000"/>
                        </a:lnSpc>
                        <a:spcAft>
                          <a:spcPts val="800"/>
                        </a:spcAft>
                      </a:pPr>
                      <a:r>
                        <a:rPr lang="en-IN" sz="1100" dirty="0">
                          <a:effectLst/>
                          <a:latin typeface="Arial" panose="020B0604020202020204" pitchFamily="34" charset="0"/>
                          <a:ea typeface="Calibri" panose="020F0502020204030204" pitchFamily="34" charset="0"/>
                          <a:cs typeface="Arial" panose="020B0604020202020204" pitchFamily="34" charset="0"/>
                        </a:rPr>
                        <a:t>Kureha technology</a:t>
                      </a:r>
                    </a:p>
                  </a:txBody>
                  <a:tcPr marL="65874" marR="65874" marT="0" marB="0" anchor="ctr"/>
                </a:tc>
                <a:tc>
                  <a:txBody>
                    <a:bodyPr/>
                    <a:lstStyle/>
                    <a:p>
                      <a:pPr algn="ctr">
                        <a:lnSpc>
                          <a:spcPct val="150000"/>
                        </a:lnSpc>
                        <a:spcAft>
                          <a:spcPts val="800"/>
                        </a:spcAft>
                      </a:pPr>
                      <a:r>
                        <a:rPr lang="en-IN" sz="1100" dirty="0">
                          <a:effectLst/>
                          <a:latin typeface="Arial" panose="020B0604020202020204" pitchFamily="34" charset="0"/>
                          <a:ea typeface="Calibri" panose="020F0502020204030204" pitchFamily="34" charset="0"/>
                          <a:cs typeface="Arial" panose="020B0604020202020204" pitchFamily="34" charset="0"/>
                        </a:rPr>
                        <a:t>70</a:t>
                      </a:r>
                    </a:p>
                  </a:txBody>
                  <a:tcPr marL="65874" marR="65874" marT="0" marB="0" anchor="ctr"/>
                </a:tc>
                <a:extLst>
                  <a:ext uri="{0D108BD9-81ED-4DB2-BD59-A6C34878D82A}">
                    <a16:rowId xmlns:a16="http://schemas.microsoft.com/office/drawing/2014/main" val="933686521"/>
                  </a:ext>
                </a:extLst>
              </a:tr>
            </a:tbl>
          </a:graphicData>
        </a:graphic>
      </p:graphicFrame>
      <p:sp>
        <p:nvSpPr>
          <p:cNvPr id="3" name="Oval 2">
            <a:extLst>
              <a:ext uri="{FF2B5EF4-FFF2-40B4-BE49-F238E27FC236}">
                <a16:creationId xmlns:a16="http://schemas.microsoft.com/office/drawing/2014/main" id="{AF4510B7-8986-B9F7-0AB2-037A7B7A50F9}"/>
              </a:ext>
            </a:extLst>
          </p:cNvPr>
          <p:cNvSpPr/>
          <p:nvPr/>
        </p:nvSpPr>
        <p:spPr>
          <a:xfrm>
            <a:off x="3060031" y="3754141"/>
            <a:ext cx="162731" cy="145989"/>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80" name="Oval 79">
            <a:extLst>
              <a:ext uri="{FF2B5EF4-FFF2-40B4-BE49-F238E27FC236}">
                <a16:creationId xmlns:a16="http://schemas.microsoft.com/office/drawing/2014/main" id="{845F8405-A778-130A-AF78-270512697448}"/>
              </a:ext>
            </a:extLst>
          </p:cNvPr>
          <p:cNvSpPr/>
          <p:nvPr/>
        </p:nvSpPr>
        <p:spPr>
          <a:xfrm>
            <a:off x="3186346" y="3666061"/>
            <a:ext cx="162731" cy="15667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2</a:t>
            </a:r>
          </a:p>
        </p:txBody>
      </p:sp>
      <p:sp>
        <p:nvSpPr>
          <p:cNvPr id="81" name="Oval 80">
            <a:extLst>
              <a:ext uri="{FF2B5EF4-FFF2-40B4-BE49-F238E27FC236}">
                <a16:creationId xmlns:a16="http://schemas.microsoft.com/office/drawing/2014/main" id="{822859D4-F9C4-FEE7-2DC8-1B41967F3319}"/>
              </a:ext>
            </a:extLst>
          </p:cNvPr>
          <p:cNvSpPr/>
          <p:nvPr/>
        </p:nvSpPr>
        <p:spPr>
          <a:xfrm>
            <a:off x="3093603" y="3459865"/>
            <a:ext cx="178502" cy="16630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3</a:t>
            </a:r>
          </a:p>
        </p:txBody>
      </p:sp>
      <p:sp>
        <p:nvSpPr>
          <p:cNvPr id="82" name="Oval 81">
            <a:extLst>
              <a:ext uri="{FF2B5EF4-FFF2-40B4-BE49-F238E27FC236}">
                <a16:creationId xmlns:a16="http://schemas.microsoft.com/office/drawing/2014/main" id="{3C90409B-2489-2BAA-986E-1C8EEBD52BEF}"/>
              </a:ext>
            </a:extLst>
          </p:cNvPr>
          <p:cNvSpPr/>
          <p:nvPr/>
        </p:nvSpPr>
        <p:spPr>
          <a:xfrm>
            <a:off x="2731260" y="3308702"/>
            <a:ext cx="165421" cy="15116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4</a:t>
            </a:r>
          </a:p>
        </p:txBody>
      </p:sp>
      <p:sp>
        <p:nvSpPr>
          <p:cNvPr id="83" name="Oval 82">
            <a:extLst>
              <a:ext uri="{FF2B5EF4-FFF2-40B4-BE49-F238E27FC236}">
                <a16:creationId xmlns:a16="http://schemas.microsoft.com/office/drawing/2014/main" id="{C98DEE9F-5481-F606-89B3-E1415E427766}"/>
              </a:ext>
            </a:extLst>
          </p:cNvPr>
          <p:cNvSpPr/>
          <p:nvPr/>
        </p:nvSpPr>
        <p:spPr>
          <a:xfrm>
            <a:off x="3599489" y="3074146"/>
            <a:ext cx="167776" cy="15671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6</a:t>
            </a:r>
          </a:p>
        </p:txBody>
      </p:sp>
      <p:sp>
        <p:nvSpPr>
          <p:cNvPr id="84" name="Oval 83">
            <a:extLst>
              <a:ext uri="{FF2B5EF4-FFF2-40B4-BE49-F238E27FC236}">
                <a16:creationId xmlns:a16="http://schemas.microsoft.com/office/drawing/2014/main" id="{0E9B8EB8-F2BF-1DBE-26CD-FB3D103E6B2B}"/>
              </a:ext>
            </a:extLst>
          </p:cNvPr>
          <p:cNvSpPr/>
          <p:nvPr/>
        </p:nvSpPr>
        <p:spPr>
          <a:xfrm>
            <a:off x="3173437" y="4140598"/>
            <a:ext cx="197650" cy="18100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5</a:t>
            </a:r>
          </a:p>
        </p:txBody>
      </p:sp>
      <p:sp>
        <p:nvSpPr>
          <p:cNvPr id="85" name="Oval 84">
            <a:extLst>
              <a:ext uri="{FF2B5EF4-FFF2-40B4-BE49-F238E27FC236}">
                <a16:creationId xmlns:a16="http://schemas.microsoft.com/office/drawing/2014/main" id="{683A48E6-BE62-1270-8E2B-13F2F896A8B9}"/>
              </a:ext>
            </a:extLst>
          </p:cNvPr>
          <p:cNvSpPr/>
          <p:nvPr/>
        </p:nvSpPr>
        <p:spPr>
          <a:xfrm>
            <a:off x="4872785" y="3909115"/>
            <a:ext cx="176494" cy="17698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86" name="Oval 85">
            <a:extLst>
              <a:ext uri="{FF2B5EF4-FFF2-40B4-BE49-F238E27FC236}">
                <a16:creationId xmlns:a16="http://schemas.microsoft.com/office/drawing/2014/main" id="{38576C60-77B3-3A6C-6E03-A6371A62663B}"/>
              </a:ext>
            </a:extLst>
          </p:cNvPr>
          <p:cNvSpPr/>
          <p:nvPr/>
        </p:nvSpPr>
        <p:spPr>
          <a:xfrm>
            <a:off x="4015297" y="5313788"/>
            <a:ext cx="178502" cy="16630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87" name="Oval 86">
            <a:extLst>
              <a:ext uri="{FF2B5EF4-FFF2-40B4-BE49-F238E27FC236}">
                <a16:creationId xmlns:a16="http://schemas.microsoft.com/office/drawing/2014/main" id="{25173E37-6149-2B69-B9AC-D72DE380A706}"/>
              </a:ext>
            </a:extLst>
          </p:cNvPr>
          <p:cNvSpPr/>
          <p:nvPr/>
        </p:nvSpPr>
        <p:spPr>
          <a:xfrm>
            <a:off x="3775311" y="5360751"/>
            <a:ext cx="178502" cy="16630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2</a:t>
            </a:r>
          </a:p>
        </p:txBody>
      </p:sp>
      <p:sp>
        <p:nvSpPr>
          <p:cNvPr id="89" name="Oval 88">
            <a:extLst>
              <a:ext uri="{FF2B5EF4-FFF2-40B4-BE49-F238E27FC236}">
                <a16:creationId xmlns:a16="http://schemas.microsoft.com/office/drawing/2014/main" id="{3CFAA485-5BF4-05F3-1EE0-170DE374AA0E}"/>
              </a:ext>
            </a:extLst>
          </p:cNvPr>
          <p:cNvSpPr/>
          <p:nvPr/>
        </p:nvSpPr>
        <p:spPr>
          <a:xfrm>
            <a:off x="3800794" y="5637647"/>
            <a:ext cx="178502" cy="16630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3</a:t>
            </a:r>
          </a:p>
        </p:txBody>
      </p:sp>
      <p:sp>
        <p:nvSpPr>
          <p:cNvPr id="76" name="TextBox 75">
            <a:extLst>
              <a:ext uri="{FF2B5EF4-FFF2-40B4-BE49-F238E27FC236}">
                <a16:creationId xmlns:a16="http://schemas.microsoft.com/office/drawing/2014/main" id="{FA9D59BA-23DF-92FC-CCBF-38E6224D56BB}"/>
              </a:ext>
            </a:extLst>
          </p:cNvPr>
          <p:cNvSpPr txBox="1"/>
          <p:nvPr/>
        </p:nvSpPr>
        <p:spPr>
          <a:xfrm>
            <a:off x="5749608" y="3915924"/>
            <a:ext cx="6338499" cy="276999"/>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All manufacturers offer suspension grade.</a:t>
            </a:r>
          </a:p>
        </p:txBody>
      </p:sp>
      <p:sp>
        <p:nvSpPr>
          <p:cNvPr id="77" name="TextBox 76">
            <a:extLst>
              <a:ext uri="{FF2B5EF4-FFF2-40B4-BE49-F238E27FC236}">
                <a16:creationId xmlns:a16="http://schemas.microsoft.com/office/drawing/2014/main" id="{92B5DBE0-F4F0-BC74-1581-2FB99DECF82C}"/>
              </a:ext>
            </a:extLst>
          </p:cNvPr>
          <p:cNvSpPr txBox="1"/>
          <p:nvPr/>
        </p:nvSpPr>
        <p:spPr>
          <a:xfrm>
            <a:off x="5749608" y="4260983"/>
            <a:ext cx="6338499" cy="276999"/>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Finolex Industries Limited &amp; Chemplast Sanmar Limited also offer emulsion grade.</a:t>
            </a:r>
          </a:p>
        </p:txBody>
      </p:sp>
      <p:sp>
        <p:nvSpPr>
          <p:cNvPr id="78" name="TextBox 77">
            <a:extLst>
              <a:ext uri="{FF2B5EF4-FFF2-40B4-BE49-F238E27FC236}">
                <a16:creationId xmlns:a16="http://schemas.microsoft.com/office/drawing/2014/main" id="{4DB63C80-C804-E8D0-F0C3-9E2D5A473A00}"/>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1653628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61F50D9-221C-8A4B-A634-CBCD9F716B70}"/>
              </a:ext>
            </a:extLst>
          </p:cNvPr>
          <p:cNvGrpSpPr/>
          <p:nvPr/>
        </p:nvGrpSpPr>
        <p:grpSpPr>
          <a:xfrm>
            <a:off x="-37356" y="874081"/>
            <a:ext cx="12229356" cy="5109838"/>
            <a:chOff x="18045" y="785258"/>
            <a:chExt cx="11722517" cy="6281710"/>
          </a:xfrm>
        </p:grpSpPr>
        <p:sp>
          <p:nvSpPr>
            <p:cNvPr id="8" name="TextBox 22">
              <a:extLst>
                <a:ext uri="{FF2B5EF4-FFF2-40B4-BE49-F238E27FC236}">
                  <a16:creationId xmlns:a16="http://schemas.microsoft.com/office/drawing/2014/main" id="{8F2E524F-5AA0-4E2A-83E0-6662BDDD3E99}"/>
                </a:ext>
              </a:extLst>
            </p:cNvPr>
            <p:cNvSpPr txBox="1"/>
            <p:nvPr/>
          </p:nvSpPr>
          <p:spPr>
            <a:xfrm>
              <a:off x="6780151" y="6451922"/>
              <a:ext cx="2053494" cy="301191"/>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9A5240DB-413A-4E80-9388-2946BCDDED3D}"/>
                </a:ext>
              </a:extLst>
            </p:cNvPr>
            <p:cNvSpPr txBox="1"/>
            <p:nvPr/>
          </p:nvSpPr>
          <p:spPr>
            <a:xfrm>
              <a:off x="103065" y="785258"/>
              <a:ext cx="11434929" cy="344230"/>
            </a:xfrm>
            <a:prstGeom prst="rect">
              <a:avLst/>
            </a:prstGeom>
            <a:solidFill>
              <a:schemeClr val="accent1">
                <a:lumMod val="40000"/>
                <a:lumOff val="60000"/>
              </a:schemeClr>
            </a:solidFill>
          </p:spPr>
          <p:txBody>
            <a:bodyPr wrap="square">
              <a:spAutoFit/>
            </a:bodyPr>
            <a:lstStyle/>
            <a:p>
              <a:pPr algn="ct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Operating</a:t>
              </a: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  Revenue</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6E148316-5B06-40D1-8C6B-DDAC89934FC1}"/>
                </a:ext>
              </a:extLst>
            </p:cNvPr>
            <p:cNvGraphicFramePr/>
            <p:nvPr>
              <p:extLst>
                <p:ext uri="{D42A27DB-BD31-4B8C-83A1-F6EECF244321}">
                  <p14:modId xmlns:p14="http://schemas.microsoft.com/office/powerpoint/2010/main" val="925958087"/>
                </p:ext>
              </p:extLst>
            </p:nvPr>
          </p:nvGraphicFramePr>
          <p:xfrm>
            <a:off x="18045" y="1048861"/>
            <a:ext cx="8815600" cy="2100741"/>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0D51BDAB-32A3-3485-D89A-15E9B8121267}"/>
                </a:ext>
              </a:extLst>
            </p:cNvPr>
            <p:cNvSpPr txBox="1"/>
            <p:nvPr/>
          </p:nvSpPr>
          <p:spPr>
            <a:xfrm>
              <a:off x="103064" y="2885236"/>
              <a:ext cx="11434929" cy="344230"/>
            </a:xfrm>
            <a:prstGeom prst="rect">
              <a:avLst/>
            </a:prstGeom>
            <a:solidFill>
              <a:schemeClr val="accent1">
                <a:lumMod val="40000"/>
                <a:lumOff val="60000"/>
              </a:schemeClr>
            </a:solidFill>
          </p:spPr>
          <p:txBody>
            <a:bodyPr wrap="square">
              <a:spAutoFit/>
            </a:bodyPr>
            <a:lstStyle/>
            <a:p>
              <a:pPr algn="ct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Operating</a:t>
              </a: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 Cost</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7" name="Chart 16">
              <a:extLst>
                <a:ext uri="{FF2B5EF4-FFF2-40B4-BE49-F238E27FC236}">
                  <a16:creationId xmlns:a16="http://schemas.microsoft.com/office/drawing/2014/main" id="{9196F1B8-B9CD-9BB1-E385-49DBD0E801F7}"/>
                </a:ext>
              </a:extLst>
            </p:cNvPr>
            <p:cNvGraphicFramePr/>
            <p:nvPr>
              <p:extLst>
                <p:ext uri="{D42A27DB-BD31-4B8C-83A1-F6EECF244321}">
                  <p14:modId xmlns:p14="http://schemas.microsoft.com/office/powerpoint/2010/main" val="2164413767"/>
                </p:ext>
              </p:extLst>
            </p:nvPr>
          </p:nvGraphicFramePr>
          <p:xfrm>
            <a:off x="116283" y="3149603"/>
            <a:ext cx="8815600" cy="1988454"/>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2ED81A04-F9F0-6383-4351-E37780AD3A66}"/>
                </a:ext>
              </a:extLst>
            </p:cNvPr>
            <p:cNvSpPr txBox="1"/>
            <p:nvPr/>
          </p:nvSpPr>
          <p:spPr>
            <a:xfrm>
              <a:off x="103064" y="4813913"/>
              <a:ext cx="11434929" cy="344230"/>
            </a:xfrm>
            <a:prstGeom prst="rect">
              <a:avLst/>
            </a:prstGeom>
            <a:solidFill>
              <a:schemeClr val="accent1">
                <a:lumMod val="40000"/>
                <a:lumOff val="60000"/>
              </a:schemeClr>
            </a:solidFill>
          </p:spPr>
          <p:txBody>
            <a:bodyPr wrap="square">
              <a:spAutoFit/>
            </a:bodyPr>
            <a:lstStyle/>
            <a:p>
              <a:pPr algn="ct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Gross Margin</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9" name="Chart 18">
              <a:extLst>
                <a:ext uri="{FF2B5EF4-FFF2-40B4-BE49-F238E27FC236}">
                  <a16:creationId xmlns:a16="http://schemas.microsoft.com/office/drawing/2014/main" id="{EE2D11C4-CE17-26AC-17F2-B4DF012E24AC}"/>
                </a:ext>
              </a:extLst>
            </p:cNvPr>
            <p:cNvGraphicFramePr/>
            <p:nvPr>
              <p:extLst>
                <p:ext uri="{D42A27DB-BD31-4B8C-83A1-F6EECF244321}">
                  <p14:modId xmlns:p14="http://schemas.microsoft.com/office/powerpoint/2010/main" val="1700091884"/>
                </p:ext>
              </p:extLst>
            </p:nvPr>
          </p:nvGraphicFramePr>
          <p:xfrm>
            <a:off x="37987" y="5078514"/>
            <a:ext cx="8815600" cy="1988454"/>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22">
              <a:extLst>
                <a:ext uri="{FF2B5EF4-FFF2-40B4-BE49-F238E27FC236}">
                  <a16:creationId xmlns:a16="http://schemas.microsoft.com/office/drawing/2014/main" id="{034B6188-8460-8D96-8096-FF2AD37DA8DD}"/>
                </a:ext>
              </a:extLst>
            </p:cNvPr>
            <p:cNvSpPr txBox="1"/>
            <p:nvPr/>
          </p:nvSpPr>
          <p:spPr>
            <a:xfrm>
              <a:off x="9490592" y="811132"/>
              <a:ext cx="2249970" cy="301191"/>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Note: All figures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21" name="TextBox 22">
              <a:extLst>
                <a:ext uri="{FF2B5EF4-FFF2-40B4-BE49-F238E27FC236}">
                  <a16:creationId xmlns:a16="http://schemas.microsoft.com/office/drawing/2014/main" id="{DD86EBAC-5DFC-DE9E-9CB9-F15443F1D013}"/>
                </a:ext>
              </a:extLst>
            </p:cNvPr>
            <p:cNvSpPr txBox="1"/>
            <p:nvPr/>
          </p:nvSpPr>
          <p:spPr>
            <a:xfrm>
              <a:off x="9449949" y="2886219"/>
              <a:ext cx="2249970" cy="301191"/>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Note: All figures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22" name="TextBox 22">
              <a:extLst>
                <a:ext uri="{FF2B5EF4-FFF2-40B4-BE49-F238E27FC236}">
                  <a16:creationId xmlns:a16="http://schemas.microsoft.com/office/drawing/2014/main" id="{4BFAAC73-4AB7-C59B-981F-F7CA8A701671}"/>
                </a:ext>
              </a:extLst>
            </p:cNvPr>
            <p:cNvSpPr txBox="1"/>
            <p:nvPr/>
          </p:nvSpPr>
          <p:spPr>
            <a:xfrm>
              <a:off x="9441380" y="4854283"/>
              <a:ext cx="2249970" cy="301191"/>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Note: All figures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grpSp>
      <p:sp>
        <p:nvSpPr>
          <p:cNvPr id="29" name="TextBox 28">
            <a:extLst>
              <a:ext uri="{FF2B5EF4-FFF2-40B4-BE49-F238E27FC236}">
                <a16:creationId xmlns:a16="http://schemas.microsoft.com/office/drawing/2014/main" id="{A888989F-16CA-F8F4-603D-FC52955767A5}"/>
              </a:ext>
            </a:extLst>
          </p:cNvPr>
          <p:cNvSpPr txBox="1"/>
          <p:nvPr/>
        </p:nvSpPr>
        <p:spPr>
          <a:xfrm>
            <a:off x="9364371" y="1336573"/>
            <a:ext cx="2616305" cy="553998"/>
          </a:xfrm>
          <a:prstGeom prst="rect">
            <a:avLst/>
          </a:prstGeom>
          <a:solidFill>
            <a:schemeClr val="accent2"/>
          </a:solidFill>
          <a:ln>
            <a:solidFill>
              <a:schemeClr val="accent1"/>
            </a:solidFill>
          </a:ln>
        </p:spPr>
        <p:txBody>
          <a:bodyPr wrap="square">
            <a:spAutoFit/>
          </a:bodyPr>
          <a:lstStyle/>
          <a:p>
            <a:pPr algn="just"/>
            <a:r>
              <a:rPr lang="en-US" sz="1000" b="1" dirty="0">
                <a:solidFill>
                  <a:schemeClr val="bg1"/>
                </a:solidFill>
                <a:latin typeface="Arial" panose="020B0604020202020204" pitchFamily="34" charset="0"/>
                <a:cs typeface="Arial" panose="020B0604020202020204" pitchFamily="34" charset="0"/>
              </a:rPr>
              <a:t>Option 1 &amp; 3: </a:t>
            </a:r>
            <a:r>
              <a:rPr lang="en-US" sz="1000" dirty="0">
                <a:solidFill>
                  <a:schemeClr val="bg1"/>
                </a:solidFill>
                <a:latin typeface="Arial" panose="020B0604020202020204" pitchFamily="34" charset="0"/>
                <a:cs typeface="Arial" panose="020B0604020202020204" pitchFamily="34" charset="0"/>
              </a:rPr>
              <a:t>Same operating revenue because of the production  of same quantity of phenol and acetone. </a:t>
            </a:r>
            <a:endParaRPr lang="en-US" sz="1000" b="1"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1DE2E3FE-DC1F-9D17-9D78-FA74F48204B0}"/>
              </a:ext>
            </a:extLst>
          </p:cNvPr>
          <p:cNvSpPr txBox="1"/>
          <p:nvPr/>
        </p:nvSpPr>
        <p:spPr>
          <a:xfrm>
            <a:off x="9364372" y="1990160"/>
            <a:ext cx="2616305" cy="400110"/>
          </a:xfrm>
          <a:prstGeom prst="rect">
            <a:avLst/>
          </a:prstGeom>
          <a:solidFill>
            <a:schemeClr val="accent2"/>
          </a:solidFill>
          <a:ln>
            <a:solidFill>
              <a:schemeClr val="accent1"/>
            </a:solidFill>
          </a:ln>
        </p:spPr>
        <p:txBody>
          <a:bodyPr wrap="square">
            <a:spAutoFit/>
          </a:bodyPr>
          <a:lstStyle/>
          <a:p>
            <a:pPr algn="just"/>
            <a:r>
              <a:rPr lang="en-US" sz="1000" b="1" dirty="0">
                <a:solidFill>
                  <a:schemeClr val="bg1"/>
                </a:solidFill>
                <a:latin typeface="Arial" panose="020B0604020202020204" pitchFamily="34" charset="0"/>
                <a:cs typeface="Arial" panose="020B0604020202020204" pitchFamily="34" charset="0"/>
              </a:rPr>
              <a:t>Option 2 : </a:t>
            </a:r>
            <a:r>
              <a:rPr lang="en-US" sz="1000" dirty="0">
                <a:solidFill>
                  <a:schemeClr val="bg1"/>
                </a:solidFill>
                <a:latin typeface="Arial" panose="020B0604020202020204" pitchFamily="34" charset="0"/>
                <a:cs typeface="Arial" panose="020B0604020202020204" pitchFamily="34" charset="0"/>
              </a:rPr>
              <a:t>Lower operating revenue because of 20%  lesser production</a:t>
            </a:r>
          </a:p>
        </p:txBody>
      </p:sp>
      <p:sp>
        <p:nvSpPr>
          <p:cNvPr id="31" name="TextBox 30">
            <a:extLst>
              <a:ext uri="{FF2B5EF4-FFF2-40B4-BE49-F238E27FC236}">
                <a16:creationId xmlns:a16="http://schemas.microsoft.com/office/drawing/2014/main" id="{EE853066-E3D2-FF8C-018C-281859488383}"/>
              </a:ext>
            </a:extLst>
          </p:cNvPr>
          <p:cNvSpPr txBox="1"/>
          <p:nvPr/>
        </p:nvSpPr>
        <p:spPr>
          <a:xfrm>
            <a:off x="9343564" y="2994272"/>
            <a:ext cx="2616305" cy="400110"/>
          </a:xfrm>
          <a:prstGeom prst="rect">
            <a:avLst/>
          </a:prstGeom>
          <a:solidFill>
            <a:schemeClr val="accent2"/>
          </a:solidFill>
          <a:ln>
            <a:solidFill>
              <a:schemeClr val="accent1"/>
            </a:solidFill>
          </a:ln>
        </p:spPr>
        <p:txBody>
          <a:bodyPr wrap="square">
            <a:spAutoFit/>
          </a:bodyPr>
          <a:lstStyle/>
          <a:p>
            <a:pPr algn="just"/>
            <a:r>
              <a:rPr lang="en-US" sz="1000" b="1" dirty="0">
                <a:solidFill>
                  <a:schemeClr val="bg1"/>
                </a:solidFill>
                <a:latin typeface="Arial" panose="020B0604020202020204" pitchFamily="34" charset="0"/>
                <a:cs typeface="Arial" panose="020B0604020202020204" pitchFamily="34" charset="0"/>
              </a:rPr>
              <a:t>Option 2 :</a:t>
            </a:r>
            <a:r>
              <a:rPr lang="en-US" sz="1000" dirty="0">
                <a:solidFill>
                  <a:schemeClr val="bg1"/>
                </a:solidFill>
                <a:latin typeface="Arial" panose="020B0604020202020204" pitchFamily="34" charset="0"/>
                <a:cs typeface="Arial" panose="020B0604020202020204" pitchFamily="34" charset="0"/>
              </a:rPr>
              <a:t>Lower operating cost because of  lower intermediates production. </a:t>
            </a:r>
          </a:p>
        </p:txBody>
      </p:sp>
      <p:sp>
        <p:nvSpPr>
          <p:cNvPr id="32" name="TextBox 31">
            <a:extLst>
              <a:ext uri="{FF2B5EF4-FFF2-40B4-BE49-F238E27FC236}">
                <a16:creationId xmlns:a16="http://schemas.microsoft.com/office/drawing/2014/main" id="{40C7B49A-18F5-C128-D774-D8C007470BF7}"/>
              </a:ext>
            </a:extLst>
          </p:cNvPr>
          <p:cNvSpPr txBox="1"/>
          <p:nvPr/>
        </p:nvSpPr>
        <p:spPr>
          <a:xfrm>
            <a:off x="9343565" y="3479055"/>
            <a:ext cx="2616305" cy="400110"/>
          </a:xfrm>
          <a:prstGeom prst="rect">
            <a:avLst/>
          </a:prstGeom>
          <a:solidFill>
            <a:schemeClr val="accent2"/>
          </a:solidFill>
          <a:ln>
            <a:solidFill>
              <a:schemeClr val="accent1"/>
            </a:solidFill>
          </a:ln>
        </p:spPr>
        <p:txBody>
          <a:bodyPr wrap="square">
            <a:spAutoFit/>
          </a:bodyPr>
          <a:lstStyle/>
          <a:p>
            <a:pPr algn="just"/>
            <a:r>
              <a:rPr lang="en-US" sz="1000" b="1" dirty="0">
                <a:solidFill>
                  <a:schemeClr val="bg1"/>
                </a:solidFill>
                <a:latin typeface="Arial" panose="020B0604020202020204" pitchFamily="34" charset="0"/>
                <a:cs typeface="Arial" panose="020B0604020202020204" pitchFamily="34" charset="0"/>
              </a:rPr>
              <a:t>Option 1 : </a:t>
            </a:r>
            <a:r>
              <a:rPr lang="en-US" sz="1000" dirty="0">
                <a:solidFill>
                  <a:schemeClr val="bg1"/>
                </a:solidFill>
                <a:latin typeface="Arial" panose="020B0604020202020204" pitchFamily="34" charset="0"/>
                <a:cs typeface="Arial" panose="020B0604020202020204" pitchFamily="34" charset="0"/>
              </a:rPr>
              <a:t>Higher operating cost because of  higher utilization of raw materials.  </a:t>
            </a:r>
          </a:p>
        </p:txBody>
      </p:sp>
      <p:sp>
        <p:nvSpPr>
          <p:cNvPr id="33" name="TextBox 32">
            <a:extLst>
              <a:ext uri="{FF2B5EF4-FFF2-40B4-BE49-F238E27FC236}">
                <a16:creationId xmlns:a16="http://schemas.microsoft.com/office/drawing/2014/main" id="{4B122B00-8DD5-223A-1114-51DA0C973C25}"/>
              </a:ext>
            </a:extLst>
          </p:cNvPr>
          <p:cNvSpPr txBox="1"/>
          <p:nvPr/>
        </p:nvSpPr>
        <p:spPr>
          <a:xfrm>
            <a:off x="9364371" y="4591675"/>
            <a:ext cx="2616305" cy="707886"/>
          </a:xfrm>
          <a:prstGeom prst="rect">
            <a:avLst/>
          </a:prstGeom>
          <a:solidFill>
            <a:schemeClr val="accent2"/>
          </a:solidFill>
          <a:ln>
            <a:solidFill>
              <a:schemeClr val="accent1"/>
            </a:solidFill>
          </a:ln>
        </p:spPr>
        <p:txBody>
          <a:bodyPr wrap="square">
            <a:spAutoFit/>
          </a:bodyPr>
          <a:lstStyle/>
          <a:p>
            <a:pPr algn="just"/>
            <a:r>
              <a:rPr lang="en-US" sz="1000" b="1" dirty="0">
                <a:solidFill>
                  <a:schemeClr val="bg1"/>
                </a:solidFill>
                <a:latin typeface="Arial" panose="020B0604020202020204" pitchFamily="34" charset="0"/>
                <a:cs typeface="Arial" panose="020B0604020202020204" pitchFamily="34" charset="0"/>
              </a:rPr>
              <a:t>Option 3 : </a:t>
            </a:r>
            <a:r>
              <a:rPr lang="en-US" sz="1000" dirty="0">
                <a:solidFill>
                  <a:schemeClr val="bg1"/>
                </a:solidFill>
                <a:latin typeface="Arial" panose="020B0604020202020204" pitchFamily="34" charset="0"/>
                <a:cs typeface="Arial" panose="020B0604020202020204" pitchFamily="34" charset="0"/>
              </a:rPr>
              <a:t>Gross margin higher due to lower fixed and variable cost as it require 20 percent external sourcing of propylene (refinery and chemical grade).</a:t>
            </a:r>
            <a:endParaRPr lang="en-IN" sz="1000"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C362F13-B405-36D6-933C-CE0D0BE4F28E}"/>
              </a:ext>
            </a:extLst>
          </p:cNvPr>
          <p:cNvSpPr txBox="1"/>
          <p:nvPr/>
        </p:nvSpPr>
        <p:spPr>
          <a:xfrm>
            <a:off x="275201" y="5868474"/>
            <a:ext cx="4325827"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Phenol+120 KTPA Acetone (Propane Furnace Additional)</a:t>
            </a:r>
          </a:p>
        </p:txBody>
      </p:sp>
      <p:sp>
        <p:nvSpPr>
          <p:cNvPr id="24" name="TextBox 23">
            <a:extLst>
              <a:ext uri="{FF2B5EF4-FFF2-40B4-BE49-F238E27FC236}">
                <a16:creationId xmlns:a16="http://schemas.microsoft.com/office/drawing/2014/main" id="{BFAD3758-FC62-B101-2E8F-C6D07922E3EA}"/>
              </a:ext>
            </a:extLst>
          </p:cNvPr>
          <p:cNvSpPr txBox="1"/>
          <p:nvPr/>
        </p:nvSpPr>
        <p:spPr>
          <a:xfrm>
            <a:off x="3363179" y="6186140"/>
            <a:ext cx="5028259"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a:t>
            </a:r>
            <a:r>
              <a:rPr lang="en-IN" sz="1000" b="1" dirty="0">
                <a:latin typeface="Arial" panose="020B0604020202020204" pitchFamily="34" charset="0"/>
                <a:cs typeface="Arial" panose="020B0604020202020204" pitchFamily="34" charset="0"/>
              </a:rPr>
              <a:t>200 KTPA Phenol + 120 KTPA Acetone, (with available propylene and benzene)</a:t>
            </a:r>
            <a:endParaRPr lang="en-US" sz="10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2B8A611-5693-83ED-ADCA-E031A2585836}"/>
              </a:ext>
            </a:extLst>
          </p:cNvPr>
          <p:cNvSpPr txBox="1"/>
          <p:nvPr/>
        </p:nvSpPr>
        <p:spPr>
          <a:xfrm>
            <a:off x="6882105" y="5868474"/>
            <a:ext cx="5237476" cy="246221"/>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 + 120 KTPA Acetone, (Propylene : 80 % In-house+ 20 % external)</a:t>
            </a:r>
          </a:p>
        </p:txBody>
      </p:sp>
      <p:sp>
        <p:nvSpPr>
          <p:cNvPr id="34" name="Text Placeholder 1">
            <a:extLst>
              <a:ext uri="{FF2B5EF4-FFF2-40B4-BE49-F238E27FC236}">
                <a16:creationId xmlns:a16="http://schemas.microsoft.com/office/drawing/2014/main" id="{CF03E329-AD71-4FCD-1ACA-1092203FA0D6}"/>
              </a:ext>
            </a:extLst>
          </p:cNvPr>
          <p:cNvSpPr txBox="1">
            <a:spLocks/>
          </p:cNvSpPr>
          <p:nvPr/>
        </p:nvSpPr>
        <p:spPr>
          <a:xfrm>
            <a:off x="65129" y="197039"/>
            <a:ext cx="7417745"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latin typeface="Arial" panose="020B0604020202020204" pitchFamily="34" charset="0"/>
              </a:rPr>
              <a:t>Plant Set-up: Operating Revenue, Operating Cost, Gross Margin </a:t>
            </a:r>
          </a:p>
        </p:txBody>
      </p:sp>
      <p:sp>
        <p:nvSpPr>
          <p:cNvPr id="26" name="TextBox 25">
            <a:extLst>
              <a:ext uri="{FF2B5EF4-FFF2-40B4-BE49-F238E27FC236}">
                <a16:creationId xmlns:a16="http://schemas.microsoft.com/office/drawing/2014/main" id="{B30BB54E-9690-66B1-F277-60A260281BBD}"/>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4216205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2">
            <a:extLst>
              <a:ext uri="{FF2B5EF4-FFF2-40B4-BE49-F238E27FC236}">
                <a16:creationId xmlns:a16="http://schemas.microsoft.com/office/drawing/2014/main" id="{EDC50268-1902-4BD5-956A-DF94DAD8AF80}"/>
              </a:ext>
            </a:extLst>
          </p:cNvPr>
          <p:cNvSpPr txBox="1"/>
          <p:nvPr/>
        </p:nvSpPr>
        <p:spPr>
          <a:xfrm>
            <a:off x="9843230" y="6338440"/>
            <a:ext cx="2073569" cy="24500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0" name="Chart 9">
            <a:extLst>
              <a:ext uri="{FF2B5EF4-FFF2-40B4-BE49-F238E27FC236}">
                <a16:creationId xmlns:a16="http://schemas.microsoft.com/office/drawing/2014/main" id="{589E4208-DDFB-8451-3D65-93BE1D50EB39}"/>
              </a:ext>
            </a:extLst>
          </p:cNvPr>
          <p:cNvGraphicFramePr/>
          <p:nvPr>
            <p:extLst>
              <p:ext uri="{D42A27DB-BD31-4B8C-83A1-F6EECF244321}">
                <p14:modId xmlns:p14="http://schemas.microsoft.com/office/powerpoint/2010/main" val="2250092318"/>
              </p:ext>
            </p:extLst>
          </p:nvPr>
        </p:nvGraphicFramePr>
        <p:xfrm>
          <a:off x="134161" y="686646"/>
          <a:ext cx="11782638" cy="274235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22">
            <a:extLst>
              <a:ext uri="{FF2B5EF4-FFF2-40B4-BE49-F238E27FC236}">
                <a16:creationId xmlns:a16="http://schemas.microsoft.com/office/drawing/2014/main" id="{53495AC0-9677-0D6E-D68B-E30FC6547ADC}"/>
              </a:ext>
            </a:extLst>
          </p:cNvPr>
          <p:cNvSpPr txBox="1"/>
          <p:nvPr/>
        </p:nvSpPr>
        <p:spPr>
          <a:xfrm>
            <a:off x="133869" y="3334404"/>
            <a:ext cx="2073569" cy="245003"/>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All values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DFCD6DCA-9405-30BA-B7D4-E3F9622AC965}"/>
              </a:ext>
            </a:extLst>
          </p:cNvPr>
          <p:cNvGraphicFramePr>
            <a:graphicFrameLocks noGrp="1"/>
          </p:cNvGraphicFramePr>
          <p:nvPr>
            <p:extLst>
              <p:ext uri="{D42A27DB-BD31-4B8C-83A1-F6EECF244321}">
                <p14:modId xmlns:p14="http://schemas.microsoft.com/office/powerpoint/2010/main" val="1848427681"/>
              </p:ext>
            </p:extLst>
          </p:nvPr>
        </p:nvGraphicFramePr>
        <p:xfrm>
          <a:off x="133869" y="3575935"/>
          <a:ext cx="11789241" cy="2170893"/>
        </p:xfrm>
        <a:graphic>
          <a:graphicData uri="http://schemas.openxmlformats.org/drawingml/2006/table">
            <a:tbl>
              <a:tblPr firstRow="1" firstCol="1" bandRow="1">
                <a:tableStyleId>{912C8C85-51F0-491E-9774-3900AFEF0FD7}</a:tableStyleId>
              </a:tblPr>
              <a:tblGrid>
                <a:gridCol w="1374467">
                  <a:extLst>
                    <a:ext uri="{9D8B030D-6E8A-4147-A177-3AD203B41FA5}">
                      <a16:colId xmlns:a16="http://schemas.microsoft.com/office/drawing/2014/main" val="3623666341"/>
                    </a:ext>
                  </a:extLst>
                </a:gridCol>
                <a:gridCol w="7498310">
                  <a:extLst>
                    <a:ext uri="{9D8B030D-6E8A-4147-A177-3AD203B41FA5}">
                      <a16:colId xmlns:a16="http://schemas.microsoft.com/office/drawing/2014/main" val="4197185313"/>
                    </a:ext>
                  </a:extLst>
                </a:gridCol>
                <a:gridCol w="2916464">
                  <a:extLst>
                    <a:ext uri="{9D8B030D-6E8A-4147-A177-3AD203B41FA5}">
                      <a16:colId xmlns:a16="http://schemas.microsoft.com/office/drawing/2014/main" val="1704767183"/>
                    </a:ext>
                  </a:extLst>
                </a:gridCol>
              </a:tblGrid>
              <a:tr h="234120">
                <a:tc gridSpan="3">
                  <a:txBody>
                    <a:bodyPr/>
                    <a:lstStyle/>
                    <a:p>
                      <a:pPr marL="72000" algn="ctr">
                        <a:lnSpc>
                          <a:spcPct val="150000"/>
                        </a:lnSpc>
                        <a:spcAft>
                          <a:spcPts val="800"/>
                        </a:spcAft>
                      </a:pPr>
                      <a:r>
                        <a:rPr lang="en-IN" sz="1100" dirty="0">
                          <a:effectLst/>
                          <a:latin typeface="Arial" panose="020B0604020202020204" pitchFamily="34" charset="0"/>
                          <a:cs typeface="Arial" panose="020B0604020202020204" pitchFamily="34" charset="0"/>
                        </a:rPr>
                        <a:t>Project Sensitivity Analysis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72000" algn="ctr">
                        <a:lnSpc>
                          <a:spcPct val="150000"/>
                        </a:lnSpc>
                        <a:spcAft>
                          <a:spcPts val="800"/>
                        </a:spcAft>
                      </a:pPr>
                      <a:r>
                        <a:rPr lang="en-IN" sz="1100" dirty="0">
                          <a:effectLst/>
                          <a:latin typeface="Arial" panose="020B0604020202020204" pitchFamily="34" charset="0"/>
                          <a:cs typeface="Arial" panose="020B0604020202020204" pitchFamily="34" charset="0"/>
                        </a:rPr>
                        <a:t>Project Sensitivity Analysis</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2622656986"/>
                  </a:ext>
                </a:extLst>
              </a:tr>
              <a:tr h="267141">
                <a:tc rowSpan="2">
                  <a:txBody>
                    <a:bodyPr/>
                    <a:lstStyle/>
                    <a:p>
                      <a:pPr marL="72000">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S.No.</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tc rowSpan="2">
                  <a:txBody>
                    <a:bodyPr/>
                    <a:lstStyle/>
                    <a:p>
                      <a:pPr marL="72000" algn="ctr" defTabSz="914400" rtl="0" eaLnBrk="1" latinLnBrk="0" hangingPunct="1">
                        <a:lnSpc>
                          <a:spcPct val="150000"/>
                        </a:lnSpc>
                        <a:spcAft>
                          <a:spcPts val="800"/>
                        </a:spcAft>
                      </a:pPr>
                      <a:r>
                        <a:rPr lang="en-IN" sz="1100" b="1" kern="1200" dirty="0">
                          <a:solidFill>
                            <a:schemeClr val="bg1"/>
                          </a:solidFill>
                          <a:effectLst/>
                          <a:latin typeface="Arial" panose="020B0604020202020204" pitchFamily="34" charset="0"/>
                          <a:ea typeface="+mn-ea"/>
                          <a:cs typeface="Arial" panose="020B0604020202020204" pitchFamily="34" charset="0"/>
                        </a:rPr>
                        <a:t>Project Sensitivity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tc>
                  <a:txBody>
                    <a:bodyPr/>
                    <a:lstStyle/>
                    <a:p>
                      <a:pPr marL="72000" algn="ctr" defTabSz="914400" rtl="0" eaLnBrk="1" fontAlgn="ctr" latinLnBrk="0" hangingPunct="1">
                        <a:lnSpc>
                          <a:spcPct val="150000"/>
                        </a:lnSpc>
                        <a:spcAft>
                          <a:spcPts val="800"/>
                        </a:spcAft>
                      </a:pPr>
                      <a:r>
                        <a:rPr lang="en-US" sz="1100" b="1" kern="1200" dirty="0">
                          <a:solidFill>
                            <a:schemeClr val="bg1"/>
                          </a:solidFill>
                          <a:effectLst/>
                          <a:latin typeface="Arial" panose="020B0604020202020204" pitchFamily="34" charset="0"/>
                          <a:ea typeface="+mn-ea"/>
                          <a:cs typeface="Arial" panose="020B0604020202020204" pitchFamily="34" charset="0"/>
                        </a:rPr>
                        <a:t>Profit After Tax</a:t>
                      </a:r>
                      <a:endParaRPr lang="en-IN" sz="1100" b="1" kern="1200" dirty="0">
                        <a:solidFill>
                          <a:schemeClr val="bg1"/>
                        </a:solidFill>
                        <a:effectLst/>
                        <a:latin typeface="Arial" panose="020B0604020202020204" pitchFamily="34" charset="0"/>
                        <a:ea typeface="+mn-ea"/>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4016493394"/>
                  </a:ext>
                </a:extLst>
              </a:tr>
              <a:tr h="278272">
                <a:tc vMerge="1">
                  <a:txBody>
                    <a:bodyPr/>
                    <a:lstStyle/>
                    <a:p>
                      <a:pPr marL="72000" algn="ctr" fontAlgn="b"/>
                      <a:r>
                        <a:rPr lang="en-IN" sz="1100" u="none" strike="noStrike" dirty="0">
                          <a:effectLst/>
                          <a:latin typeface="Arial" panose="020B0604020202020204" pitchFamily="34" charset="0"/>
                          <a:cs typeface="Arial" panose="020B0604020202020204" pitchFamily="34" charset="0"/>
                        </a:rPr>
                        <a:t> </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72000" algn="ctr" fontAlgn="ctr"/>
                      <a:endParaRPr lang="en-IN" sz="11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000" algn="ctr" fontAlgn="ctr">
                        <a:lnSpc>
                          <a:spcPct val="150000"/>
                        </a:lnSpc>
                      </a:pPr>
                      <a:r>
                        <a:rPr lang="en-US" sz="11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rPr>
                        <a:t>O</a:t>
                      </a:r>
                      <a:r>
                        <a:rPr lang="en-IN" sz="11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rPr>
                        <a:t>ption-1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779522281"/>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 </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US" sz="1100" u="none" strike="noStrike" dirty="0">
                          <a:effectLst/>
                          <a:latin typeface="Arial" panose="020B0604020202020204" pitchFamily="34" charset="0"/>
                          <a:cs typeface="Arial" panose="020B0604020202020204" pitchFamily="34" charset="0"/>
                        </a:rPr>
                        <a:t>Profit After Tax (at optimum capacity utilization)</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Nil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6975314"/>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1</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Selling Price decreases by 11%, Raw Material Price remains same</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56%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6464626"/>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2</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Increase in Raw Material price by 16.5 % with no change in selling price</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50%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1398338"/>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3</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Increase in raw material price by 9 % with decrease in selling price by 5%</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52%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9133611"/>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4</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Increase in Cost of Production by 14.5% with no change in selling price</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100" b="0" i="0" u="none" strike="noStrike" dirty="0">
                          <a:solidFill>
                            <a:srgbClr val="000000"/>
                          </a:solidFill>
                          <a:effectLst/>
                          <a:latin typeface="Arial" panose="020B0604020202020204" pitchFamily="34" charset="0"/>
                        </a:rPr>
                        <a:t>54%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3277218"/>
                  </a:ext>
                </a:extLst>
              </a:tr>
            </a:tbl>
          </a:graphicData>
        </a:graphic>
      </p:graphicFrame>
      <p:sp>
        <p:nvSpPr>
          <p:cNvPr id="15" name="Text Placeholder 1">
            <a:extLst>
              <a:ext uri="{FF2B5EF4-FFF2-40B4-BE49-F238E27FC236}">
                <a16:creationId xmlns:a16="http://schemas.microsoft.com/office/drawing/2014/main" id="{3350224B-68AD-5CB0-F1A6-D49562047E02}"/>
              </a:ext>
            </a:extLst>
          </p:cNvPr>
          <p:cNvSpPr txBox="1">
            <a:spLocks/>
          </p:cNvSpPr>
          <p:nvPr/>
        </p:nvSpPr>
        <p:spPr>
          <a:xfrm>
            <a:off x="65129" y="197039"/>
            <a:ext cx="7417745" cy="457200"/>
          </a:xfrm>
          <a:prstGeom prst="rect">
            <a:avLst/>
          </a:prstGeom>
          <a:noFill/>
          <a:ln>
            <a:no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600" b="1" kern="1200" spc="0" dirty="0">
                <a:solidFill>
                  <a:schemeClr val="bg2">
                    <a:lumMod val="25000"/>
                  </a:schemeClr>
                </a:solidFill>
                <a:latin typeface="Montserrat" panose="00000500000000000000"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solidFill>
                <a:latin typeface="Arial" panose="020B0604020202020204" pitchFamily="34" charset="0"/>
              </a:rPr>
              <a:t>Plant Set-up: Summary</a:t>
            </a:r>
          </a:p>
        </p:txBody>
      </p:sp>
      <p:sp>
        <p:nvSpPr>
          <p:cNvPr id="16" name="TextBox 15">
            <a:extLst>
              <a:ext uri="{FF2B5EF4-FFF2-40B4-BE49-F238E27FC236}">
                <a16:creationId xmlns:a16="http://schemas.microsoft.com/office/drawing/2014/main" id="{70362633-B209-81EE-46B6-5E9D9FD62CF6}"/>
              </a:ext>
            </a:extLst>
          </p:cNvPr>
          <p:cNvSpPr txBox="1"/>
          <p:nvPr/>
        </p:nvSpPr>
        <p:spPr>
          <a:xfrm>
            <a:off x="275201" y="5941044"/>
            <a:ext cx="4325827"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Phenol+120 KTPA Acetone (Propane Furnace Additional)</a:t>
            </a:r>
          </a:p>
        </p:txBody>
      </p:sp>
      <p:sp>
        <p:nvSpPr>
          <p:cNvPr id="17" name="TextBox 16">
            <a:extLst>
              <a:ext uri="{FF2B5EF4-FFF2-40B4-BE49-F238E27FC236}">
                <a16:creationId xmlns:a16="http://schemas.microsoft.com/office/drawing/2014/main" id="{9BCB59F8-3D22-81C9-E58F-43E55FBCFCC1}"/>
              </a:ext>
            </a:extLst>
          </p:cNvPr>
          <p:cNvSpPr txBox="1"/>
          <p:nvPr/>
        </p:nvSpPr>
        <p:spPr>
          <a:xfrm>
            <a:off x="3363179" y="6258710"/>
            <a:ext cx="5028259"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a:t>
            </a:r>
            <a:r>
              <a:rPr lang="en-IN" sz="1000" b="1" dirty="0">
                <a:latin typeface="Arial" panose="020B0604020202020204" pitchFamily="34" charset="0"/>
                <a:cs typeface="Arial" panose="020B0604020202020204" pitchFamily="34" charset="0"/>
              </a:rPr>
              <a:t>200 KTPA Phenol + 120 KTPA Acetone, (with available propylene and benzene)</a:t>
            </a:r>
            <a:endParaRPr lang="en-US" sz="1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C121C2B-93D8-5BB3-77A8-1175E169330E}"/>
              </a:ext>
            </a:extLst>
          </p:cNvPr>
          <p:cNvSpPr txBox="1"/>
          <p:nvPr/>
        </p:nvSpPr>
        <p:spPr>
          <a:xfrm>
            <a:off x="6882105" y="5941044"/>
            <a:ext cx="5237476" cy="246221"/>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 + 120 KTPA Acetone, (Propylene : 80 % In-house+ 20 % external)</a:t>
            </a:r>
          </a:p>
        </p:txBody>
      </p:sp>
      <p:sp>
        <p:nvSpPr>
          <p:cNvPr id="11" name="TextBox 10">
            <a:extLst>
              <a:ext uri="{FF2B5EF4-FFF2-40B4-BE49-F238E27FC236}">
                <a16:creationId xmlns:a16="http://schemas.microsoft.com/office/drawing/2014/main" id="{B359A9FF-D880-1E8F-75E9-34E04CAF3EBE}"/>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3878526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028BD8-F733-46E4-91BB-AF4C69192E11}"/>
              </a:ext>
            </a:extLst>
          </p:cNvPr>
          <p:cNvPicPr>
            <a:picLocks noChangeAspect="1"/>
          </p:cNvPicPr>
          <p:nvPr/>
        </p:nvPicPr>
        <p:blipFill rotWithShape="1">
          <a:blip r:embed="rId2">
            <a:extLst>
              <a:ext uri="{28A0092B-C50C-407E-A947-70E740481C1C}">
                <a14:useLocalDpi xmlns:a14="http://schemas.microsoft.com/office/drawing/2010/main" val="0"/>
              </a:ext>
            </a:extLst>
          </a:blip>
          <a:srcRect l="11112" t="21199" b="8246"/>
          <a:stretch>
            <a:fillRect/>
          </a:stretch>
        </p:blipFill>
        <p:spPr>
          <a:xfrm>
            <a:off x="1" y="0"/>
            <a:ext cx="12192000" cy="6858000"/>
          </a:xfrm>
          <a:prstGeom prst="rect">
            <a:avLst/>
          </a:prstGeom>
          <a:effectLst>
            <a:innerShdw blurRad="63500" dist="50800" dir="5400000">
              <a:prstClr val="black">
                <a:alpha val="50000"/>
              </a:prstClr>
            </a:innerShdw>
          </a:effectLst>
        </p:spPr>
      </p:pic>
      <p:sp>
        <p:nvSpPr>
          <p:cNvPr id="6" name="Rectangle 5">
            <a:extLst>
              <a:ext uri="{FF2B5EF4-FFF2-40B4-BE49-F238E27FC236}">
                <a16:creationId xmlns:a16="http://schemas.microsoft.com/office/drawing/2014/main" id="{865C0223-7B82-440C-B0B5-E0691EB18EAB}"/>
              </a:ext>
            </a:extLst>
          </p:cNvPr>
          <p:cNvSpPr/>
          <p:nvPr/>
        </p:nvSpPr>
        <p:spPr>
          <a:xfrm>
            <a:off x="0" y="5703591"/>
            <a:ext cx="7105650" cy="822394"/>
          </a:xfrm>
          <a:prstGeom prst="rect">
            <a:avLst/>
          </a:prstGeom>
          <a:solidFill>
            <a:schemeClr val="bg1"/>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6857B01-E030-4137-B99D-11528C322784}"/>
              </a:ext>
            </a:extLst>
          </p:cNvPr>
          <p:cNvSpPr txBox="1">
            <a:spLocks/>
          </p:cNvSpPr>
          <p:nvPr/>
        </p:nvSpPr>
        <p:spPr>
          <a:xfrm>
            <a:off x="1205948" y="5703591"/>
            <a:ext cx="5899702" cy="822394"/>
          </a:xfrm>
          <a:prstGeom prst="rect">
            <a:avLst/>
          </a:prstGeom>
        </p:spPr>
        <p:txBody>
          <a:bodyPr vert="horz" lIns="83127" tIns="41564" rIns="83127" bIns="41564" rtlCol="0" anchor="ctr">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r>
              <a:rPr lang="en-US" sz="2182" b="1" spc="-136" dirty="0">
                <a:solidFill>
                  <a:schemeClr val="accent5">
                    <a:lumMod val="50000"/>
                  </a:schemeClr>
                </a:solidFill>
                <a:latin typeface="Montserrat" panose="02000505000000020004" pitchFamily="2" charset="0"/>
                <a:ea typeface="+mj-ea"/>
                <a:cs typeface="+mj-cs"/>
              </a:rPr>
              <a:t>Recommendations &amp; Conclusions</a:t>
            </a:r>
          </a:p>
        </p:txBody>
      </p:sp>
      <p:sp>
        <p:nvSpPr>
          <p:cNvPr id="5" name="TextBox 4">
            <a:extLst>
              <a:ext uri="{FF2B5EF4-FFF2-40B4-BE49-F238E27FC236}">
                <a16:creationId xmlns:a16="http://schemas.microsoft.com/office/drawing/2014/main" id="{0765F0BC-470C-9B27-CE69-33AF8ECFEBFA}"/>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2833994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Conclusions &amp; Recommendations: Market Opportunity </a:t>
            </a:r>
            <a:endParaRPr lang="en-IN" sz="1400" dirty="0">
              <a:solidFill>
                <a:schemeClr val="tx1"/>
              </a:solidFill>
              <a:latin typeface="Arial" panose="020B0604020202020204" pitchFamily="34" charset="0"/>
            </a:endParaRPr>
          </a:p>
        </p:txBody>
      </p:sp>
      <p:sp>
        <p:nvSpPr>
          <p:cNvPr id="12" name="TextBox 11">
            <a:extLst>
              <a:ext uri="{FF2B5EF4-FFF2-40B4-BE49-F238E27FC236}">
                <a16:creationId xmlns:a16="http://schemas.microsoft.com/office/drawing/2014/main" id="{19773AF0-232C-F9B0-4A28-E149E43978A4}"/>
              </a:ext>
            </a:extLst>
          </p:cNvPr>
          <p:cNvSpPr txBox="1"/>
          <p:nvPr/>
        </p:nvSpPr>
        <p:spPr>
          <a:xfrm>
            <a:off x="299049" y="861774"/>
            <a:ext cx="4365294" cy="261610"/>
          </a:xfrm>
          <a:prstGeom prst="rect">
            <a:avLst/>
          </a:prstGeom>
          <a:noFill/>
          <a:ln>
            <a:solidFill>
              <a:schemeClr val="accent6">
                <a:lumMod val="50000"/>
              </a:schemeClr>
            </a:solidFill>
          </a:ln>
        </p:spPr>
        <p:txBody>
          <a:bodyPr wrap="square" rtlCol="0">
            <a:spAutoFit/>
          </a:bodyPr>
          <a:lstStyle/>
          <a:p>
            <a:r>
              <a:rPr lang="en-US" sz="1100" dirty="0">
                <a:latin typeface="Arial" panose="020B0604020202020204" pitchFamily="34" charset="0"/>
                <a:cs typeface="Arial" panose="020B0604020202020204" pitchFamily="34" charset="0"/>
              </a:rPr>
              <a:t>Deepak Phenolics has integrated unit to produce IPA from Acetone</a:t>
            </a:r>
          </a:p>
        </p:txBody>
      </p:sp>
      <p:sp>
        <p:nvSpPr>
          <p:cNvPr id="14" name="TextBox 13">
            <a:extLst>
              <a:ext uri="{FF2B5EF4-FFF2-40B4-BE49-F238E27FC236}">
                <a16:creationId xmlns:a16="http://schemas.microsoft.com/office/drawing/2014/main" id="{6C04C335-4FB7-9CAD-2641-C12F24D4E789}"/>
              </a:ext>
            </a:extLst>
          </p:cNvPr>
          <p:cNvSpPr txBox="1"/>
          <p:nvPr/>
        </p:nvSpPr>
        <p:spPr>
          <a:xfrm>
            <a:off x="4749421" y="852762"/>
            <a:ext cx="7167634" cy="261610"/>
          </a:xfrm>
          <a:prstGeom prst="rect">
            <a:avLst/>
          </a:prstGeom>
          <a:noFill/>
          <a:ln>
            <a:solidFill>
              <a:schemeClr val="accent6">
                <a:lumMod val="50000"/>
              </a:schemeClr>
            </a:solidFill>
          </a:ln>
        </p:spPr>
        <p:txBody>
          <a:bodyPr wrap="square" rtlCol="0">
            <a:spAutoFit/>
          </a:bodyPr>
          <a:lstStyle/>
          <a:p>
            <a:r>
              <a:rPr lang="en-US" sz="1100" dirty="0">
                <a:latin typeface="Arial" panose="020B0604020202020204" pitchFamily="34" charset="0"/>
                <a:cs typeface="Arial" panose="020B0604020202020204" pitchFamily="34" charset="0"/>
              </a:rPr>
              <a:t>Deepak Phenolics and SI Group India has capacity of Cumene (captive consumption)</a:t>
            </a:r>
          </a:p>
        </p:txBody>
      </p:sp>
      <p:sp>
        <p:nvSpPr>
          <p:cNvPr id="19" name="TextBox 18">
            <a:extLst>
              <a:ext uri="{FF2B5EF4-FFF2-40B4-BE49-F238E27FC236}">
                <a16:creationId xmlns:a16="http://schemas.microsoft.com/office/drawing/2014/main" id="{5411363A-034E-3144-D75C-3BF0FFA5AF42}"/>
              </a:ext>
            </a:extLst>
          </p:cNvPr>
          <p:cNvSpPr txBox="1"/>
          <p:nvPr/>
        </p:nvSpPr>
        <p:spPr>
          <a:xfrm>
            <a:off x="254367" y="2656623"/>
            <a:ext cx="11603015" cy="261610"/>
          </a:xfrm>
          <a:prstGeom prst="rect">
            <a:avLst/>
          </a:prstGeom>
          <a:noFill/>
          <a:ln>
            <a:solidFill>
              <a:schemeClr val="accent6">
                <a:lumMod val="50000"/>
              </a:schemeClr>
            </a:solidFill>
          </a:ln>
        </p:spPr>
        <p:txBody>
          <a:bodyPr wrap="square" rtlCol="0">
            <a:spAutoFit/>
          </a:bodyPr>
          <a:lstStyle/>
          <a:p>
            <a:r>
              <a:rPr lang="en-US" sz="1100" dirty="0">
                <a:latin typeface="Arial" panose="020B0604020202020204" pitchFamily="34" charset="0"/>
                <a:cs typeface="Arial" panose="020B0604020202020204" pitchFamily="34" charset="0"/>
              </a:rPr>
              <a:t>Demand-Supply Gap (102 KT in 2022 to 862 KT in 2040) arguments the need for new player. No explanation /New plant announcement as of now</a:t>
            </a:r>
          </a:p>
        </p:txBody>
      </p:sp>
      <p:sp>
        <p:nvSpPr>
          <p:cNvPr id="22" name="TextBox 21">
            <a:extLst>
              <a:ext uri="{FF2B5EF4-FFF2-40B4-BE49-F238E27FC236}">
                <a16:creationId xmlns:a16="http://schemas.microsoft.com/office/drawing/2014/main" id="{4F8BF0DE-38DB-BE87-29E2-75A512B04FBA}"/>
              </a:ext>
            </a:extLst>
          </p:cNvPr>
          <p:cNvSpPr txBox="1"/>
          <p:nvPr/>
        </p:nvSpPr>
        <p:spPr>
          <a:xfrm>
            <a:off x="3433296" y="1930858"/>
            <a:ext cx="8505170" cy="267880"/>
          </a:xfrm>
          <a:prstGeom prst="rect">
            <a:avLst/>
          </a:prstGeom>
          <a:noFill/>
          <a:ln>
            <a:solidFill>
              <a:schemeClr val="accent6">
                <a:lumMod val="50000"/>
              </a:schemeClr>
            </a:solidFill>
          </a:ln>
        </p:spPr>
        <p:txBody>
          <a:bodyPr wrap="square" rtlCol="0">
            <a:spAutoFit/>
          </a:bodyPr>
          <a:lstStyle/>
          <a:p>
            <a:pPr algn="ctr"/>
            <a:r>
              <a:rPr lang="en-IN" sz="1100" dirty="0">
                <a:latin typeface="Arial" panose="020B0604020202020204" pitchFamily="34" charset="0"/>
                <a:cs typeface="Arial" panose="020B0604020202020204" pitchFamily="34" charset="0"/>
              </a:rPr>
              <a:t>West India+ South India will Continue to be the largest region: 83% Demand (Phenol) . 80% Demand( Acetone)</a:t>
            </a:r>
          </a:p>
        </p:txBody>
      </p:sp>
      <p:sp>
        <p:nvSpPr>
          <p:cNvPr id="23" name="TextBox 22">
            <a:extLst>
              <a:ext uri="{FF2B5EF4-FFF2-40B4-BE49-F238E27FC236}">
                <a16:creationId xmlns:a16="http://schemas.microsoft.com/office/drawing/2014/main" id="{990C9454-FB19-C3BA-0A44-DCD0533CB3C6}"/>
              </a:ext>
            </a:extLst>
          </p:cNvPr>
          <p:cNvSpPr txBox="1"/>
          <p:nvPr/>
        </p:nvSpPr>
        <p:spPr>
          <a:xfrm>
            <a:off x="254367" y="2285098"/>
            <a:ext cx="3101775" cy="261610"/>
          </a:xfrm>
          <a:prstGeom prst="rect">
            <a:avLst/>
          </a:prstGeom>
          <a:noFill/>
          <a:ln>
            <a:solidFill>
              <a:schemeClr val="accent6">
                <a:lumMod val="50000"/>
              </a:schemeClr>
            </a:solidFill>
          </a:ln>
        </p:spPr>
        <p:txBody>
          <a:bodyPr wrap="square" rtlCol="0">
            <a:spAutoFit/>
          </a:bodyPr>
          <a:lstStyle/>
          <a:p>
            <a:pPr algn="ctr"/>
            <a:r>
              <a:rPr lang="en-US" sz="1100" dirty="0">
                <a:latin typeface="Arial" panose="020B0604020202020204" pitchFamily="34" charset="0"/>
                <a:cs typeface="Arial" panose="020B0604020202020204" pitchFamily="34" charset="0"/>
              </a:rPr>
              <a:t>Domestic Capacity Utilization : 88% </a:t>
            </a:r>
          </a:p>
        </p:txBody>
      </p:sp>
      <p:sp>
        <p:nvSpPr>
          <p:cNvPr id="24" name="TextBox 23">
            <a:extLst>
              <a:ext uri="{FF2B5EF4-FFF2-40B4-BE49-F238E27FC236}">
                <a16:creationId xmlns:a16="http://schemas.microsoft.com/office/drawing/2014/main" id="{3C5115E6-811B-6A37-EE0F-B9A8F3929057}"/>
              </a:ext>
            </a:extLst>
          </p:cNvPr>
          <p:cNvSpPr txBox="1"/>
          <p:nvPr/>
        </p:nvSpPr>
        <p:spPr>
          <a:xfrm>
            <a:off x="302241" y="1561451"/>
            <a:ext cx="11642110" cy="261610"/>
          </a:xfrm>
          <a:prstGeom prst="rect">
            <a:avLst/>
          </a:prstGeom>
          <a:noFill/>
          <a:ln>
            <a:solidFill>
              <a:schemeClr val="accent6">
                <a:lumMod val="50000"/>
              </a:schemeClr>
            </a:solidFill>
          </a:ln>
        </p:spPr>
        <p:txBody>
          <a:bodyPr wrap="square" rtlCol="0">
            <a:spAutoFit/>
          </a:bodyPr>
          <a:lstStyle/>
          <a:p>
            <a:r>
              <a:rPr lang="en-US" sz="1100" dirty="0">
                <a:latin typeface="Arial" panose="020B0604020202020204" pitchFamily="34" charset="0"/>
                <a:cs typeface="Arial" panose="020B0604020202020204" pitchFamily="34" charset="0"/>
              </a:rPr>
              <a:t>Overall, the Phenol market is expected to be more than approximately three times from 362 Thousand MT in 2021 to 1,136 Thousand MT in 2040</a:t>
            </a:r>
          </a:p>
        </p:txBody>
      </p:sp>
      <p:sp>
        <p:nvSpPr>
          <p:cNvPr id="25" name="TextBox 24">
            <a:extLst>
              <a:ext uri="{FF2B5EF4-FFF2-40B4-BE49-F238E27FC236}">
                <a16:creationId xmlns:a16="http://schemas.microsoft.com/office/drawing/2014/main" id="{6769BFFF-776D-581B-4F4B-0FC3441872CB}"/>
              </a:ext>
            </a:extLst>
          </p:cNvPr>
          <p:cNvSpPr txBox="1"/>
          <p:nvPr/>
        </p:nvSpPr>
        <p:spPr>
          <a:xfrm>
            <a:off x="7680751" y="2285098"/>
            <a:ext cx="4257714" cy="261610"/>
          </a:xfrm>
          <a:prstGeom prst="rect">
            <a:avLst/>
          </a:prstGeom>
          <a:noFill/>
          <a:ln>
            <a:solidFill>
              <a:schemeClr val="accent6">
                <a:lumMod val="50000"/>
              </a:schemeClr>
            </a:solidFill>
          </a:ln>
        </p:spPr>
        <p:txBody>
          <a:bodyPr wrap="square" rtlCol="0">
            <a:spAutoFit/>
          </a:bodyPr>
          <a:lstStyle/>
          <a:p>
            <a:pPr algn="ctr"/>
            <a:r>
              <a:rPr lang="en-US" sz="1100" dirty="0">
                <a:latin typeface="Arial" panose="020B0604020202020204" pitchFamily="34" charset="0"/>
                <a:cs typeface="Arial" panose="020B0604020202020204" pitchFamily="34" charset="0"/>
              </a:rPr>
              <a:t>Significant Exports Opportunity in Nearby Countries </a:t>
            </a:r>
            <a:endParaRPr lang="en-IN" sz="11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EF24480-99F3-E9C7-2985-12D025F0FD44}"/>
              </a:ext>
            </a:extLst>
          </p:cNvPr>
          <p:cNvSpPr txBox="1"/>
          <p:nvPr/>
        </p:nvSpPr>
        <p:spPr>
          <a:xfrm>
            <a:off x="3433295" y="2285099"/>
            <a:ext cx="4187689" cy="261610"/>
          </a:xfrm>
          <a:prstGeom prst="rect">
            <a:avLst/>
          </a:prstGeom>
          <a:noFill/>
          <a:ln>
            <a:solidFill>
              <a:schemeClr val="accent6">
                <a:lumMod val="50000"/>
              </a:schemeClr>
            </a:solidFill>
          </a:ln>
        </p:spPr>
        <p:txBody>
          <a:bodyPr wrap="square" rtlCol="0">
            <a:spAutoFit/>
          </a:bodyPr>
          <a:lstStyle/>
          <a:p>
            <a:pPr algn="ctr"/>
            <a:r>
              <a:rPr lang="en-US" sz="1100" dirty="0">
                <a:latin typeface="Arial" panose="020B0604020202020204" pitchFamily="34" charset="0"/>
                <a:cs typeface="Arial" panose="020B0604020202020204" pitchFamily="34" charset="0"/>
              </a:rPr>
              <a:t>India is significantly (42%) imports dependent </a:t>
            </a:r>
          </a:p>
        </p:txBody>
      </p:sp>
      <p:sp>
        <p:nvSpPr>
          <p:cNvPr id="29" name="TextBox 28">
            <a:extLst>
              <a:ext uri="{FF2B5EF4-FFF2-40B4-BE49-F238E27FC236}">
                <a16:creationId xmlns:a16="http://schemas.microsoft.com/office/drawing/2014/main" id="{411F4AB3-B9D1-864D-F116-185714E3DB61}"/>
              </a:ext>
            </a:extLst>
          </p:cNvPr>
          <p:cNvSpPr txBox="1"/>
          <p:nvPr/>
        </p:nvSpPr>
        <p:spPr>
          <a:xfrm>
            <a:off x="280983" y="1219610"/>
            <a:ext cx="11657481" cy="261610"/>
          </a:xfrm>
          <a:prstGeom prst="rect">
            <a:avLst/>
          </a:prstGeom>
          <a:noFill/>
          <a:ln>
            <a:solidFill>
              <a:schemeClr val="accent6">
                <a:lumMod val="50000"/>
              </a:schemeClr>
            </a:solidFill>
          </a:ln>
        </p:spPr>
        <p:txBody>
          <a:bodyPr wrap="square" rtlCol="0">
            <a:spAutoFit/>
          </a:bodyPr>
          <a:lstStyle/>
          <a:p>
            <a:pPr algn="ctr"/>
            <a:r>
              <a:rPr lang="en-US" sz="1100" dirty="0">
                <a:latin typeface="Arial" panose="020B0604020202020204" pitchFamily="34" charset="0"/>
                <a:cs typeface="Arial" panose="020B0604020202020204" pitchFamily="34" charset="0"/>
              </a:rPr>
              <a:t>Phenol  price is primarily dependent on the fluctuating price of Propylene, Benzene and Cumene</a:t>
            </a:r>
          </a:p>
        </p:txBody>
      </p:sp>
      <p:sp>
        <p:nvSpPr>
          <p:cNvPr id="26" name="TextBox 25">
            <a:extLst>
              <a:ext uri="{FF2B5EF4-FFF2-40B4-BE49-F238E27FC236}">
                <a16:creationId xmlns:a16="http://schemas.microsoft.com/office/drawing/2014/main" id="{ABE773F9-154F-B323-5A65-8090A3CD2C8F}"/>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32" name="TextBox 31">
            <a:extLst>
              <a:ext uri="{FF2B5EF4-FFF2-40B4-BE49-F238E27FC236}">
                <a16:creationId xmlns:a16="http://schemas.microsoft.com/office/drawing/2014/main" id="{9FB0EF12-A0FC-308D-FBB8-9A6627DCB412}"/>
              </a:ext>
            </a:extLst>
          </p:cNvPr>
          <p:cNvSpPr txBox="1"/>
          <p:nvPr/>
        </p:nvSpPr>
        <p:spPr>
          <a:xfrm>
            <a:off x="254366" y="3071377"/>
            <a:ext cx="11603015" cy="261610"/>
          </a:xfrm>
          <a:prstGeom prst="rect">
            <a:avLst/>
          </a:prstGeom>
          <a:noFill/>
          <a:ln>
            <a:solidFill>
              <a:schemeClr val="accent6">
                <a:lumMod val="50000"/>
              </a:schemeClr>
            </a:solidFill>
          </a:ln>
        </p:spPr>
        <p:txBody>
          <a:bodyPr wrap="square" rtlCol="0">
            <a:spAutoFit/>
          </a:bodyPr>
          <a:lstStyle/>
          <a:p>
            <a:r>
              <a:rPr lang="en-US" sz="1100" dirty="0">
                <a:latin typeface="Arial" panose="020B0604020202020204" pitchFamily="34" charset="0"/>
                <a:cs typeface="Arial" panose="020B0604020202020204" pitchFamily="34" charset="0"/>
              </a:rPr>
              <a:t>Downstream integration opportunities exist to produce chemical like Bisphenol A, Isopropyl Alcohol, Ketoxime etc.</a:t>
            </a:r>
          </a:p>
        </p:txBody>
      </p:sp>
      <p:sp>
        <p:nvSpPr>
          <p:cNvPr id="33" name="TextBox 32">
            <a:extLst>
              <a:ext uri="{FF2B5EF4-FFF2-40B4-BE49-F238E27FC236}">
                <a16:creationId xmlns:a16="http://schemas.microsoft.com/office/drawing/2014/main" id="{65014ED4-BA41-363D-2251-46CE847A0AA1}"/>
              </a:ext>
            </a:extLst>
          </p:cNvPr>
          <p:cNvSpPr txBox="1"/>
          <p:nvPr/>
        </p:nvSpPr>
        <p:spPr>
          <a:xfrm>
            <a:off x="254365" y="3409266"/>
            <a:ext cx="11603015" cy="261610"/>
          </a:xfrm>
          <a:prstGeom prst="rect">
            <a:avLst/>
          </a:prstGeom>
          <a:noFill/>
          <a:ln>
            <a:solidFill>
              <a:schemeClr val="accent6">
                <a:lumMod val="50000"/>
              </a:schemeClr>
            </a:solidFill>
          </a:ln>
        </p:spPr>
        <p:txBody>
          <a:bodyPr wrap="square" rtlCol="0">
            <a:spAutoFit/>
          </a:bodyPr>
          <a:lstStyle/>
          <a:p>
            <a:r>
              <a:rPr lang="en-US" sz="1100" dirty="0">
                <a:latin typeface="Arial" panose="020B0604020202020204" pitchFamily="34" charset="0"/>
                <a:cs typeface="Arial" panose="020B0604020202020204" pitchFamily="34" charset="0"/>
              </a:rPr>
              <a:t>Well Established technology and production of cumene as intermediate and Acetone as by product add to volume and additional revenues in this segment.</a:t>
            </a:r>
          </a:p>
        </p:txBody>
      </p:sp>
      <p:sp>
        <p:nvSpPr>
          <p:cNvPr id="35" name="TextBox 34">
            <a:extLst>
              <a:ext uri="{FF2B5EF4-FFF2-40B4-BE49-F238E27FC236}">
                <a16:creationId xmlns:a16="http://schemas.microsoft.com/office/drawing/2014/main" id="{46B63729-C144-AA55-198C-9FF32A83B73B}"/>
              </a:ext>
            </a:extLst>
          </p:cNvPr>
          <p:cNvSpPr txBox="1"/>
          <p:nvPr/>
        </p:nvSpPr>
        <p:spPr>
          <a:xfrm>
            <a:off x="314040" y="1920636"/>
            <a:ext cx="3101775" cy="261610"/>
          </a:xfrm>
          <a:prstGeom prst="rect">
            <a:avLst/>
          </a:prstGeom>
          <a:noFill/>
          <a:ln>
            <a:solidFill>
              <a:schemeClr val="accent6">
                <a:lumMod val="50000"/>
              </a:schemeClr>
            </a:solidFill>
          </a:ln>
        </p:spPr>
        <p:txBody>
          <a:bodyPr wrap="square" rtlCol="0">
            <a:spAutoFit/>
          </a:bodyPr>
          <a:lstStyle/>
          <a:p>
            <a:pPr algn="ctr"/>
            <a:r>
              <a:rPr lang="en-US" sz="1100" dirty="0">
                <a:latin typeface="Arial" panose="020B0604020202020204" pitchFamily="34" charset="0"/>
                <a:cs typeface="Arial" panose="020B0604020202020204" pitchFamily="34" charset="0"/>
              </a:rPr>
              <a:t>Phenol Formaldehyde Resin : 62% Demand</a:t>
            </a:r>
          </a:p>
        </p:txBody>
      </p:sp>
      <p:sp>
        <p:nvSpPr>
          <p:cNvPr id="37" name="TextBox 36">
            <a:extLst>
              <a:ext uri="{FF2B5EF4-FFF2-40B4-BE49-F238E27FC236}">
                <a16:creationId xmlns:a16="http://schemas.microsoft.com/office/drawing/2014/main" id="{F332D3C6-6663-A281-B3FF-E4CD511C4140}"/>
              </a:ext>
            </a:extLst>
          </p:cNvPr>
          <p:cNvSpPr txBox="1"/>
          <p:nvPr/>
        </p:nvSpPr>
        <p:spPr>
          <a:xfrm>
            <a:off x="226926" y="3869841"/>
            <a:ext cx="11711538" cy="568810"/>
          </a:xfrm>
          <a:prstGeom prst="rect">
            <a:avLst/>
          </a:prstGeom>
          <a:solidFill>
            <a:schemeClr val="accent2"/>
          </a:solidFill>
        </p:spPr>
        <p:txBody>
          <a:bodyPr wrap="square">
            <a:spAutoFit/>
          </a:bodyPr>
          <a:lstStyle/>
          <a:p>
            <a:pPr>
              <a:lnSpc>
                <a:spcPct val="150000"/>
              </a:lnSpc>
            </a:pPr>
            <a:r>
              <a:rPr lang="en-US" sz="1100" dirty="0">
                <a:solidFill>
                  <a:schemeClr val="bg1"/>
                </a:solidFill>
                <a:latin typeface="Arial" panose="020B0604020202020204" pitchFamily="34" charset="0"/>
                <a:cs typeface="Arial" panose="020B0604020202020204" pitchFamily="34" charset="0"/>
              </a:rPr>
              <a:t>A substantial business opportunity exists, but there would always be a threat of new players entering the market, specifically those companies with the advantage of additional cumene capacity for captive consumption. The early entrant will influence the entry plans of possible another entrant.</a:t>
            </a:r>
          </a:p>
        </p:txBody>
      </p:sp>
      <p:sp>
        <p:nvSpPr>
          <p:cNvPr id="38" name="TextBox 37">
            <a:extLst>
              <a:ext uri="{FF2B5EF4-FFF2-40B4-BE49-F238E27FC236}">
                <a16:creationId xmlns:a16="http://schemas.microsoft.com/office/drawing/2014/main" id="{3A1BB907-B3FA-1E98-90A6-0C1CC57C8865}"/>
              </a:ext>
            </a:extLst>
          </p:cNvPr>
          <p:cNvSpPr txBox="1"/>
          <p:nvPr/>
        </p:nvSpPr>
        <p:spPr>
          <a:xfrm>
            <a:off x="254366" y="4497238"/>
            <a:ext cx="11711538" cy="568810"/>
          </a:xfrm>
          <a:prstGeom prst="rect">
            <a:avLst/>
          </a:prstGeom>
          <a:solidFill>
            <a:schemeClr val="accent2"/>
          </a:solidFill>
        </p:spPr>
        <p:txBody>
          <a:bodyPr wrap="square">
            <a:spAutoFit/>
          </a:bodyPr>
          <a:lstStyle/>
          <a:p>
            <a:pPr>
              <a:lnSpc>
                <a:spcPct val="150000"/>
              </a:lnSpc>
            </a:pPr>
            <a:r>
              <a:rPr lang="en-US" sz="1100" dirty="0">
                <a:solidFill>
                  <a:schemeClr val="bg1"/>
                </a:solidFill>
                <a:latin typeface="Arial" panose="020B0604020202020204" pitchFamily="34" charset="0"/>
                <a:cs typeface="Arial" panose="020B0604020202020204" pitchFamily="34" charset="0"/>
              </a:rPr>
              <a:t>Volatility in crude oil prices in the international market may result in increased costs of benzene and propylene (raw materials for Phenol).With the surplus supply of upstream products, the company can enter Phenol-based markets such as BPA, phenol-formaldehyde resins, and others &amp; diversify its Product Portfolio..</a:t>
            </a:r>
          </a:p>
        </p:txBody>
      </p:sp>
      <p:sp>
        <p:nvSpPr>
          <p:cNvPr id="39" name="TextBox 38">
            <a:extLst>
              <a:ext uri="{FF2B5EF4-FFF2-40B4-BE49-F238E27FC236}">
                <a16:creationId xmlns:a16="http://schemas.microsoft.com/office/drawing/2014/main" id="{867349C1-D210-2D3C-C41C-1B352D1AE5B9}"/>
              </a:ext>
            </a:extLst>
          </p:cNvPr>
          <p:cNvSpPr txBox="1"/>
          <p:nvPr/>
        </p:nvSpPr>
        <p:spPr>
          <a:xfrm>
            <a:off x="280984" y="5103040"/>
            <a:ext cx="11711538" cy="1076641"/>
          </a:xfrm>
          <a:prstGeom prst="rect">
            <a:avLst/>
          </a:prstGeom>
          <a:solidFill>
            <a:schemeClr val="accent2"/>
          </a:solidFill>
        </p:spPr>
        <p:txBody>
          <a:bodyPr wrap="square">
            <a:spAutoFit/>
          </a:bodyPr>
          <a:lstStyle/>
          <a:p>
            <a:pPr>
              <a:lnSpc>
                <a:spcPct val="150000"/>
              </a:lnSpc>
            </a:pPr>
            <a:r>
              <a:rPr lang="en-US" sz="1100" dirty="0">
                <a:solidFill>
                  <a:schemeClr val="bg1"/>
                </a:solidFill>
                <a:latin typeface="Arial" panose="020B0604020202020204" pitchFamily="34" charset="0"/>
              </a:rPr>
              <a:t>West India is a strategic location to be tapped. Deepak Phenolics and SI Group India Ltd. already have a location advantage in the West. Indian producers are ramping up their production, and still, there is ample scope for setting up a new greenfield unit in West or South India. </a:t>
            </a:r>
          </a:p>
          <a:p>
            <a:pPr>
              <a:lnSpc>
                <a:spcPct val="150000"/>
              </a:lnSpc>
            </a:pPr>
            <a:r>
              <a:rPr lang="en-US" sz="1100" dirty="0">
                <a:solidFill>
                  <a:schemeClr val="bg1"/>
                </a:solidFill>
                <a:latin typeface="Arial" panose="020B0604020202020204" pitchFamily="34" charset="0"/>
              </a:rPr>
              <a:t>Owing to the presence of various end-user industries and the marginal extent of the market penetration in the states such as Gujarat and Maharashtra, the west region dominates the Indian Acetone Market. </a:t>
            </a:r>
            <a:endParaRPr lang="en-US" sz="11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40249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1A177AE2-7FE9-0EF6-9DED-7F505695F075}"/>
              </a:ext>
            </a:extLst>
          </p:cNvPr>
          <p:cNvGraphicFramePr>
            <a:graphicFrameLocks noGrp="1"/>
          </p:cNvGraphicFramePr>
          <p:nvPr>
            <p:extLst>
              <p:ext uri="{D42A27DB-BD31-4B8C-83A1-F6EECF244321}">
                <p14:modId xmlns:p14="http://schemas.microsoft.com/office/powerpoint/2010/main" val="2306699590"/>
              </p:ext>
            </p:extLst>
          </p:nvPr>
        </p:nvGraphicFramePr>
        <p:xfrm>
          <a:off x="281434" y="783772"/>
          <a:ext cx="11591249" cy="3079061"/>
        </p:xfrm>
        <a:graphic>
          <a:graphicData uri="http://schemas.openxmlformats.org/drawingml/2006/table">
            <a:tbl>
              <a:tblPr>
                <a:tableStyleId>{5940675A-B579-460E-94D1-54222C63F5DA}</a:tableStyleId>
              </a:tblPr>
              <a:tblGrid>
                <a:gridCol w="3015219">
                  <a:extLst>
                    <a:ext uri="{9D8B030D-6E8A-4147-A177-3AD203B41FA5}">
                      <a16:colId xmlns:a16="http://schemas.microsoft.com/office/drawing/2014/main" val="2714489104"/>
                    </a:ext>
                  </a:extLst>
                </a:gridCol>
                <a:gridCol w="3356253">
                  <a:extLst>
                    <a:ext uri="{9D8B030D-6E8A-4147-A177-3AD203B41FA5}">
                      <a16:colId xmlns:a16="http://schemas.microsoft.com/office/drawing/2014/main" val="3217122635"/>
                    </a:ext>
                  </a:extLst>
                </a:gridCol>
                <a:gridCol w="2600600">
                  <a:extLst>
                    <a:ext uri="{9D8B030D-6E8A-4147-A177-3AD203B41FA5}">
                      <a16:colId xmlns:a16="http://schemas.microsoft.com/office/drawing/2014/main" val="434867514"/>
                    </a:ext>
                  </a:extLst>
                </a:gridCol>
                <a:gridCol w="2619177">
                  <a:extLst>
                    <a:ext uri="{9D8B030D-6E8A-4147-A177-3AD203B41FA5}">
                      <a16:colId xmlns:a16="http://schemas.microsoft.com/office/drawing/2014/main" val="3176131195"/>
                    </a:ext>
                  </a:extLst>
                </a:gridCol>
              </a:tblGrid>
              <a:tr h="341782">
                <a:tc>
                  <a:txBody>
                    <a:bodyPr/>
                    <a:lstStyle/>
                    <a:p>
                      <a:pPr algn="ctr" fontAlgn="b"/>
                      <a:r>
                        <a:rPr lang="en-US" sz="1100" b="1" i="0" u="none" strike="noStrike" dirty="0">
                          <a:solidFill>
                            <a:schemeClr val="bg1"/>
                          </a:solidFill>
                          <a:effectLst/>
                          <a:latin typeface="Arial" panose="020B0604020202020204" pitchFamily="34" charset="0"/>
                          <a:cs typeface="Arial" panose="020B0604020202020204" pitchFamily="34" charset="0"/>
                        </a:rPr>
                        <a:t>Features</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US" sz="1100" b="1" u="none" strike="noStrike" dirty="0">
                          <a:solidFill>
                            <a:schemeClr val="bg1"/>
                          </a:solidFill>
                          <a:effectLst/>
                          <a:latin typeface="Arial" panose="020B0604020202020204" pitchFamily="34" charset="0"/>
                          <a:cs typeface="Arial" panose="020B0604020202020204" pitchFamily="34" charset="0"/>
                        </a:rPr>
                        <a:t>Option 1</a:t>
                      </a:r>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Option 2</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Option 3</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452681081"/>
                  </a:ext>
                </a:extLst>
              </a:tr>
              <a:tr h="341782">
                <a:tc>
                  <a:txBody>
                    <a:bodyPr/>
                    <a:lstStyle/>
                    <a:p>
                      <a:pPr algn="ctr" fontAlgn="b"/>
                      <a:r>
                        <a:rPr lang="en-IN" sz="1100" b="0" u="none" strike="noStrike" dirty="0">
                          <a:effectLst/>
                          <a:latin typeface="Arial" panose="020B0604020202020204" pitchFamily="34" charset="0"/>
                          <a:cs typeface="Arial" panose="020B0604020202020204" pitchFamily="34" charset="0"/>
                        </a:rPr>
                        <a:t>CapEx (INR Crore)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1769</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1549</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1937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0057001"/>
                  </a:ext>
                </a:extLst>
              </a:tr>
              <a:tr h="341782">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OpEx (INR Crore)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1681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1360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1756</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9231095"/>
                  </a:ext>
                </a:extLst>
              </a:tr>
              <a:tr h="341782">
                <a:tc>
                  <a:txBody>
                    <a:bodyPr/>
                    <a:lstStyle/>
                    <a:p>
                      <a:pPr algn="ctr" fontAlgn="b"/>
                      <a:r>
                        <a:rPr lang="en-IN" sz="1100" b="0" u="none" strike="noStrike" dirty="0">
                          <a:effectLst/>
                          <a:latin typeface="Arial" panose="020B0604020202020204" pitchFamily="34" charset="0"/>
                          <a:cs typeface="Arial" panose="020B0604020202020204" pitchFamily="34" charset="0"/>
                        </a:rPr>
                        <a:t>NPV (INR Crore)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6337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4781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5235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691953"/>
                  </a:ext>
                </a:extLst>
              </a:tr>
              <a:tr h="341782">
                <a:tc>
                  <a:txBody>
                    <a:bodyPr/>
                    <a:lstStyle/>
                    <a:p>
                      <a:pPr algn="ctr" fontAlgn="b"/>
                      <a:r>
                        <a:rPr lang="en-IN" sz="1100" b="0" u="none" strike="noStrike" dirty="0">
                          <a:effectLst/>
                          <a:latin typeface="Arial" panose="020B0604020202020204" pitchFamily="34" charset="0"/>
                          <a:cs typeface="Arial" panose="020B0604020202020204" pitchFamily="34" charset="0"/>
                        </a:rPr>
                        <a:t>IRR</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21.20%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19.22%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17.63%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115892"/>
                  </a:ext>
                </a:extLst>
              </a:tr>
              <a:tr h="341782">
                <a:tc>
                  <a:txBody>
                    <a:bodyPr/>
                    <a:lstStyle/>
                    <a:p>
                      <a:pPr algn="ctr" fontAlgn="b"/>
                      <a:r>
                        <a:rPr lang="en-IN" sz="1100" b="0" u="none" strike="noStrike" dirty="0">
                          <a:effectLst/>
                          <a:latin typeface="Arial" panose="020B0604020202020204" pitchFamily="34" charset="0"/>
                          <a:cs typeface="Arial" panose="020B0604020202020204" pitchFamily="34" charset="0"/>
                        </a:rPr>
                        <a:t>Payback Period (Years) Simple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2.95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3.28</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3.59</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9789582"/>
                  </a:ext>
                </a:extLst>
              </a:tr>
              <a:tr h="341782">
                <a:tc>
                  <a:txBody>
                    <a:bodyPr/>
                    <a:lstStyle/>
                    <a:p>
                      <a:pPr algn="ctr" fontAlgn="b"/>
                      <a:r>
                        <a:rPr lang="en-US" sz="1100" b="0" u="none" strike="noStrike" dirty="0">
                          <a:effectLst/>
                          <a:latin typeface="Arial" panose="020B0604020202020204" pitchFamily="34" charset="0"/>
                          <a:cs typeface="Arial" panose="020B0604020202020204" pitchFamily="34" charset="0"/>
                        </a:rPr>
                        <a:t>Propylene</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Available through DFCU and Propane Furnace Addition</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Up to 80% (DBN – 8500 Hrs. Operation)</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External Procurement (Up to 20 Percent)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4917457"/>
                  </a:ext>
                </a:extLst>
              </a:tr>
              <a:tr h="341782">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Benzene </a:t>
                      </a:r>
                      <a:r>
                        <a:rPr lang="en-US" sz="1100" b="0" u="none" strike="noStrike" dirty="0">
                          <a:effectLst/>
                          <a:latin typeface="Arial" panose="020B0604020202020204" pitchFamily="34" charset="0"/>
                          <a:cs typeface="Arial" panose="020B0604020202020204" pitchFamily="34" charset="0"/>
                        </a:rPr>
                        <a:t>(Raw material &amp; Feed)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Available through DFCU</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Available through DFCU</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Available through DFCU</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9288173"/>
                  </a:ext>
                </a:extLst>
              </a:tr>
              <a:tr h="341782">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Margin %(Starting from First Year of Operation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25.52%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24.66%</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22.25%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500328422"/>
                  </a:ext>
                </a:extLst>
              </a:tr>
            </a:tbl>
          </a:graphicData>
        </a:graphic>
      </p:graphicFrame>
      <p:sp>
        <p:nvSpPr>
          <p:cNvPr id="11" name="TextBox 10">
            <a:extLst>
              <a:ext uri="{FF2B5EF4-FFF2-40B4-BE49-F238E27FC236}">
                <a16:creationId xmlns:a16="http://schemas.microsoft.com/office/drawing/2014/main" id="{88F0AFDE-9EDA-AFA6-37F9-4D9359D566E0}"/>
              </a:ext>
            </a:extLst>
          </p:cNvPr>
          <p:cNvSpPr txBox="1"/>
          <p:nvPr/>
        </p:nvSpPr>
        <p:spPr>
          <a:xfrm>
            <a:off x="276685" y="6150973"/>
            <a:ext cx="11559713" cy="276999"/>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Options 2 &amp; 3 have significantly lower NPV, IRR, while CapEx is marginally higher due to the addition of a gantry storage system for handling propylene.</a:t>
            </a:r>
          </a:p>
        </p:txBody>
      </p:sp>
      <p:sp>
        <p:nvSpPr>
          <p:cNvPr id="12" name="TextBox 11">
            <a:extLst>
              <a:ext uri="{FF2B5EF4-FFF2-40B4-BE49-F238E27FC236}">
                <a16:creationId xmlns:a16="http://schemas.microsoft.com/office/drawing/2014/main" id="{A9B9C708-DD52-7ADF-B711-6A6DFC1CD07E}"/>
              </a:ext>
            </a:extLst>
          </p:cNvPr>
          <p:cNvSpPr txBox="1"/>
          <p:nvPr/>
        </p:nvSpPr>
        <p:spPr>
          <a:xfrm>
            <a:off x="276684" y="5650193"/>
            <a:ext cx="11559713" cy="461665"/>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Option 1 is most feasible in terms of execution and realization as it won’t require refinery and chemical-grade propylene sourcing from the international and domestic market. </a:t>
            </a:r>
          </a:p>
        </p:txBody>
      </p:sp>
      <p:sp>
        <p:nvSpPr>
          <p:cNvPr id="15" name="TextBox 14">
            <a:extLst>
              <a:ext uri="{FF2B5EF4-FFF2-40B4-BE49-F238E27FC236}">
                <a16:creationId xmlns:a16="http://schemas.microsoft.com/office/drawing/2014/main" id="{9EC7E98D-CB14-B9D8-3E16-ACC10318A082}"/>
              </a:ext>
            </a:extLst>
          </p:cNvPr>
          <p:cNvSpPr txBox="1"/>
          <p:nvPr/>
        </p:nvSpPr>
        <p:spPr>
          <a:xfrm>
            <a:off x="276683" y="5135143"/>
            <a:ext cx="11559713" cy="461665"/>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OPaL will have sufficient propylene after the commissioning of the propane furnace. Therefore, Option 1 will have better NPV, IRR, Payback Period and margin despite having the highest CapEx</a:t>
            </a:r>
          </a:p>
        </p:txBody>
      </p:sp>
      <p:sp>
        <p:nvSpPr>
          <p:cNvPr id="16" name="TextBox 15">
            <a:extLst>
              <a:ext uri="{FF2B5EF4-FFF2-40B4-BE49-F238E27FC236}">
                <a16:creationId xmlns:a16="http://schemas.microsoft.com/office/drawing/2014/main" id="{E2273A8A-1A0F-775B-A3E6-ECFA4EA2E8BA}"/>
              </a:ext>
            </a:extLst>
          </p:cNvPr>
          <p:cNvSpPr txBox="1"/>
          <p:nvPr/>
        </p:nvSpPr>
        <p:spPr>
          <a:xfrm>
            <a:off x="281433" y="4754447"/>
            <a:ext cx="2966734" cy="338554"/>
          </a:xfrm>
          <a:prstGeom prst="rect">
            <a:avLst/>
          </a:prstGeom>
          <a:solidFill>
            <a:schemeClr val="accent1">
              <a:lumMod val="75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Preference Rank:</a:t>
            </a:r>
            <a:endParaRPr lang="en-IN" sz="16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554A39B-6DDE-6313-0120-8B92DD3B259A}"/>
              </a:ext>
            </a:extLst>
          </p:cNvPr>
          <p:cNvSpPr txBox="1"/>
          <p:nvPr/>
        </p:nvSpPr>
        <p:spPr>
          <a:xfrm>
            <a:off x="4057505" y="4742055"/>
            <a:ext cx="1288059" cy="338554"/>
          </a:xfrm>
          <a:prstGeom prst="rect">
            <a:avLst/>
          </a:prstGeom>
          <a:solidFill>
            <a:schemeClr val="accent1">
              <a:lumMod val="75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1</a:t>
            </a:r>
            <a:endParaRPr lang="en-IN" sz="1600" dirty="0">
              <a:solidFill>
                <a:schemeClr val="bg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AFB4C9F-8BAB-2128-4AE9-AF87D985881C}"/>
              </a:ext>
            </a:extLst>
          </p:cNvPr>
          <p:cNvSpPr txBox="1"/>
          <p:nvPr/>
        </p:nvSpPr>
        <p:spPr>
          <a:xfrm>
            <a:off x="7237052" y="4734743"/>
            <a:ext cx="1288059" cy="338554"/>
          </a:xfrm>
          <a:prstGeom prst="rect">
            <a:avLst/>
          </a:prstGeom>
          <a:solidFill>
            <a:schemeClr val="accent1">
              <a:lumMod val="75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2</a:t>
            </a:r>
            <a:endParaRPr lang="en-IN" sz="1600"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CBF31D7-7AB7-3D79-128F-E575BC017104}"/>
              </a:ext>
            </a:extLst>
          </p:cNvPr>
          <p:cNvSpPr txBox="1"/>
          <p:nvPr/>
        </p:nvSpPr>
        <p:spPr>
          <a:xfrm>
            <a:off x="10622508" y="4734743"/>
            <a:ext cx="1213888" cy="338554"/>
          </a:xfrm>
          <a:prstGeom prst="rect">
            <a:avLst/>
          </a:prstGeom>
          <a:solidFill>
            <a:schemeClr val="accent1">
              <a:lumMod val="75000"/>
            </a:schemeClr>
          </a:solid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3</a:t>
            </a:r>
            <a:endParaRPr lang="en-IN" sz="1600" dirty="0">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0D47D422-9B3C-7B5C-FC5D-36709C287739}"/>
              </a:ext>
            </a:extLst>
          </p:cNvPr>
          <p:cNvSpPr txBox="1"/>
          <p:nvPr/>
        </p:nvSpPr>
        <p:spPr>
          <a:xfrm>
            <a:off x="275201" y="4054194"/>
            <a:ext cx="4325827"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Phenol+120 KTPA Acetone (Propane Furnace Additional)</a:t>
            </a:r>
          </a:p>
        </p:txBody>
      </p:sp>
      <p:sp>
        <p:nvSpPr>
          <p:cNvPr id="23" name="TextBox 22">
            <a:extLst>
              <a:ext uri="{FF2B5EF4-FFF2-40B4-BE49-F238E27FC236}">
                <a16:creationId xmlns:a16="http://schemas.microsoft.com/office/drawing/2014/main" id="{65644A1E-90DD-CF93-9C96-467799B563E9}"/>
              </a:ext>
            </a:extLst>
          </p:cNvPr>
          <p:cNvSpPr txBox="1"/>
          <p:nvPr/>
        </p:nvSpPr>
        <p:spPr>
          <a:xfrm>
            <a:off x="3363179" y="4371860"/>
            <a:ext cx="5028259" cy="246221"/>
          </a:xfrm>
          <a:prstGeom prst="rect">
            <a:avLst/>
          </a:prstGeom>
          <a:solidFill>
            <a:schemeClr val="accent2">
              <a:lumMod val="40000"/>
              <a:lumOff val="60000"/>
            </a:schemeClr>
          </a:solidFill>
          <a:ln>
            <a:solidFill>
              <a:schemeClr val="accent1"/>
            </a:solidFill>
          </a:ln>
        </p:spPr>
        <p:txBody>
          <a:bodyPr wrap="square">
            <a:spAutoFit/>
          </a:bodyPr>
          <a:lstStyle/>
          <a:p>
            <a:r>
              <a:rPr lang="en-US" sz="1000" b="1" dirty="0">
                <a:latin typeface="Arial" panose="020B0604020202020204" pitchFamily="34" charset="0"/>
                <a:cs typeface="Arial" panose="020B0604020202020204" pitchFamily="34" charset="0"/>
              </a:rPr>
              <a:t> </a:t>
            </a:r>
            <a:r>
              <a:rPr lang="en-IN" sz="1000" b="1" dirty="0">
                <a:latin typeface="Arial" panose="020B0604020202020204" pitchFamily="34" charset="0"/>
                <a:cs typeface="Arial" panose="020B0604020202020204" pitchFamily="34" charset="0"/>
              </a:rPr>
              <a:t>200 KTPA Phenol + 120 KTPA Acetone, (with available propylene and benzene)</a:t>
            </a:r>
            <a:endParaRPr lang="en-US" sz="10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DF832A3-09BB-F009-CE70-2F8BA43A35C4}"/>
              </a:ext>
            </a:extLst>
          </p:cNvPr>
          <p:cNvSpPr txBox="1"/>
          <p:nvPr/>
        </p:nvSpPr>
        <p:spPr>
          <a:xfrm>
            <a:off x="6882105" y="4054194"/>
            <a:ext cx="5237476" cy="246221"/>
          </a:xfrm>
          <a:prstGeom prst="rect">
            <a:avLst/>
          </a:prstGeom>
          <a:solidFill>
            <a:srgbClr val="C00000"/>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200 KTPA Phenol + 120 KTPA Acetone, (Propylene : 80 % In-house+ 20 % external)</a:t>
            </a:r>
          </a:p>
        </p:txBody>
      </p:sp>
      <p:sp>
        <p:nvSpPr>
          <p:cNvPr id="26" name="Text Placeholder 1">
            <a:extLst>
              <a:ext uri="{FF2B5EF4-FFF2-40B4-BE49-F238E27FC236}">
                <a16:creationId xmlns:a16="http://schemas.microsoft.com/office/drawing/2014/main" id="{AE870CB9-3A65-451A-768F-4F33C08F44B4}"/>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Conclusions &amp; Recommendations: Most Suitable Plant Set-up Option </a:t>
            </a:r>
            <a:endParaRPr lang="en-IN" sz="1400" dirty="0">
              <a:solidFill>
                <a:schemeClr val="tx1"/>
              </a:solidFill>
              <a:latin typeface="Arial" panose="020B0604020202020204" pitchFamily="34" charset="0"/>
            </a:endParaRPr>
          </a:p>
        </p:txBody>
      </p:sp>
      <p:sp>
        <p:nvSpPr>
          <p:cNvPr id="17" name="TextBox 16">
            <a:extLst>
              <a:ext uri="{FF2B5EF4-FFF2-40B4-BE49-F238E27FC236}">
                <a16:creationId xmlns:a16="http://schemas.microsoft.com/office/drawing/2014/main" id="{1DF50934-167D-B290-2033-96BDDE64EE10}"/>
              </a:ext>
            </a:extLst>
          </p:cNvPr>
          <p:cNvSpPr txBox="1"/>
          <p:nvPr/>
        </p:nvSpPr>
        <p:spPr>
          <a:xfrm>
            <a:off x="3979" y="6409598"/>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Tree>
    <p:extLst>
      <p:ext uri="{BB962C8B-B14F-4D97-AF65-F5344CB8AC3E}">
        <p14:creationId xmlns:p14="http://schemas.microsoft.com/office/powerpoint/2010/main" val="3688128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028BD8-F733-46E4-91BB-AF4C69192E11}"/>
              </a:ext>
            </a:extLst>
          </p:cNvPr>
          <p:cNvPicPr>
            <a:picLocks noChangeAspect="1"/>
          </p:cNvPicPr>
          <p:nvPr/>
        </p:nvPicPr>
        <p:blipFill rotWithShape="1">
          <a:blip r:embed="rId2">
            <a:extLst>
              <a:ext uri="{28A0092B-C50C-407E-A947-70E740481C1C}">
                <a14:useLocalDpi xmlns:a14="http://schemas.microsoft.com/office/drawing/2010/main" val="0"/>
              </a:ext>
            </a:extLst>
          </a:blip>
          <a:srcRect l="11112" t="21199" b="8246"/>
          <a:stretch>
            <a:fillRect/>
          </a:stretch>
        </p:blipFill>
        <p:spPr>
          <a:xfrm>
            <a:off x="1" y="0"/>
            <a:ext cx="12192000" cy="6858000"/>
          </a:xfrm>
          <a:prstGeom prst="rect">
            <a:avLst/>
          </a:prstGeom>
          <a:effectLst>
            <a:innerShdw blurRad="63500" dist="50800" dir="5400000">
              <a:prstClr val="black">
                <a:alpha val="50000"/>
              </a:prstClr>
            </a:innerShdw>
          </a:effectLst>
        </p:spPr>
      </p:pic>
      <p:sp>
        <p:nvSpPr>
          <p:cNvPr id="6" name="Rectangle 5">
            <a:extLst>
              <a:ext uri="{FF2B5EF4-FFF2-40B4-BE49-F238E27FC236}">
                <a16:creationId xmlns:a16="http://schemas.microsoft.com/office/drawing/2014/main" id="{865C0223-7B82-440C-B0B5-E0691EB18EAB}"/>
              </a:ext>
            </a:extLst>
          </p:cNvPr>
          <p:cNvSpPr/>
          <p:nvPr/>
        </p:nvSpPr>
        <p:spPr>
          <a:xfrm>
            <a:off x="0" y="5703591"/>
            <a:ext cx="7105650" cy="822394"/>
          </a:xfrm>
          <a:prstGeom prst="rect">
            <a:avLst/>
          </a:prstGeom>
          <a:solidFill>
            <a:schemeClr val="bg1"/>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6857B01-E030-4137-B99D-11528C322784}"/>
              </a:ext>
            </a:extLst>
          </p:cNvPr>
          <p:cNvSpPr txBox="1">
            <a:spLocks/>
          </p:cNvSpPr>
          <p:nvPr/>
        </p:nvSpPr>
        <p:spPr>
          <a:xfrm>
            <a:off x="1205948" y="5703591"/>
            <a:ext cx="5899702" cy="822394"/>
          </a:xfrm>
          <a:prstGeom prst="rect">
            <a:avLst/>
          </a:prstGeom>
        </p:spPr>
        <p:txBody>
          <a:bodyPr vert="horz" lIns="83127" tIns="41564" rIns="83127" bIns="41564" rtlCol="0" anchor="ctr">
            <a:noAutofit/>
          </a:bodyPr>
          <a:lst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a:lstStyle>
          <a:p>
            <a:pPr marL="0" indent="0" algn="ctr">
              <a:lnSpc>
                <a:spcPct val="100000"/>
              </a:lnSpc>
              <a:spcBef>
                <a:spcPct val="0"/>
              </a:spcBef>
              <a:buNone/>
            </a:pPr>
            <a:endParaRPr lang="en-US" sz="2182" b="1" spc="-136" dirty="0">
              <a:solidFill>
                <a:schemeClr val="accent5">
                  <a:lumMod val="50000"/>
                </a:schemeClr>
              </a:solidFill>
              <a:latin typeface="Montserrat" panose="02000505000000020004" pitchFamily="2" charset="0"/>
              <a:ea typeface="+mj-ea"/>
              <a:cs typeface="+mj-cs"/>
            </a:endParaRPr>
          </a:p>
        </p:txBody>
      </p:sp>
      <p:sp>
        <p:nvSpPr>
          <p:cNvPr id="7" name="TextBox 6">
            <a:extLst>
              <a:ext uri="{FF2B5EF4-FFF2-40B4-BE49-F238E27FC236}">
                <a16:creationId xmlns:a16="http://schemas.microsoft.com/office/drawing/2014/main" id="{D2EAA74F-5577-D989-FE54-50EE65344543}"/>
              </a:ext>
            </a:extLst>
          </p:cNvPr>
          <p:cNvSpPr txBox="1"/>
          <p:nvPr/>
        </p:nvSpPr>
        <p:spPr>
          <a:xfrm>
            <a:off x="3449739" y="5957253"/>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10" name="TextBox 9">
            <a:extLst>
              <a:ext uri="{FF2B5EF4-FFF2-40B4-BE49-F238E27FC236}">
                <a16:creationId xmlns:a16="http://schemas.microsoft.com/office/drawing/2014/main" id="{16DD5B97-19F0-4E1B-14F1-4760217487CE}"/>
              </a:ext>
            </a:extLst>
          </p:cNvPr>
          <p:cNvSpPr txBox="1"/>
          <p:nvPr/>
        </p:nvSpPr>
        <p:spPr>
          <a:xfrm>
            <a:off x="2482487" y="5976460"/>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11" name="Plus Sign 10">
            <a:extLst>
              <a:ext uri="{FF2B5EF4-FFF2-40B4-BE49-F238E27FC236}">
                <a16:creationId xmlns:a16="http://schemas.microsoft.com/office/drawing/2014/main" id="{B149F6AF-9542-5159-B869-FDDB0540F747}"/>
              </a:ext>
            </a:extLst>
          </p:cNvPr>
          <p:cNvSpPr/>
          <p:nvPr/>
        </p:nvSpPr>
        <p:spPr>
          <a:xfrm>
            <a:off x="3057800" y="5901585"/>
            <a:ext cx="391939" cy="35187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88516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Plant Set-up Option (PVC+Phenol)</a:t>
            </a:r>
            <a:endParaRPr lang="en-IN" sz="1400" dirty="0">
              <a:solidFill>
                <a:schemeClr val="tx1"/>
              </a:solidFill>
              <a:latin typeface="Arial" panose="020B0604020202020204" pitchFamily="34" charset="0"/>
            </a:endParaRPr>
          </a:p>
        </p:txBody>
      </p:sp>
      <p:grpSp>
        <p:nvGrpSpPr>
          <p:cNvPr id="4" name="Group 3">
            <a:extLst>
              <a:ext uri="{FF2B5EF4-FFF2-40B4-BE49-F238E27FC236}">
                <a16:creationId xmlns:a16="http://schemas.microsoft.com/office/drawing/2014/main" id="{90021507-1F95-585D-095E-EFA47EC902A0}"/>
              </a:ext>
            </a:extLst>
          </p:cNvPr>
          <p:cNvGrpSpPr/>
          <p:nvPr/>
        </p:nvGrpSpPr>
        <p:grpSpPr>
          <a:xfrm>
            <a:off x="-13812" y="749659"/>
            <a:ext cx="12205812" cy="5347749"/>
            <a:chOff x="18045" y="785259"/>
            <a:chExt cx="11468139" cy="6341252"/>
          </a:xfrm>
        </p:grpSpPr>
        <p:sp>
          <p:nvSpPr>
            <p:cNvPr id="8" name="TextBox 22">
              <a:extLst>
                <a:ext uri="{FF2B5EF4-FFF2-40B4-BE49-F238E27FC236}">
                  <a16:creationId xmlns:a16="http://schemas.microsoft.com/office/drawing/2014/main" id="{8F2E524F-5AA0-4E2A-83E0-6662BDDD3E99}"/>
                </a:ext>
              </a:extLst>
            </p:cNvPr>
            <p:cNvSpPr txBox="1"/>
            <p:nvPr/>
          </p:nvSpPr>
          <p:spPr>
            <a:xfrm>
              <a:off x="6643431" y="6451922"/>
              <a:ext cx="2028894" cy="275566"/>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9A5240DB-413A-4E80-9388-2946BCDDED3D}"/>
                </a:ext>
              </a:extLst>
            </p:cNvPr>
            <p:cNvSpPr txBox="1"/>
            <p:nvPr/>
          </p:nvSpPr>
          <p:spPr>
            <a:xfrm>
              <a:off x="101509" y="785259"/>
              <a:ext cx="11125570" cy="314943"/>
            </a:xfrm>
            <a:prstGeom prst="rect">
              <a:avLst/>
            </a:prstGeom>
            <a:solidFill>
              <a:schemeClr val="accent1">
                <a:lumMod val="40000"/>
                <a:lumOff val="60000"/>
              </a:schemeClr>
            </a:solidFill>
          </p:spPr>
          <p:txBody>
            <a:bodyPr wrap="square">
              <a:spAutoFit/>
            </a:bodyPr>
            <a:lstStyle/>
            <a:p>
              <a:pPr algn="ct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Operating</a:t>
              </a: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  Revenue</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6E148316-5B06-40D1-8C6B-DDAC89934FC1}"/>
                </a:ext>
              </a:extLst>
            </p:cNvPr>
            <p:cNvGraphicFramePr/>
            <p:nvPr>
              <p:extLst>
                <p:ext uri="{D42A27DB-BD31-4B8C-83A1-F6EECF244321}">
                  <p14:modId xmlns:p14="http://schemas.microsoft.com/office/powerpoint/2010/main" val="445905315"/>
                </p:ext>
              </p:extLst>
            </p:nvPr>
          </p:nvGraphicFramePr>
          <p:xfrm>
            <a:off x="18045" y="1048861"/>
            <a:ext cx="8654279" cy="2100741"/>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22">
              <a:extLst>
                <a:ext uri="{FF2B5EF4-FFF2-40B4-BE49-F238E27FC236}">
                  <a16:creationId xmlns:a16="http://schemas.microsoft.com/office/drawing/2014/main" id="{5F38FDD6-7557-4042-93B1-951A554969B1}"/>
                </a:ext>
              </a:extLst>
            </p:cNvPr>
            <p:cNvSpPr txBox="1"/>
            <p:nvPr/>
          </p:nvSpPr>
          <p:spPr>
            <a:xfrm>
              <a:off x="9180946" y="820228"/>
              <a:ext cx="2208797" cy="275566"/>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Note: All figures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D51BDAB-32A3-3485-D89A-15E9B8121267}"/>
                </a:ext>
              </a:extLst>
            </p:cNvPr>
            <p:cNvSpPr txBox="1"/>
            <p:nvPr/>
          </p:nvSpPr>
          <p:spPr>
            <a:xfrm>
              <a:off x="101509" y="2869591"/>
              <a:ext cx="11125570" cy="314943"/>
            </a:xfrm>
            <a:prstGeom prst="rect">
              <a:avLst/>
            </a:prstGeom>
            <a:solidFill>
              <a:schemeClr val="accent1">
                <a:lumMod val="40000"/>
                <a:lumOff val="60000"/>
              </a:schemeClr>
            </a:solidFill>
          </p:spPr>
          <p:txBody>
            <a:bodyPr wrap="square">
              <a:spAutoFit/>
            </a:bodyPr>
            <a:lstStyle/>
            <a:p>
              <a:pPr algn="ct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Operating</a:t>
              </a:r>
              <a:r>
                <a:rPr lang="en-IN"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 Cost</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7" name="Chart 16">
              <a:extLst>
                <a:ext uri="{FF2B5EF4-FFF2-40B4-BE49-F238E27FC236}">
                  <a16:creationId xmlns:a16="http://schemas.microsoft.com/office/drawing/2014/main" id="{9196F1B8-B9CD-9BB1-E385-49DBD0E801F7}"/>
                </a:ext>
              </a:extLst>
            </p:cNvPr>
            <p:cNvGraphicFramePr/>
            <p:nvPr>
              <p:extLst>
                <p:ext uri="{D42A27DB-BD31-4B8C-83A1-F6EECF244321}">
                  <p14:modId xmlns:p14="http://schemas.microsoft.com/office/powerpoint/2010/main" val="4291368416"/>
                </p:ext>
              </p:extLst>
            </p:nvPr>
          </p:nvGraphicFramePr>
          <p:xfrm>
            <a:off x="114485" y="3149603"/>
            <a:ext cx="8654279" cy="1988454"/>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2ED81A04-F9F0-6383-4351-E37780AD3A66}"/>
                </a:ext>
              </a:extLst>
            </p:cNvPr>
            <p:cNvSpPr txBox="1"/>
            <p:nvPr/>
          </p:nvSpPr>
          <p:spPr>
            <a:xfrm>
              <a:off x="101508" y="4813914"/>
              <a:ext cx="11125569" cy="314943"/>
            </a:xfrm>
            <a:prstGeom prst="rect">
              <a:avLst/>
            </a:prstGeom>
            <a:solidFill>
              <a:schemeClr val="accent1">
                <a:lumMod val="40000"/>
                <a:lumOff val="60000"/>
              </a:schemeClr>
            </a:solidFill>
          </p:spPr>
          <p:txBody>
            <a:bodyPr wrap="square">
              <a:spAutoFit/>
            </a:bodyPr>
            <a:lstStyle/>
            <a:p>
              <a:pPr algn="ctr">
                <a:lnSpc>
                  <a:spcPct val="107000"/>
                </a:lnSpc>
                <a:spcAft>
                  <a:spcPts val="800"/>
                </a:spcAft>
              </a:pPr>
              <a:r>
                <a:rPr lang="en-US" sz="12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Gross Margin</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9" name="Chart 18">
              <a:extLst>
                <a:ext uri="{FF2B5EF4-FFF2-40B4-BE49-F238E27FC236}">
                  <a16:creationId xmlns:a16="http://schemas.microsoft.com/office/drawing/2014/main" id="{EE2D11C4-CE17-26AC-17F2-B4DF012E24AC}"/>
                </a:ext>
              </a:extLst>
            </p:cNvPr>
            <p:cNvGraphicFramePr/>
            <p:nvPr>
              <p:extLst>
                <p:ext uri="{D42A27DB-BD31-4B8C-83A1-F6EECF244321}">
                  <p14:modId xmlns:p14="http://schemas.microsoft.com/office/powerpoint/2010/main" val="3367196381"/>
                </p:ext>
              </p:extLst>
            </p:nvPr>
          </p:nvGraphicFramePr>
          <p:xfrm>
            <a:off x="210925" y="5138057"/>
            <a:ext cx="8654279" cy="1988454"/>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22">
              <a:extLst>
                <a:ext uri="{FF2B5EF4-FFF2-40B4-BE49-F238E27FC236}">
                  <a16:creationId xmlns:a16="http://schemas.microsoft.com/office/drawing/2014/main" id="{B7245CF0-E231-48DB-804E-F31F9C8ED083}"/>
                </a:ext>
              </a:extLst>
            </p:cNvPr>
            <p:cNvSpPr txBox="1"/>
            <p:nvPr/>
          </p:nvSpPr>
          <p:spPr>
            <a:xfrm>
              <a:off x="9277387" y="2895412"/>
              <a:ext cx="2208797" cy="275566"/>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Note: All figures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12" name="TextBox 22">
              <a:extLst>
                <a:ext uri="{FF2B5EF4-FFF2-40B4-BE49-F238E27FC236}">
                  <a16:creationId xmlns:a16="http://schemas.microsoft.com/office/drawing/2014/main" id="{F92908C1-399A-2A3D-74AE-019DE0C3515A}"/>
                </a:ext>
              </a:extLst>
            </p:cNvPr>
            <p:cNvSpPr txBox="1"/>
            <p:nvPr/>
          </p:nvSpPr>
          <p:spPr>
            <a:xfrm>
              <a:off x="9277386" y="4831422"/>
              <a:ext cx="2208797" cy="275566"/>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Note: All figures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839C73DD-CD0D-6196-CCAD-AE0DB8FF6B5E}"/>
              </a:ext>
            </a:extLst>
          </p:cNvPr>
          <p:cNvSpPr txBox="1"/>
          <p:nvPr/>
        </p:nvSpPr>
        <p:spPr>
          <a:xfrm>
            <a:off x="187145" y="5776177"/>
            <a:ext cx="3225887"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1 (PVC): 350 KTPA PVC + Captive Ethylene</a:t>
            </a:r>
          </a:p>
        </p:txBody>
      </p:sp>
      <p:sp>
        <p:nvSpPr>
          <p:cNvPr id="23" name="TextBox 22">
            <a:extLst>
              <a:ext uri="{FF2B5EF4-FFF2-40B4-BE49-F238E27FC236}">
                <a16:creationId xmlns:a16="http://schemas.microsoft.com/office/drawing/2014/main" id="{B64DB510-E55D-79E1-0EB0-7B3B70B7235F}"/>
              </a:ext>
            </a:extLst>
          </p:cNvPr>
          <p:cNvSpPr txBox="1"/>
          <p:nvPr/>
        </p:nvSpPr>
        <p:spPr>
          <a:xfrm>
            <a:off x="599426" y="6109976"/>
            <a:ext cx="3677220" cy="252581"/>
          </a:xfrm>
          <a:prstGeom prst="rect">
            <a:avLst/>
          </a:prstGeom>
          <a:solidFill>
            <a:schemeClr val="accent6"/>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1 (Phenol): 200 KTPA Phenol +120 KTPA Acetone</a:t>
            </a:r>
            <a:endParaRPr lang="en-US" sz="1000"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149CB43-3EE4-9DBA-E8F9-7BC7335B9C32}"/>
              </a:ext>
            </a:extLst>
          </p:cNvPr>
          <p:cNvSpPr txBox="1"/>
          <p:nvPr/>
        </p:nvSpPr>
        <p:spPr>
          <a:xfrm>
            <a:off x="3965030" y="5768214"/>
            <a:ext cx="6973937" cy="246221"/>
          </a:xfrm>
          <a:prstGeom prst="rect">
            <a:avLst/>
          </a:prstGeom>
          <a:solidFill>
            <a:schemeClr val="accent4">
              <a:lumMod val="60000"/>
              <a:lumOff val="40000"/>
            </a:schemeClr>
          </a:solidFill>
          <a:ln>
            <a:solidFill>
              <a:schemeClr val="accent1"/>
            </a:solidFill>
          </a:ln>
        </p:spPr>
        <p:txBody>
          <a:bodyPr wrap="square">
            <a:spAutoFit/>
          </a:bodyPr>
          <a:lstStyle/>
          <a:p>
            <a:pPr algn="ctr" rtl="0" fontAlgn="ctr"/>
            <a:r>
              <a:rPr lang="en-IN" sz="1000" b="1" dirty="0">
                <a:solidFill>
                  <a:schemeClr val="bg1"/>
                </a:solidFill>
                <a:latin typeface="Arial" panose="020B0604020202020204" pitchFamily="34" charset="0"/>
                <a:cs typeface="Arial" panose="020B0604020202020204" pitchFamily="34" charset="0"/>
              </a:rPr>
              <a:t>Option 4: </a:t>
            </a:r>
            <a:r>
              <a:rPr lang="en-US" sz="1000" b="1" dirty="0">
                <a:solidFill>
                  <a:schemeClr val="bg1"/>
                </a:solidFill>
                <a:latin typeface="Arial" panose="020B0604020202020204" pitchFamily="34" charset="0"/>
                <a:cs typeface="Arial" panose="020B0604020202020204" pitchFamily="34" charset="0"/>
              </a:rPr>
              <a:t>200 KTPA Phenol + 120 KTPA Acetone and  350 KTPA PVC Resin Plant (Propane Furnace Addition)</a:t>
            </a:r>
            <a:endParaRPr lang="en-IN" sz="100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D432DF79-7146-6DD1-EAF1-34A3A6CF7425}"/>
              </a:ext>
            </a:extLst>
          </p:cNvPr>
          <p:cNvSpPr txBox="1"/>
          <p:nvPr/>
        </p:nvSpPr>
        <p:spPr>
          <a:xfrm>
            <a:off x="9402431" y="1398891"/>
            <a:ext cx="2616305" cy="525465"/>
          </a:xfrm>
          <a:prstGeom prst="rect">
            <a:avLst/>
          </a:prstGeom>
          <a:solidFill>
            <a:srgbClr val="ED7D31"/>
          </a:solidFill>
          <a:ln>
            <a:solidFill>
              <a:schemeClr val="accent1"/>
            </a:solidFill>
          </a:ln>
        </p:spPr>
        <p:txBody>
          <a:bodyPr wrap="square">
            <a:spAutoFit/>
          </a:bodyPr>
          <a:lstStyle/>
          <a:p>
            <a:pPr algn="just">
              <a:lnSpc>
                <a:spcPct val="150000"/>
              </a:lnSpc>
            </a:pPr>
            <a:r>
              <a:rPr lang="en-US" sz="1000" b="1" dirty="0">
                <a:solidFill>
                  <a:schemeClr val="bg1"/>
                </a:solidFill>
                <a:latin typeface="Arial" panose="020B0604020202020204" pitchFamily="34" charset="0"/>
                <a:cs typeface="Arial" panose="020B0604020202020204" pitchFamily="34" charset="0"/>
              </a:rPr>
              <a:t>Option 4: : H</a:t>
            </a:r>
            <a:r>
              <a:rPr lang="en-US" sz="1000" dirty="0">
                <a:solidFill>
                  <a:schemeClr val="bg1"/>
                </a:solidFill>
                <a:latin typeface="Arial" panose="020B0604020202020204" pitchFamily="34" charset="0"/>
                <a:cs typeface="Arial" panose="020B0604020202020204" pitchFamily="34" charset="0"/>
              </a:rPr>
              <a:t>ighest due to sum of revenues of PVC, Phenol and Acetone.</a:t>
            </a:r>
            <a:endParaRPr lang="en-US" sz="10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21DE7DD1-C63C-60EE-F3B2-6A989D84FC42}"/>
              </a:ext>
            </a:extLst>
          </p:cNvPr>
          <p:cNvSpPr txBox="1"/>
          <p:nvPr/>
        </p:nvSpPr>
        <p:spPr>
          <a:xfrm>
            <a:off x="9473054" y="3151755"/>
            <a:ext cx="2616305" cy="525465"/>
          </a:xfrm>
          <a:prstGeom prst="rect">
            <a:avLst/>
          </a:prstGeom>
          <a:solidFill>
            <a:srgbClr val="ED7D31"/>
          </a:solidFill>
          <a:ln>
            <a:solidFill>
              <a:schemeClr val="accent1"/>
            </a:solidFill>
          </a:ln>
        </p:spPr>
        <p:txBody>
          <a:bodyPr wrap="square">
            <a:spAutoFit/>
          </a:bodyPr>
          <a:lstStyle/>
          <a:p>
            <a:pPr algn="just">
              <a:lnSpc>
                <a:spcPct val="150000"/>
              </a:lnSpc>
            </a:pPr>
            <a:r>
              <a:rPr lang="en-US" sz="1000" b="1" dirty="0">
                <a:solidFill>
                  <a:schemeClr val="bg1"/>
                </a:solidFill>
                <a:latin typeface="Arial" panose="020B0604020202020204" pitchFamily="34" charset="0"/>
                <a:cs typeface="Arial" panose="020B0604020202020204" pitchFamily="34" charset="0"/>
              </a:rPr>
              <a:t>Option 4: : H</a:t>
            </a:r>
            <a:r>
              <a:rPr lang="en-US" sz="1000" dirty="0">
                <a:solidFill>
                  <a:schemeClr val="bg1"/>
                </a:solidFill>
                <a:latin typeface="Arial" panose="020B0604020202020204" pitchFamily="34" charset="0"/>
                <a:cs typeface="Arial" panose="020B0604020202020204" pitchFamily="34" charset="0"/>
              </a:rPr>
              <a:t>ighest because it includes the sum of raw materials of PVC and Phenol.</a:t>
            </a:r>
            <a:endParaRPr lang="en-US" sz="1000" b="1" dirty="0">
              <a:solidFill>
                <a:schemeClr val="bg1"/>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F34E232-BD7E-1826-63A9-9AAD71B2E6FF}"/>
              </a:ext>
            </a:extLst>
          </p:cNvPr>
          <p:cNvSpPr txBox="1"/>
          <p:nvPr/>
        </p:nvSpPr>
        <p:spPr>
          <a:xfrm>
            <a:off x="9473053" y="4848416"/>
            <a:ext cx="2616305" cy="525465"/>
          </a:xfrm>
          <a:prstGeom prst="rect">
            <a:avLst/>
          </a:prstGeom>
          <a:solidFill>
            <a:srgbClr val="ED7D31"/>
          </a:solidFill>
          <a:ln>
            <a:solidFill>
              <a:schemeClr val="accent1"/>
            </a:solidFill>
          </a:ln>
        </p:spPr>
        <p:txBody>
          <a:bodyPr wrap="square">
            <a:spAutoFit/>
          </a:bodyPr>
          <a:lstStyle/>
          <a:p>
            <a:pPr algn="just">
              <a:lnSpc>
                <a:spcPct val="150000"/>
              </a:lnSpc>
            </a:pPr>
            <a:r>
              <a:rPr lang="en-US" sz="1000" b="1" dirty="0">
                <a:solidFill>
                  <a:schemeClr val="bg1"/>
                </a:solidFill>
                <a:latin typeface="Arial" panose="020B0604020202020204" pitchFamily="34" charset="0"/>
                <a:cs typeface="Arial" panose="020B0604020202020204" pitchFamily="34" charset="0"/>
              </a:rPr>
              <a:t>Option 4</a:t>
            </a:r>
            <a:r>
              <a:rPr lang="en-US" sz="1000" dirty="0">
                <a:solidFill>
                  <a:schemeClr val="bg1"/>
                </a:solidFill>
                <a:latin typeface="Arial" panose="020B0604020202020204" pitchFamily="34" charset="0"/>
                <a:cs typeface="Arial" panose="020B0604020202020204" pitchFamily="34" charset="0"/>
              </a:rPr>
              <a:t>: : Highest as it includes both the margins of PVC , Phenol and Acetone.</a:t>
            </a:r>
            <a:endParaRPr lang="en-IN" sz="1000"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3621CC2-A0B8-E664-5B97-E70B6E97EDE8}"/>
              </a:ext>
            </a:extLst>
          </p:cNvPr>
          <p:cNvSpPr txBox="1"/>
          <p:nvPr/>
        </p:nvSpPr>
        <p:spPr>
          <a:xfrm>
            <a:off x="971232" y="6390391"/>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30" name="TextBox 29">
            <a:extLst>
              <a:ext uri="{FF2B5EF4-FFF2-40B4-BE49-F238E27FC236}">
                <a16:creationId xmlns:a16="http://schemas.microsoft.com/office/drawing/2014/main" id="{9E95D86C-3E27-6C64-B793-C0807FAD69E5}"/>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31" name="Plus Sign 30">
            <a:extLst>
              <a:ext uri="{FF2B5EF4-FFF2-40B4-BE49-F238E27FC236}">
                <a16:creationId xmlns:a16="http://schemas.microsoft.com/office/drawing/2014/main" id="{F337FE76-A384-B52F-72C5-6A6929111D64}"/>
              </a:ext>
            </a:extLst>
          </p:cNvPr>
          <p:cNvSpPr/>
          <p:nvPr/>
        </p:nvSpPr>
        <p:spPr>
          <a:xfrm>
            <a:off x="579293" y="6334723"/>
            <a:ext cx="391939" cy="35187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02D3B2BF-75EF-F3D0-5EB0-3EF2CEFEE884}"/>
              </a:ext>
            </a:extLst>
          </p:cNvPr>
          <p:cNvSpPr txBox="1"/>
          <p:nvPr/>
        </p:nvSpPr>
        <p:spPr>
          <a:xfrm>
            <a:off x="4587685" y="6097408"/>
            <a:ext cx="6784964" cy="246221"/>
          </a:xfrm>
          <a:prstGeom prst="rect">
            <a:avLst/>
          </a:prstGeom>
          <a:solidFill>
            <a:schemeClr val="accent5">
              <a:lumMod val="75000"/>
            </a:schemeClr>
          </a:solidFill>
          <a:ln>
            <a:solidFill>
              <a:schemeClr val="accent1"/>
            </a:solidFill>
          </a:ln>
        </p:spPr>
        <p:txBody>
          <a:bodyPr wrap="square">
            <a:spAutoFit/>
          </a:bodyPr>
          <a:lstStyle/>
          <a:p>
            <a:pPr algn="ctr" rtl="0" fontAlgn="ctr"/>
            <a:r>
              <a:rPr lang="en-IN" sz="1000" b="1" dirty="0">
                <a:solidFill>
                  <a:schemeClr val="bg1"/>
                </a:solidFill>
                <a:latin typeface="Arial" panose="020B0604020202020204" pitchFamily="34" charset="0"/>
                <a:cs typeface="Arial" panose="020B0604020202020204" pitchFamily="34" charset="0"/>
              </a:rPr>
              <a:t>Option 5: </a:t>
            </a:r>
            <a:r>
              <a:rPr lang="en-US" sz="1000" b="1" dirty="0">
                <a:solidFill>
                  <a:schemeClr val="bg1"/>
                </a:solidFill>
                <a:latin typeface="Arial" panose="020B0604020202020204" pitchFamily="34" charset="0"/>
                <a:cs typeface="Arial" panose="020B0604020202020204" pitchFamily="34" charset="0"/>
              </a:rPr>
              <a:t>200 KTPA Phenol + 120 KTPA Acetone &amp; 350 KTPA PVC Resin Plant (Ethane Furnace Addition)</a:t>
            </a:r>
            <a:endParaRPr lang="en-IN" sz="1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5422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Plant Set-up Option (PVC+Phenol)</a:t>
            </a:r>
            <a:endParaRPr lang="en-IN" sz="1400" dirty="0">
              <a:solidFill>
                <a:schemeClr val="tx1"/>
              </a:solidFill>
              <a:latin typeface="Arial" panose="020B0604020202020204" pitchFamily="34" charset="0"/>
            </a:endParaRPr>
          </a:p>
        </p:txBody>
      </p:sp>
      <p:sp>
        <p:nvSpPr>
          <p:cNvPr id="8" name="TextBox 22">
            <a:extLst>
              <a:ext uri="{FF2B5EF4-FFF2-40B4-BE49-F238E27FC236}">
                <a16:creationId xmlns:a16="http://schemas.microsoft.com/office/drawing/2014/main" id="{EDC50268-1902-4BD5-956A-DF94DAD8AF80}"/>
              </a:ext>
            </a:extLst>
          </p:cNvPr>
          <p:cNvSpPr txBox="1"/>
          <p:nvPr/>
        </p:nvSpPr>
        <p:spPr>
          <a:xfrm>
            <a:off x="9927495" y="6432219"/>
            <a:ext cx="2073569" cy="24500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0" name="Chart 9">
            <a:extLst>
              <a:ext uri="{FF2B5EF4-FFF2-40B4-BE49-F238E27FC236}">
                <a16:creationId xmlns:a16="http://schemas.microsoft.com/office/drawing/2014/main" id="{589E4208-DDFB-8451-3D65-93BE1D50EB39}"/>
              </a:ext>
            </a:extLst>
          </p:cNvPr>
          <p:cNvGraphicFramePr/>
          <p:nvPr>
            <p:extLst>
              <p:ext uri="{D42A27DB-BD31-4B8C-83A1-F6EECF244321}">
                <p14:modId xmlns:p14="http://schemas.microsoft.com/office/powerpoint/2010/main" val="2234916539"/>
              </p:ext>
            </p:extLst>
          </p:nvPr>
        </p:nvGraphicFramePr>
        <p:xfrm>
          <a:off x="133868" y="660487"/>
          <a:ext cx="11789240" cy="273764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22">
            <a:extLst>
              <a:ext uri="{FF2B5EF4-FFF2-40B4-BE49-F238E27FC236}">
                <a16:creationId xmlns:a16="http://schemas.microsoft.com/office/drawing/2014/main" id="{53495AC0-9677-0D6E-D68B-E30FC6547ADC}"/>
              </a:ext>
            </a:extLst>
          </p:cNvPr>
          <p:cNvSpPr txBox="1"/>
          <p:nvPr/>
        </p:nvSpPr>
        <p:spPr>
          <a:xfrm>
            <a:off x="133869" y="3308111"/>
            <a:ext cx="2073569" cy="245003"/>
          </a:xfrm>
          <a:prstGeom prst="rect">
            <a:avLst/>
          </a:prstGeom>
          <a:noFill/>
        </p:spPr>
        <p:txBody>
          <a:bodyPr wrap="square" rtlCol="0">
            <a:spAutoFit/>
          </a:bodyPr>
          <a:lstStyle/>
          <a:p>
            <a:pP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All values are in INR Crores</a:t>
            </a:r>
            <a:endParaRPr lang="en-IN"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4" name="Table 13">
            <a:extLst>
              <a:ext uri="{FF2B5EF4-FFF2-40B4-BE49-F238E27FC236}">
                <a16:creationId xmlns:a16="http://schemas.microsoft.com/office/drawing/2014/main" id="{DFCD6DCA-9405-30BA-B7D4-E3F9622AC965}"/>
              </a:ext>
            </a:extLst>
          </p:cNvPr>
          <p:cNvGraphicFramePr>
            <a:graphicFrameLocks noGrp="1"/>
          </p:cNvGraphicFramePr>
          <p:nvPr>
            <p:extLst>
              <p:ext uri="{D42A27DB-BD31-4B8C-83A1-F6EECF244321}">
                <p14:modId xmlns:p14="http://schemas.microsoft.com/office/powerpoint/2010/main" val="3201092746"/>
              </p:ext>
            </p:extLst>
          </p:nvPr>
        </p:nvGraphicFramePr>
        <p:xfrm>
          <a:off x="133868" y="3488151"/>
          <a:ext cx="11789241" cy="2170893"/>
        </p:xfrm>
        <a:graphic>
          <a:graphicData uri="http://schemas.openxmlformats.org/drawingml/2006/table">
            <a:tbl>
              <a:tblPr firstRow="1" firstCol="1" bandRow="1">
                <a:tableStyleId>{912C8C85-51F0-491E-9774-3900AFEF0FD7}</a:tableStyleId>
              </a:tblPr>
              <a:tblGrid>
                <a:gridCol w="1374467">
                  <a:extLst>
                    <a:ext uri="{9D8B030D-6E8A-4147-A177-3AD203B41FA5}">
                      <a16:colId xmlns:a16="http://schemas.microsoft.com/office/drawing/2014/main" val="3623666341"/>
                    </a:ext>
                  </a:extLst>
                </a:gridCol>
                <a:gridCol w="7498310">
                  <a:extLst>
                    <a:ext uri="{9D8B030D-6E8A-4147-A177-3AD203B41FA5}">
                      <a16:colId xmlns:a16="http://schemas.microsoft.com/office/drawing/2014/main" val="4197185313"/>
                    </a:ext>
                  </a:extLst>
                </a:gridCol>
                <a:gridCol w="2916464">
                  <a:extLst>
                    <a:ext uri="{9D8B030D-6E8A-4147-A177-3AD203B41FA5}">
                      <a16:colId xmlns:a16="http://schemas.microsoft.com/office/drawing/2014/main" val="1704767183"/>
                    </a:ext>
                  </a:extLst>
                </a:gridCol>
              </a:tblGrid>
              <a:tr h="234120">
                <a:tc gridSpan="3">
                  <a:txBody>
                    <a:bodyPr/>
                    <a:lstStyle/>
                    <a:p>
                      <a:pPr marL="72000" algn="ctr">
                        <a:lnSpc>
                          <a:spcPct val="150000"/>
                        </a:lnSpc>
                        <a:spcAft>
                          <a:spcPts val="800"/>
                        </a:spcAft>
                      </a:pPr>
                      <a:r>
                        <a:rPr lang="en-IN" sz="1100" dirty="0">
                          <a:effectLst/>
                          <a:latin typeface="Arial" panose="020B0604020202020204" pitchFamily="34" charset="0"/>
                          <a:cs typeface="Arial" panose="020B0604020202020204" pitchFamily="34" charset="0"/>
                        </a:rPr>
                        <a:t>Project Sensitivity Analysis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72000" algn="ctr">
                        <a:lnSpc>
                          <a:spcPct val="150000"/>
                        </a:lnSpc>
                        <a:spcAft>
                          <a:spcPts val="800"/>
                        </a:spcAft>
                      </a:pPr>
                      <a:r>
                        <a:rPr lang="en-IN" sz="1100" dirty="0">
                          <a:effectLst/>
                          <a:latin typeface="Arial" panose="020B0604020202020204" pitchFamily="34" charset="0"/>
                          <a:cs typeface="Arial" panose="020B0604020202020204" pitchFamily="34" charset="0"/>
                        </a:rPr>
                        <a:t>Project Sensitivity Analysis</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2622656986"/>
                  </a:ext>
                </a:extLst>
              </a:tr>
              <a:tr h="267141">
                <a:tc rowSpan="2">
                  <a:txBody>
                    <a:bodyPr/>
                    <a:lstStyle/>
                    <a:p>
                      <a:pPr marL="72000">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S.No.</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tc rowSpan="2">
                  <a:txBody>
                    <a:bodyPr/>
                    <a:lstStyle/>
                    <a:p>
                      <a:pPr marL="72000" algn="ctr" defTabSz="914400" rtl="0" eaLnBrk="1" latinLnBrk="0" hangingPunct="1">
                        <a:lnSpc>
                          <a:spcPct val="150000"/>
                        </a:lnSpc>
                        <a:spcAft>
                          <a:spcPts val="800"/>
                        </a:spcAft>
                      </a:pPr>
                      <a:r>
                        <a:rPr lang="en-IN" sz="1100" b="1" kern="1200" dirty="0">
                          <a:solidFill>
                            <a:schemeClr val="bg1"/>
                          </a:solidFill>
                          <a:effectLst/>
                          <a:latin typeface="Arial" panose="020B0604020202020204" pitchFamily="34" charset="0"/>
                          <a:ea typeface="+mn-ea"/>
                          <a:cs typeface="Arial" panose="020B0604020202020204" pitchFamily="34" charset="0"/>
                        </a:rPr>
                        <a:t>Project Sensitivity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tc>
                  <a:txBody>
                    <a:bodyPr/>
                    <a:lstStyle/>
                    <a:p>
                      <a:pPr marL="72000" algn="ctr" defTabSz="914400" rtl="0" eaLnBrk="1" fontAlgn="ctr" latinLnBrk="0" hangingPunct="1">
                        <a:lnSpc>
                          <a:spcPct val="150000"/>
                        </a:lnSpc>
                        <a:spcAft>
                          <a:spcPts val="800"/>
                        </a:spcAft>
                      </a:pPr>
                      <a:r>
                        <a:rPr lang="en-US" sz="1100" b="1" kern="1200" dirty="0">
                          <a:solidFill>
                            <a:schemeClr val="bg1"/>
                          </a:solidFill>
                          <a:effectLst/>
                          <a:latin typeface="Arial" panose="020B0604020202020204" pitchFamily="34" charset="0"/>
                          <a:ea typeface="+mn-ea"/>
                          <a:cs typeface="Arial" panose="020B0604020202020204" pitchFamily="34" charset="0"/>
                        </a:rPr>
                        <a:t>Profit After Tax</a:t>
                      </a:r>
                      <a:endParaRPr lang="en-IN" sz="1100" b="1" kern="1200" dirty="0">
                        <a:solidFill>
                          <a:schemeClr val="bg1"/>
                        </a:solidFill>
                        <a:effectLst/>
                        <a:latin typeface="Arial" panose="020B0604020202020204" pitchFamily="34" charset="0"/>
                        <a:ea typeface="+mn-ea"/>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4016493394"/>
                  </a:ext>
                </a:extLst>
              </a:tr>
              <a:tr h="278272">
                <a:tc vMerge="1">
                  <a:txBody>
                    <a:bodyPr/>
                    <a:lstStyle/>
                    <a:p>
                      <a:pPr marL="72000" algn="ctr" fontAlgn="b"/>
                      <a:r>
                        <a:rPr lang="en-IN" sz="1100" u="none" strike="noStrike" dirty="0">
                          <a:effectLst/>
                          <a:latin typeface="Arial" panose="020B0604020202020204" pitchFamily="34" charset="0"/>
                          <a:cs typeface="Arial" panose="020B0604020202020204" pitchFamily="34" charset="0"/>
                        </a:rPr>
                        <a:t> </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72000" algn="ctr" fontAlgn="ctr"/>
                      <a:endParaRPr lang="en-IN" sz="1100" b="1"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000" algn="ctr" fontAlgn="ctr">
                        <a:lnSpc>
                          <a:spcPct val="150000"/>
                        </a:lnSpc>
                      </a:pPr>
                      <a:r>
                        <a:rPr lang="en-US" sz="11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rPr>
                        <a:t>O</a:t>
                      </a:r>
                      <a:r>
                        <a:rPr lang="en-IN" sz="1100" b="1" i="0" u="none" strike="noStrike" dirty="0">
                          <a:solidFill>
                            <a:schemeClr val="bg1"/>
                          </a:solidFill>
                          <a:effectLst/>
                          <a:latin typeface="Arial" panose="020B0604020202020204" pitchFamily="34" charset="0"/>
                          <a:ea typeface="Verdana" panose="020B0604030504040204" pitchFamily="34" charset="0"/>
                          <a:cs typeface="Arial" panose="020B0604020202020204" pitchFamily="34" charset="0"/>
                        </a:rPr>
                        <a:t>ption-4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0AD47"/>
                    </a:solidFill>
                  </a:tcPr>
                </a:tc>
                <a:extLst>
                  <a:ext uri="{0D108BD9-81ED-4DB2-BD59-A6C34878D82A}">
                    <a16:rowId xmlns:a16="http://schemas.microsoft.com/office/drawing/2014/main" val="779522281"/>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 </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US" sz="1100" u="none" strike="noStrike" dirty="0">
                          <a:effectLst/>
                          <a:latin typeface="Arial" panose="020B0604020202020204" pitchFamily="34" charset="0"/>
                          <a:cs typeface="Arial" panose="020B0604020202020204" pitchFamily="34" charset="0"/>
                        </a:rPr>
                        <a:t>Profit After Tax (at optimum capacity utilization)</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b="0" i="0" u="none" strike="noStrike" dirty="0">
                          <a:solidFill>
                            <a:srgbClr val="000000"/>
                          </a:solidFill>
                          <a:effectLst/>
                          <a:latin typeface="Arial" panose="020B0604020202020204" pitchFamily="34" charset="0"/>
                        </a:rPr>
                        <a:t>Nil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6975314"/>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1</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Selling Price decreases by 11%, Raw Material Price remains same</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b="0" i="0" u="none" strike="noStrike" dirty="0">
                          <a:solidFill>
                            <a:srgbClr val="000000"/>
                          </a:solidFill>
                          <a:effectLst/>
                          <a:latin typeface="Arial" panose="020B0604020202020204" pitchFamily="34" charset="0"/>
                        </a:rPr>
                        <a:t>20%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6464626"/>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2</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Increase in Raw Material price by 16.5 % with no change in selling price</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b="0" i="0" u="none" strike="noStrike" dirty="0">
                          <a:solidFill>
                            <a:srgbClr val="000000"/>
                          </a:solidFill>
                          <a:effectLst/>
                          <a:latin typeface="Arial" panose="020B0604020202020204" pitchFamily="34" charset="0"/>
                        </a:rPr>
                        <a:t>14%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1398338"/>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3</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Increase in raw material price by 9 % with decrease in selling price by 5%</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b="0" i="0" u="none" strike="noStrike" dirty="0">
                          <a:solidFill>
                            <a:srgbClr val="000000"/>
                          </a:solidFill>
                          <a:effectLst/>
                          <a:latin typeface="Arial" panose="020B0604020202020204" pitchFamily="34" charset="0"/>
                        </a:rPr>
                        <a:t>20%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9133611"/>
                  </a:ext>
                </a:extLst>
              </a:tr>
              <a:tr h="278272">
                <a:tc>
                  <a:txBody>
                    <a:bodyPr/>
                    <a:lstStyle/>
                    <a:p>
                      <a:pPr marL="72000" algn="ctr" fontAlgn="b">
                        <a:lnSpc>
                          <a:spcPct val="150000"/>
                        </a:lnSpc>
                      </a:pPr>
                      <a:r>
                        <a:rPr lang="en-IN" sz="1100" u="none" strike="noStrike" dirty="0">
                          <a:effectLst/>
                          <a:latin typeface="Arial" panose="020B0604020202020204" pitchFamily="34" charset="0"/>
                          <a:cs typeface="Arial" panose="020B0604020202020204" pitchFamily="34" charset="0"/>
                        </a:rPr>
                        <a:t>4</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2000" algn="l" fontAlgn="ctr">
                        <a:lnSpc>
                          <a:spcPct val="150000"/>
                        </a:lnSpc>
                      </a:pPr>
                      <a:r>
                        <a:rPr lang="en-IN" sz="1100" u="none" strike="noStrike" dirty="0">
                          <a:effectLst/>
                          <a:latin typeface="Arial" panose="020B0604020202020204" pitchFamily="34" charset="0"/>
                          <a:cs typeface="Arial" panose="020B0604020202020204" pitchFamily="34" charset="0"/>
                        </a:rPr>
                        <a:t>Increase in Cost of Production by 14.5% with no change in selling price</a:t>
                      </a:r>
                      <a:endParaRPr lang="en-IN" sz="1100" b="0" i="0" u="none" strike="noStrike" dirty="0">
                        <a:solidFill>
                          <a:srgbClr val="000000"/>
                        </a:solidFill>
                        <a:effectLst/>
                        <a:latin typeface="Arial" panose="020B0604020202020204" pitchFamily="34" charset="0"/>
                        <a:ea typeface="Verdana" panose="020B0604030504040204" pitchFamily="34" charset="0"/>
                        <a:cs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b="0" i="0" u="none" strike="noStrike" dirty="0">
                          <a:solidFill>
                            <a:srgbClr val="000000"/>
                          </a:solidFill>
                          <a:effectLst/>
                          <a:latin typeface="Arial" panose="020B0604020202020204" pitchFamily="34" charset="0"/>
                        </a:rPr>
                        <a:t>18% decrease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3277218"/>
                  </a:ext>
                </a:extLst>
              </a:tr>
            </a:tbl>
          </a:graphicData>
        </a:graphic>
      </p:graphicFrame>
      <p:sp>
        <p:nvSpPr>
          <p:cNvPr id="7" name="TextBox 6">
            <a:extLst>
              <a:ext uri="{FF2B5EF4-FFF2-40B4-BE49-F238E27FC236}">
                <a16:creationId xmlns:a16="http://schemas.microsoft.com/office/drawing/2014/main" id="{A48D28EB-BE4F-D665-7F18-76D4A4332A47}"/>
              </a:ext>
            </a:extLst>
          </p:cNvPr>
          <p:cNvSpPr txBox="1"/>
          <p:nvPr/>
        </p:nvSpPr>
        <p:spPr>
          <a:xfrm>
            <a:off x="1385498" y="5727367"/>
            <a:ext cx="3225887" cy="246221"/>
          </a:xfrm>
          <a:prstGeom prst="rect">
            <a:avLst/>
          </a:prstGeom>
          <a:solidFill>
            <a:schemeClr val="accent6"/>
          </a:solidFill>
          <a:ln>
            <a:solidFill>
              <a:schemeClr val="accent6"/>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1 (PVC): 350 KTPA PVC + Captive Ethylene</a:t>
            </a:r>
          </a:p>
        </p:txBody>
      </p:sp>
      <p:sp>
        <p:nvSpPr>
          <p:cNvPr id="9" name="TextBox 8">
            <a:extLst>
              <a:ext uri="{FF2B5EF4-FFF2-40B4-BE49-F238E27FC236}">
                <a16:creationId xmlns:a16="http://schemas.microsoft.com/office/drawing/2014/main" id="{6475EFA5-2343-CCDB-BDF8-CD8D31E2EFF5}"/>
              </a:ext>
            </a:extLst>
          </p:cNvPr>
          <p:cNvSpPr txBox="1"/>
          <p:nvPr/>
        </p:nvSpPr>
        <p:spPr>
          <a:xfrm>
            <a:off x="789019" y="6061612"/>
            <a:ext cx="3822366" cy="253743"/>
          </a:xfrm>
          <a:prstGeom prst="rect">
            <a:avLst/>
          </a:prstGeom>
          <a:solidFill>
            <a:schemeClr val="accent6"/>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1 (Phenol): 200 KTPA Phenol +120 KTPA Acetone</a:t>
            </a:r>
            <a:endParaRPr lang="en-US" sz="10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04D57B5-548F-42B4-1005-CB3667BFEDDE}"/>
              </a:ext>
            </a:extLst>
          </p:cNvPr>
          <p:cNvSpPr txBox="1"/>
          <p:nvPr/>
        </p:nvSpPr>
        <p:spPr>
          <a:xfrm>
            <a:off x="4818544" y="5727367"/>
            <a:ext cx="6973937" cy="246221"/>
          </a:xfrm>
          <a:prstGeom prst="rect">
            <a:avLst/>
          </a:prstGeom>
          <a:solidFill>
            <a:schemeClr val="accent4">
              <a:lumMod val="60000"/>
              <a:lumOff val="40000"/>
            </a:schemeClr>
          </a:solidFill>
          <a:ln>
            <a:solidFill>
              <a:schemeClr val="accent1"/>
            </a:solidFill>
          </a:ln>
        </p:spPr>
        <p:txBody>
          <a:bodyPr wrap="square">
            <a:spAutoFit/>
          </a:bodyPr>
          <a:lstStyle/>
          <a:p>
            <a:pPr algn="ctr" rtl="0" fontAlgn="ctr"/>
            <a:r>
              <a:rPr lang="en-IN" sz="1000" b="1" dirty="0">
                <a:solidFill>
                  <a:schemeClr val="bg1"/>
                </a:solidFill>
                <a:latin typeface="Arial" panose="020B0604020202020204" pitchFamily="34" charset="0"/>
                <a:cs typeface="Arial" panose="020B0604020202020204" pitchFamily="34" charset="0"/>
              </a:rPr>
              <a:t>Option 4: </a:t>
            </a:r>
            <a:r>
              <a:rPr lang="en-US" sz="1000" b="1" dirty="0">
                <a:solidFill>
                  <a:schemeClr val="bg1"/>
                </a:solidFill>
                <a:latin typeface="Arial" panose="020B0604020202020204" pitchFamily="34" charset="0"/>
                <a:cs typeface="Arial" panose="020B0604020202020204" pitchFamily="34" charset="0"/>
              </a:rPr>
              <a:t>200 KTPA Phenol + 120 KTPA Acetone and  350 KTPA PVC Resin Plant (Propane Furnace Addition)</a:t>
            </a:r>
            <a:endParaRPr lang="en-IN" sz="1000" b="1"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B3BEF1B-B7F5-02B8-EEC7-40278534304E}"/>
              </a:ext>
            </a:extLst>
          </p:cNvPr>
          <p:cNvSpPr txBox="1"/>
          <p:nvPr/>
        </p:nvSpPr>
        <p:spPr>
          <a:xfrm>
            <a:off x="971232" y="6390391"/>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15" name="TextBox 14">
            <a:extLst>
              <a:ext uri="{FF2B5EF4-FFF2-40B4-BE49-F238E27FC236}">
                <a16:creationId xmlns:a16="http://schemas.microsoft.com/office/drawing/2014/main" id="{09028065-B667-7D5A-EE37-A217101BAC3F}"/>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16" name="Plus Sign 15">
            <a:extLst>
              <a:ext uri="{FF2B5EF4-FFF2-40B4-BE49-F238E27FC236}">
                <a16:creationId xmlns:a16="http://schemas.microsoft.com/office/drawing/2014/main" id="{10174073-3660-5EFD-6D70-728BE2C45922}"/>
              </a:ext>
            </a:extLst>
          </p:cNvPr>
          <p:cNvSpPr/>
          <p:nvPr/>
        </p:nvSpPr>
        <p:spPr>
          <a:xfrm>
            <a:off x="579293" y="6334723"/>
            <a:ext cx="391939" cy="35187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E33FA7D-C8CA-2843-71AD-469D53EE67E8}"/>
              </a:ext>
            </a:extLst>
          </p:cNvPr>
          <p:cNvSpPr txBox="1"/>
          <p:nvPr/>
        </p:nvSpPr>
        <p:spPr>
          <a:xfrm>
            <a:off x="4913030" y="6057259"/>
            <a:ext cx="6784964" cy="246221"/>
          </a:xfrm>
          <a:prstGeom prst="rect">
            <a:avLst/>
          </a:prstGeom>
          <a:solidFill>
            <a:schemeClr val="accent5">
              <a:lumMod val="75000"/>
            </a:schemeClr>
          </a:solidFill>
          <a:ln>
            <a:solidFill>
              <a:schemeClr val="accent1"/>
            </a:solidFill>
          </a:ln>
        </p:spPr>
        <p:txBody>
          <a:bodyPr wrap="square">
            <a:spAutoFit/>
          </a:bodyPr>
          <a:lstStyle/>
          <a:p>
            <a:pPr algn="ctr" rtl="0" fontAlgn="ctr"/>
            <a:r>
              <a:rPr lang="en-IN" sz="1000" b="1" dirty="0">
                <a:solidFill>
                  <a:schemeClr val="bg1"/>
                </a:solidFill>
                <a:latin typeface="Arial" panose="020B0604020202020204" pitchFamily="34" charset="0"/>
                <a:cs typeface="Arial" panose="020B0604020202020204" pitchFamily="34" charset="0"/>
              </a:rPr>
              <a:t>Option 5: </a:t>
            </a:r>
            <a:r>
              <a:rPr lang="en-US" sz="1000" b="1" dirty="0">
                <a:solidFill>
                  <a:schemeClr val="bg1"/>
                </a:solidFill>
                <a:latin typeface="Arial" panose="020B0604020202020204" pitchFamily="34" charset="0"/>
                <a:cs typeface="Arial" panose="020B0604020202020204" pitchFamily="34" charset="0"/>
              </a:rPr>
              <a:t>200 KTPA Phenol + 120 KTPA Acetone &amp; 350 KTPA PVC Resin Plant (Ethane Furnace Addition)</a:t>
            </a:r>
            <a:endParaRPr lang="en-IN" sz="1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2974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1A177AE2-7FE9-0EF6-9DED-7F505695F075}"/>
              </a:ext>
            </a:extLst>
          </p:cNvPr>
          <p:cNvGraphicFramePr>
            <a:graphicFrameLocks noGrp="1"/>
          </p:cNvGraphicFramePr>
          <p:nvPr>
            <p:extLst>
              <p:ext uri="{D42A27DB-BD31-4B8C-83A1-F6EECF244321}">
                <p14:modId xmlns:p14="http://schemas.microsoft.com/office/powerpoint/2010/main" val="2844791237"/>
              </p:ext>
            </p:extLst>
          </p:nvPr>
        </p:nvGraphicFramePr>
        <p:xfrm>
          <a:off x="299345" y="840012"/>
          <a:ext cx="11591250" cy="3293062"/>
        </p:xfrm>
        <a:graphic>
          <a:graphicData uri="http://schemas.openxmlformats.org/drawingml/2006/table">
            <a:tbl>
              <a:tblPr>
                <a:tableStyleId>{5940675A-B579-460E-94D1-54222C63F5DA}</a:tableStyleId>
              </a:tblPr>
              <a:tblGrid>
                <a:gridCol w="2459473">
                  <a:extLst>
                    <a:ext uri="{9D8B030D-6E8A-4147-A177-3AD203B41FA5}">
                      <a16:colId xmlns:a16="http://schemas.microsoft.com/office/drawing/2014/main" val="2714489104"/>
                    </a:ext>
                  </a:extLst>
                </a:gridCol>
                <a:gridCol w="2737649">
                  <a:extLst>
                    <a:ext uri="{9D8B030D-6E8A-4147-A177-3AD203B41FA5}">
                      <a16:colId xmlns:a16="http://schemas.microsoft.com/office/drawing/2014/main" val="3217122635"/>
                    </a:ext>
                  </a:extLst>
                </a:gridCol>
                <a:gridCol w="2121274">
                  <a:extLst>
                    <a:ext uri="{9D8B030D-6E8A-4147-A177-3AD203B41FA5}">
                      <a16:colId xmlns:a16="http://schemas.microsoft.com/office/drawing/2014/main" val="434867514"/>
                    </a:ext>
                  </a:extLst>
                </a:gridCol>
                <a:gridCol w="2136427">
                  <a:extLst>
                    <a:ext uri="{9D8B030D-6E8A-4147-A177-3AD203B41FA5}">
                      <a16:colId xmlns:a16="http://schemas.microsoft.com/office/drawing/2014/main" val="3176131195"/>
                    </a:ext>
                  </a:extLst>
                </a:gridCol>
                <a:gridCol w="2136427">
                  <a:extLst>
                    <a:ext uri="{9D8B030D-6E8A-4147-A177-3AD203B41FA5}">
                      <a16:colId xmlns:a16="http://schemas.microsoft.com/office/drawing/2014/main" val="2349385452"/>
                    </a:ext>
                  </a:extLst>
                </a:gridCol>
              </a:tblGrid>
              <a:tr h="237039">
                <a:tc>
                  <a:txBody>
                    <a:bodyPr/>
                    <a:lstStyle/>
                    <a:p>
                      <a:pPr algn="ctr" fontAlgn="b"/>
                      <a:r>
                        <a:rPr lang="en-US" sz="1100" b="1" i="0" u="none" strike="noStrike" dirty="0">
                          <a:solidFill>
                            <a:schemeClr val="bg1"/>
                          </a:solidFill>
                          <a:effectLst/>
                          <a:latin typeface="Arial" panose="020B0604020202020204" pitchFamily="34" charset="0"/>
                          <a:cs typeface="Arial" panose="020B0604020202020204" pitchFamily="34" charset="0"/>
                        </a:rPr>
                        <a:t>Features</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fontAlgn="ctr"/>
                      <a:r>
                        <a:rPr lang="en-US" sz="1100" b="1" u="none" strike="noStrike" dirty="0">
                          <a:solidFill>
                            <a:schemeClr val="bg1"/>
                          </a:solidFill>
                          <a:effectLst/>
                          <a:latin typeface="Arial" panose="020B0604020202020204" pitchFamily="34" charset="0"/>
                          <a:cs typeface="Arial" panose="020B0604020202020204" pitchFamily="34" charset="0"/>
                        </a:rPr>
                        <a:t>Option 1 (PVC)</a:t>
                      </a:r>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Option 1 (Phenol)</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ctr"/>
                      <a:r>
                        <a:rPr lang="en-IN" sz="1100" b="1" u="none" strike="noStrike" dirty="0">
                          <a:solidFill>
                            <a:schemeClr val="bg1"/>
                          </a:solidFill>
                          <a:effectLst/>
                          <a:latin typeface="Arial" panose="020B0604020202020204" pitchFamily="34" charset="0"/>
                          <a:cs typeface="Arial" panose="020B0604020202020204" pitchFamily="34" charset="0"/>
                        </a:rPr>
                        <a:t>Option 4</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fontAlgn="ctr"/>
                      <a:r>
                        <a:rPr lang="en-US" sz="1100" b="1" i="0" u="none" strike="noStrike" dirty="0">
                          <a:solidFill>
                            <a:schemeClr val="bg1"/>
                          </a:solidFill>
                          <a:effectLst/>
                          <a:latin typeface="Arial" panose="020B0604020202020204" pitchFamily="34" charset="0"/>
                          <a:cs typeface="Arial" panose="020B0604020202020204" pitchFamily="34" charset="0"/>
                        </a:rPr>
                        <a:t>Option 5</a:t>
                      </a:r>
                      <a:endParaRPr lang="en-IN" sz="1100" b="1" i="0" u="none" strike="noStrike" dirty="0">
                        <a:solidFill>
                          <a:schemeClr val="bg1"/>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extLst>
                  <a:ext uri="{0D108BD9-81ED-4DB2-BD59-A6C34878D82A}">
                    <a16:rowId xmlns:a16="http://schemas.microsoft.com/office/drawing/2014/main" val="1452681081"/>
                  </a:ext>
                </a:extLst>
              </a:tr>
              <a:tr h="237039">
                <a:tc>
                  <a:txBody>
                    <a:bodyPr/>
                    <a:lstStyle/>
                    <a:p>
                      <a:pPr algn="ctr" fontAlgn="b"/>
                      <a:r>
                        <a:rPr lang="en-IN" sz="1100" b="0" u="none" strike="noStrike" dirty="0">
                          <a:effectLst/>
                          <a:latin typeface="Arial" panose="020B0604020202020204" pitchFamily="34" charset="0"/>
                          <a:cs typeface="Arial" panose="020B0604020202020204" pitchFamily="34" charset="0"/>
                        </a:rPr>
                        <a:t>CapEx (INR Crore)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4159</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1769</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8694</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8592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0057001"/>
                  </a:ext>
                </a:extLst>
              </a:tr>
              <a:tr h="237039">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OpEx (INR Crore)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1203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1681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3253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3253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9231095"/>
                  </a:ext>
                </a:extLst>
              </a:tr>
              <a:tr h="237039">
                <a:tc>
                  <a:txBody>
                    <a:bodyPr/>
                    <a:lstStyle/>
                    <a:p>
                      <a:pPr algn="ctr" fontAlgn="b"/>
                      <a:r>
                        <a:rPr lang="en-IN" sz="1100" b="0" u="none" strike="noStrike" dirty="0">
                          <a:effectLst/>
                          <a:latin typeface="Arial" panose="020B0604020202020204" pitchFamily="34" charset="0"/>
                          <a:cs typeface="Arial" panose="020B0604020202020204" pitchFamily="34" charset="0"/>
                        </a:rPr>
                        <a:t>NPV (INR Crore)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13376</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6337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25805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19091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691953"/>
                  </a:ext>
                </a:extLst>
              </a:tr>
              <a:tr h="237039">
                <a:tc>
                  <a:txBody>
                    <a:bodyPr/>
                    <a:lstStyle/>
                    <a:p>
                      <a:pPr algn="ctr" fontAlgn="b"/>
                      <a:r>
                        <a:rPr lang="en-IN" sz="1100" b="0" u="none" strike="noStrike" dirty="0">
                          <a:effectLst/>
                          <a:latin typeface="Arial" panose="020B0604020202020204" pitchFamily="34" charset="0"/>
                          <a:cs typeface="Arial" panose="020B0604020202020204" pitchFamily="34" charset="0"/>
                        </a:rPr>
                        <a:t>IRR</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20.03%</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21.20%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19.20%</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15.81%</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115892"/>
                  </a:ext>
                </a:extLst>
              </a:tr>
              <a:tr h="237039">
                <a:tc>
                  <a:txBody>
                    <a:bodyPr/>
                    <a:lstStyle/>
                    <a:p>
                      <a:pPr algn="ctr" fontAlgn="b"/>
                      <a:r>
                        <a:rPr lang="en-IN" sz="1100" b="0" u="none" strike="noStrike" dirty="0">
                          <a:effectLst/>
                          <a:latin typeface="Arial" panose="020B0604020202020204" pitchFamily="34" charset="0"/>
                          <a:cs typeface="Arial" panose="020B0604020202020204" pitchFamily="34" charset="0"/>
                        </a:rPr>
                        <a:t>Payback Period (Years) Simple</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3.22</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2.95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3.27</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3.95</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9789582"/>
                  </a:ext>
                </a:extLst>
              </a:tr>
              <a:tr h="461336">
                <a:tc>
                  <a:txBody>
                    <a:bodyPr/>
                    <a:lstStyle/>
                    <a:p>
                      <a:pPr algn="ctr" fontAlgn="b"/>
                      <a:r>
                        <a:rPr lang="en-US" sz="1100" b="0" u="none" strike="noStrike" dirty="0">
                          <a:effectLst/>
                          <a:latin typeface="Arial" panose="020B0604020202020204" pitchFamily="34" charset="0"/>
                          <a:cs typeface="Arial" panose="020B0604020202020204" pitchFamily="34" charset="0"/>
                        </a:rPr>
                        <a:t>Propane (Raw material &amp; Feed)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Propane through Parent Company ONGC</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Propane through Parent Company ONGC</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Propane through Parent Company ONGC</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Propane through Parent Company ONGC</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4917457"/>
                  </a:ext>
                </a:extLst>
              </a:tr>
              <a:tr h="237039">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EDC/ VCM </a:t>
                      </a:r>
                      <a:r>
                        <a:rPr lang="en-US" sz="1100" b="0" u="none" strike="noStrike" dirty="0">
                          <a:effectLst/>
                          <a:latin typeface="Arial" panose="020B0604020202020204" pitchFamily="34" charset="0"/>
                          <a:cs typeface="Arial" panose="020B0604020202020204" pitchFamily="34" charset="0"/>
                        </a:rPr>
                        <a:t>(Raw material &amp; Feed)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Not Required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Not Required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Not Required </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Not Required</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7394102"/>
                  </a:ext>
                </a:extLst>
              </a:tr>
              <a:tr h="237039">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Benzene </a:t>
                      </a:r>
                      <a:r>
                        <a:rPr lang="en-US" sz="1100" b="0" u="none" strike="noStrike" dirty="0">
                          <a:effectLst/>
                          <a:latin typeface="Arial" panose="020B0604020202020204" pitchFamily="34" charset="0"/>
                          <a:cs typeface="Arial" panose="020B0604020202020204" pitchFamily="34" charset="0"/>
                        </a:rPr>
                        <a:t>(Raw material &amp; Feed)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Not Required</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Available through DFCU</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Available through DFCU</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Available through DFCU</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288173"/>
                  </a:ext>
                </a:extLst>
              </a:tr>
              <a:tr h="461336">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100" b="0" u="none" strike="noStrike" dirty="0">
                          <a:effectLst/>
                          <a:latin typeface="Arial" panose="020B0604020202020204" pitchFamily="34" charset="0"/>
                          <a:cs typeface="Arial" panose="020B0604020202020204" pitchFamily="34" charset="0"/>
                        </a:rPr>
                        <a:t>Chlorine Sourcing</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Chlor-Alkali units (DCM Sriram, Meghmani, GACL) in proximity</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Not Required</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Chlor-Alkali units (DCM Sriram, Meghmani, GACL) in proximity</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Chlor-Alkali units (DCM Sriram, </a:t>
                      </a:r>
                      <a:r>
                        <a:rPr lang="en-US" sz="1100" b="0" i="0" u="none" strike="noStrike" dirty="0" err="1">
                          <a:solidFill>
                            <a:srgbClr val="000000"/>
                          </a:solidFill>
                          <a:effectLst/>
                          <a:latin typeface="Arial" panose="020B0604020202020204" pitchFamily="34" charset="0"/>
                          <a:cs typeface="Arial" panose="020B0604020202020204" pitchFamily="34" charset="0"/>
                        </a:rPr>
                        <a:t>Meghmani</a:t>
                      </a:r>
                      <a:r>
                        <a:rPr lang="en-US" sz="1100" b="0" i="0" u="none" strike="noStrike" dirty="0">
                          <a:solidFill>
                            <a:srgbClr val="000000"/>
                          </a:solidFill>
                          <a:effectLst/>
                          <a:latin typeface="Arial" panose="020B0604020202020204" pitchFamily="34" charset="0"/>
                          <a:cs typeface="Arial" panose="020B0604020202020204" pitchFamily="34" charset="0"/>
                        </a:rPr>
                        <a:t>, GACL) in proximity</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3079148"/>
                  </a:ext>
                </a:extLst>
              </a:tr>
              <a:tr h="237039">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Jetty Facility</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Not Required</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Not Required</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Not Required</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Arial" panose="020B0604020202020204" pitchFamily="34" charset="0"/>
                          <a:cs typeface="Arial" panose="020B0604020202020204" pitchFamily="34" charset="0"/>
                        </a:rPr>
                        <a:t>Not Required</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3960378"/>
                  </a:ext>
                </a:extLst>
              </a:tr>
              <a:tr h="237039">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Co-product Realization</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NA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NA</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Yes</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Yes</a:t>
                      </a:r>
                      <a:endParaRPr lang="en-IN"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3987962"/>
                  </a:ext>
                </a:extLst>
              </a:tr>
            </a:tbl>
          </a:graphicData>
        </a:graphic>
      </p:graphicFrame>
      <p:sp>
        <p:nvSpPr>
          <p:cNvPr id="8" name="TextBox 7">
            <a:extLst>
              <a:ext uri="{FF2B5EF4-FFF2-40B4-BE49-F238E27FC236}">
                <a16:creationId xmlns:a16="http://schemas.microsoft.com/office/drawing/2014/main" id="{1CE99B5E-0EBA-6136-4547-C7C8590A2D22}"/>
              </a:ext>
            </a:extLst>
          </p:cNvPr>
          <p:cNvSpPr txBox="1"/>
          <p:nvPr/>
        </p:nvSpPr>
        <p:spPr>
          <a:xfrm>
            <a:off x="356064" y="4782764"/>
            <a:ext cx="11535563" cy="400110"/>
          </a:xfrm>
          <a:prstGeom prst="rect">
            <a:avLst/>
          </a:prstGeom>
          <a:solidFill>
            <a:srgbClr val="ED7D31"/>
          </a:solidFill>
          <a:ln>
            <a:solidFill>
              <a:schemeClr val="accent1"/>
            </a:solidFill>
          </a:ln>
        </p:spPr>
        <p:txBody>
          <a:bodyPr wrap="square">
            <a:spAutoFit/>
          </a:bodyPr>
          <a:lstStyle/>
          <a:p>
            <a:pPr algn="ctr" rtl="0" fontAlgn="ctr"/>
            <a:r>
              <a:rPr lang="en-IN" sz="1000" b="1" dirty="0">
                <a:solidFill>
                  <a:schemeClr val="bg1"/>
                </a:solidFill>
                <a:latin typeface="Arial" panose="020B0604020202020204" pitchFamily="34" charset="0"/>
                <a:cs typeface="Arial" panose="020B0604020202020204" pitchFamily="34" charset="0"/>
              </a:rPr>
              <a:t>OPaL will have sufficient ethylene, propylene and benzene after commissioning the propane furnace. Therefore, Option-4 will have better NPV, IRR, Payback Period and margin (coproduct revenue realization) despite having the highest CapEx.</a:t>
            </a:r>
          </a:p>
        </p:txBody>
      </p:sp>
      <p:sp>
        <p:nvSpPr>
          <p:cNvPr id="11" name="TextBox 10">
            <a:extLst>
              <a:ext uri="{FF2B5EF4-FFF2-40B4-BE49-F238E27FC236}">
                <a16:creationId xmlns:a16="http://schemas.microsoft.com/office/drawing/2014/main" id="{7D8CFE50-2EA8-7A7F-F438-CAEE1260ED68}"/>
              </a:ext>
            </a:extLst>
          </p:cNvPr>
          <p:cNvSpPr txBox="1"/>
          <p:nvPr/>
        </p:nvSpPr>
        <p:spPr>
          <a:xfrm>
            <a:off x="356064" y="5207133"/>
            <a:ext cx="11535563" cy="246221"/>
          </a:xfrm>
          <a:prstGeom prst="rect">
            <a:avLst/>
          </a:prstGeom>
          <a:solidFill>
            <a:srgbClr val="ED7D31"/>
          </a:solidFill>
          <a:ln>
            <a:solidFill>
              <a:schemeClr val="accent1"/>
            </a:solidFill>
          </a:ln>
        </p:spPr>
        <p:txBody>
          <a:bodyPr wrap="square">
            <a:spAutoFit/>
          </a:bodyPr>
          <a:lstStyle/>
          <a:p>
            <a:pPr algn="ctr" rtl="0" fontAlgn="ctr"/>
            <a:r>
              <a:rPr lang="en-US" sz="1000" b="1" dirty="0">
                <a:solidFill>
                  <a:schemeClr val="bg1"/>
                </a:solidFill>
                <a:latin typeface="Arial" panose="020B0604020202020204" pitchFamily="34" charset="0"/>
                <a:cs typeface="Arial" panose="020B0604020202020204" pitchFamily="34" charset="0"/>
              </a:rPr>
              <a:t>Incremental ethylene and propylene availability due to other propane furnaces increase the incremental margin.</a:t>
            </a:r>
            <a:endParaRPr lang="en-IN" sz="1000" b="1"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9963292-C7A5-E0E4-7CE8-10F478714A27}"/>
              </a:ext>
            </a:extLst>
          </p:cNvPr>
          <p:cNvSpPr txBox="1"/>
          <p:nvPr/>
        </p:nvSpPr>
        <p:spPr>
          <a:xfrm>
            <a:off x="1312928" y="4211630"/>
            <a:ext cx="3225887" cy="246221"/>
          </a:xfrm>
          <a:prstGeom prst="rect">
            <a:avLst/>
          </a:prstGeom>
          <a:solidFill>
            <a:schemeClr val="accent6"/>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1 (PVC): 350 KTPA PVC + Captive Ethylene</a:t>
            </a:r>
          </a:p>
        </p:txBody>
      </p:sp>
      <p:sp>
        <p:nvSpPr>
          <p:cNvPr id="15" name="TextBox 14">
            <a:extLst>
              <a:ext uri="{FF2B5EF4-FFF2-40B4-BE49-F238E27FC236}">
                <a16:creationId xmlns:a16="http://schemas.microsoft.com/office/drawing/2014/main" id="{6A27A5E1-110F-C6A4-3029-F55C3FE60D68}"/>
              </a:ext>
            </a:extLst>
          </p:cNvPr>
          <p:cNvSpPr txBox="1"/>
          <p:nvPr/>
        </p:nvSpPr>
        <p:spPr>
          <a:xfrm>
            <a:off x="7905047" y="4509899"/>
            <a:ext cx="3731194" cy="246221"/>
          </a:xfrm>
          <a:prstGeom prst="rect">
            <a:avLst/>
          </a:prstGeom>
          <a:solidFill>
            <a:schemeClr val="accent6"/>
          </a:solidFill>
          <a:ln>
            <a:solidFill>
              <a:schemeClr val="accent1"/>
            </a:solidFill>
          </a:ln>
        </p:spPr>
        <p:txBody>
          <a:bodyPr wrap="square">
            <a:spAutoFit/>
          </a:bodyPr>
          <a:lstStyle/>
          <a:p>
            <a:r>
              <a:rPr lang="en-US" sz="1000" b="1" dirty="0">
                <a:solidFill>
                  <a:schemeClr val="bg1"/>
                </a:solidFill>
                <a:latin typeface="Arial" panose="020B0604020202020204" pitchFamily="34" charset="0"/>
                <a:cs typeface="Arial" panose="020B0604020202020204" pitchFamily="34" charset="0"/>
              </a:rPr>
              <a:t>Option 1 (Phenol): 200 KTPA Phenol +120 KTPA Acetone</a:t>
            </a:r>
            <a:endParaRPr lang="en-US" sz="1000"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9FBD42D-97B8-3DF8-D5A5-115B4C25C6F2}"/>
              </a:ext>
            </a:extLst>
          </p:cNvPr>
          <p:cNvSpPr txBox="1"/>
          <p:nvPr/>
        </p:nvSpPr>
        <p:spPr>
          <a:xfrm>
            <a:off x="299345" y="4513100"/>
            <a:ext cx="6784964" cy="246221"/>
          </a:xfrm>
          <a:prstGeom prst="rect">
            <a:avLst/>
          </a:prstGeom>
          <a:solidFill>
            <a:schemeClr val="accent4">
              <a:lumMod val="60000"/>
              <a:lumOff val="40000"/>
            </a:schemeClr>
          </a:solidFill>
          <a:ln>
            <a:solidFill>
              <a:schemeClr val="accent1"/>
            </a:solidFill>
          </a:ln>
        </p:spPr>
        <p:txBody>
          <a:bodyPr wrap="square">
            <a:spAutoFit/>
          </a:bodyPr>
          <a:lstStyle/>
          <a:p>
            <a:pPr algn="ctr" rtl="0" fontAlgn="ctr"/>
            <a:r>
              <a:rPr lang="en-IN" sz="1000" b="1" dirty="0">
                <a:solidFill>
                  <a:schemeClr val="bg1"/>
                </a:solidFill>
                <a:latin typeface="Arial" panose="020B0604020202020204" pitchFamily="34" charset="0"/>
                <a:cs typeface="Arial" panose="020B0604020202020204" pitchFamily="34" charset="0"/>
              </a:rPr>
              <a:t>Option 4: </a:t>
            </a:r>
            <a:r>
              <a:rPr lang="en-US" sz="1000" b="1" dirty="0">
                <a:solidFill>
                  <a:schemeClr val="bg1"/>
                </a:solidFill>
                <a:latin typeface="Arial" panose="020B0604020202020204" pitchFamily="34" charset="0"/>
                <a:cs typeface="Arial" panose="020B0604020202020204" pitchFamily="34" charset="0"/>
              </a:rPr>
              <a:t>200 KTPA Phenol + 120 KTPA Acetone &amp; 350 KTPA PVC Resin Plant (Propane Furnace Addition)</a:t>
            </a:r>
            <a:endParaRPr lang="en-IN" sz="1000" b="1" dirty="0">
              <a:solidFill>
                <a:schemeClr val="bg1"/>
              </a:solidFill>
              <a:latin typeface="Arial" panose="020B0604020202020204" pitchFamily="34" charset="0"/>
              <a:cs typeface="Arial" panose="020B0604020202020204" pitchFamily="34" charset="0"/>
            </a:endParaRPr>
          </a:p>
        </p:txBody>
      </p:sp>
      <p:sp>
        <p:nvSpPr>
          <p:cNvPr id="17" name="Text Placeholder 1">
            <a:extLst>
              <a:ext uri="{FF2B5EF4-FFF2-40B4-BE49-F238E27FC236}">
                <a16:creationId xmlns:a16="http://schemas.microsoft.com/office/drawing/2014/main" id="{9771C510-1A92-C1EF-DDEB-A1066F857B3E}"/>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Recommendations: Most Suitable Plant Set-up Option (PVC+Phenol)</a:t>
            </a:r>
            <a:endParaRPr lang="en-IN" sz="1400" dirty="0">
              <a:solidFill>
                <a:schemeClr val="tx1"/>
              </a:solidFill>
              <a:latin typeface="Arial" panose="020B0604020202020204" pitchFamily="34" charset="0"/>
            </a:endParaRPr>
          </a:p>
        </p:txBody>
      </p:sp>
      <p:sp>
        <p:nvSpPr>
          <p:cNvPr id="19" name="TextBox 18">
            <a:extLst>
              <a:ext uri="{FF2B5EF4-FFF2-40B4-BE49-F238E27FC236}">
                <a16:creationId xmlns:a16="http://schemas.microsoft.com/office/drawing/2014/main" id="{66C2F7CE-4CFA-FDDF-D785-8716E72CDAB2}"/>
              </a:ext>
            </a:extLst>
          </p:cNvPr>
          <p:cNvSpPr txBox="1"/>
          <p:nvPr/>
        </p:nvSpPr>
        <p:spPr>
          <a:xfrm>
            <a:off x="971232" y="6390391"/>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20" name="TextBox 19">
            <a:extLst>
              <a:ext uri="{FF2B5EF4-FFF2-40B4-BE49-F238E27FC236}">
                <a16:creationId xmlns:a16="http://schemas.microsoft.com/office/drawing/2014/main" id="{E83CA787-0820-FC40-EAC4-16662E98B101}"/>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5" name="Plus Sign 4">
            <a:extLst>
              <a:ext uri="{FF2B5EF4-FFF2-40B4-BE49-F238E27FC236}">
                <a16:creationId xmlns:a16="http://schemas.microsoft.com/office/drawing/2014/main" id="{13AEEA18-AD40-E541-932A-9D9C6496AA8E}"/>
              </a:ext>
            </a:extLst>
          </p:cNvPr>
          <p:cNvSpPr/>
          <p:nvPr/>
        </p:nvSpPr>
        <p:spPr>
          <a:xfrm>
            <a:off x="579293" y="6334723"/>
            <a:ext cx="391939" cy="35187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18" name="Table 17">
            <a:extLst>
              <a:ext uri="{FF2B5EF4-FFF2-40B4-BE49-F238E27FC236}">
                <a16:creationId xmlns:a16="http://schemas.microsoft.com/office/drawing/2014/main" id="{53C57603-4F9A-F949-9CE6-087F0793658C}"/>
              </a:ext>
            </a:extLst>
          </p:cNvPr>
          <p:cNvGraphicFramePr>
            <a:graphicFrameLocks noGrp="1"/>
          </p:cNvGraphicFramePr>
          <p:nvPr>
            <p:extLst>
              <p:ext uri="{D42A27DB-BD31-4B8C-83A1-F6EECF244321}">
                <p14:modId xmlns:p14="http://schemas.microsoft.com/office/powerpoint/2010/main" val="1358876678"/>
              </p:ext>
            </p:extLst>
          </p:nvPr>
        </p:nvGraphicFramePr>
        <p:xfrm>
          <a:off x="356064" y="5509023"/>
          <a:ext cx="11535563" cy="790726"/>
        </p:xfrm>
        <a:graphic>
          <a:graphicData uri="http://schemas.openxmlformats.org/drawingml/2006/table">
            <a:tbl>
              <a:tblPr firstRow="1" firstCol="1" bandRow="1">
                <a:tableStyleId>{5C22544A-7EE6-4342-B048-85BDC9FD1C3A}</a:tableStyleId>
              </a:tblPr>
              <a:tblGrid>
                <a:gridCol w="1432376">
                  <a:extLst>
                    <a:ext uri="{9D8B030D-6E8A-4147-A177-3AD203B41FA5}">
                      <a16:colId xmlns:a16="http://schemas.microsoft.com/office/drawing/2014/main" val="115243998"/>
                    </a:ext>
                  </a:extLst>
                </a:gridCol>
                <a:gridCol w="859425">
                  <a:extLst>
                    <a:ext uri="{9D8B030D-6E8A-4147-A177-3AD203B41FA5}">
                      <a16:colId xmlns:a16="http://schemas.microsoft.com/office/drawing/2014/main" val="2709530747"/>
                    </a:ext>
                  </a:extLst>
                </a:gridCol>
                <a:gridCol w="1111289">
                  <a:extLst>
                    <a:ext uri="{9D8B030D-6E8A-4147-A177-3AD203B41FA5}">
                      <a16:colId xmlns:a16="http://schemas.microsoft.com/office/drawing/2014/main" val="4234490477"/>
                    </a:ext>
                  </a:extLst>
                </a:gridCol>
                <a:gridCol w="1783922">
                  <a:extLst>
                    <a:ext uri="{9D8B030D-6E8A-4147-A177-3AD203B41FA5}">
                      <a16:colId xmlns:a16="http://schemas.microsoft.com/office/drawing/2014/main" val="2741654563"/>
                    </a:ext>
                  </a:extLst>
                </a:gridCol>
                <a:gridCol w="1419902">
                  <a:extLst>
                    <a:ext uri="{9D8B030D-6E8A-4147-A177-3AD203B41FA5}">
                      <a16:colId xmlns:a16="http://schemas.microsoft.com/office/drawing/2014/main" val="4258679070"/>
                    </a:ext>
                  </a:extLst>
                </a:gridCol>
                <a:gridCol w="829814">
                  <a:extLst>
                    <a:ext uri="{9D8B030D-6E8A-4147-A177-3AD203B41FA5}">
                      <a16:colId xmlns:a16="http://schemas.microsoft.com/office/drawing/2014/main" val="2863986531"/>
                    </a:ext>
                  </a:extLst>
                </a:gridCol>
                <a:gridCol w="1844029">
                  <a:extLst>
                    <a:ext uri="{9D8B030D-6E8A-4147-A177-3AD203B41FA5}">
                      <a16:colId xmlns:a16="http://schemas.microsoft.com/office/drawing/2014/main" val="3488755751"/>
                    </a:ext>
                  </a:extLst>
                </a:gridCol>
                <a:gridCol w="2254806">
                  <a:extLst>
                    <a:ext uri="{9D8B030D-6E8A-4147-A177-3AD203B41FA5}">
                      <a16:colId xmlns:a16="http://schemas.microsoft.com/office/drawing/2014/main" val="3442639258"/>
                    </a:ext>
                  </a:extLst>
                </a:gridCol>
              </a:tblGrid>
              <a:tr h="90563">
                <a:tc gridSpan="8">
                  <a:txBody>
                    <a:bodyPr/>
                    <a:lstStyle/>
                    <a:p>
                      <a:pPr algn="ctr"/>
                      <a:r>
                        <a:rPr lang="en-IN" sz="1000" dirty="0">
                          <a:effectLst/>
                          <a:latin typeface="Arial" panose="020B0604020202020204" pitchFamily="34" charset="0"/>
                          <a:cs typeface="Arial" panose="020B0604020202020204" pitchFamily="34" charset="0"/>
                        </a:rPr>
                        <a:t>PROJECT IMPLEMENTATION SCHEDULE</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10565758"/>
                  </a:ext>
                </a:extLst>
              </a:tr>
              <a:tr h="90563">
                <a:tc rowSpan="2">
                  <a:txBody>
                    <a:bodyPr/>
                    <a:lstStyle/>
                    <a:p>
                      <a:pPr algn="ctr"/>
                      <a:r>
                        <a:rPr lang="en-IN" sz="1000" dirty="0">
                          <a:effectLst/>
                          <a:latin typeface="Arial" panose="020B0604020202020204" pitchFamily="34" charset="0"/>
                          <a:cs typeface="Arial" panose="020B0604020202020204" pitchFamily="34" charset="0"/>
                        </a:rPr>
                        <a:t>Stage </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rowSpan="2">
                  <a:txBody>
                    <a:bodyPr/>
                    <a:lstStyle/>
                    <a:p>
                      <a:pPr algn="ctr"/>
                      <a:r>
                        <a:rPr lang="en-IN" sz="1000" dirty="0">
                          <a:effectLst/>
                          <a:latin typeface="Arial" panose="020B0604020202020204" pitchFamily="34" charset="0"/>
                          <a:cs typeface="Arial" panose="020B0604020202020204" pitchFamily="34" charset="0"/>
                        </a:rPr>
                        <a:t>Planning </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gridSpan="4">
                  <a:txBody>
                    <a:bodyPr/>
                    <a:lstStyle/>
                    <a:p>
                      <a:pPr algn="ctr"/>
                      <a:r>
                        <a:rPr lang="en-IN" sz="1000" dirty="0">
                          <a:effectLst/>
                          <a:latin typeface="Arial" panose="020B0604020202020204" pitchFamily="34" charset="0"/>
                          <a:cs typeface="Arial" panose="020B0604020202020204" pitchFamily="34" charset="0"/>
                        </a:rPr>
                        <a:t>Plant Set-up</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60000"/>
                        <a:lumOff val="4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a:r>
                        <a:rPr lang="en-IN" sz="1000" dirty="0">
                          <a:effectLst/>
                          <a:latin typeface="Arial" panose="020B0604020202020204" pitchFamily="34" charset="0"/>
                          <a:cs typeface="Arial" panose="020B0604020202020204" pitchFamily="34" charset="0"/>
                        </a:rPr>
                        <a:t>Operations</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4">
                        <a:lumMod val="40000"/>
                        <a:lumOff val="60000"/>
                      </a:schemeClr>
                    </a:solidFill>
                  </a:tcPr>
                </a:tc>
                <a:tc hMerge="1">
                  <a:txBody>
                    <a:bodyPr/>
                    <a:lstStyle/>
                    <a:p>
                      <a:endParaRPr lang="en-IN"/>
                    </a:p>
                  </a:txBody>
                  <a:tcPr/>
                </a:tc>
                <a:extLst>
                  <a:ext uri="{0D108BD9-81ED-4DB2-BD59-A6C34878D82A}">
                    <a16:rowId xmlns:a16="http://schemas.microsoft.com/office/drawing/2014/main" val="1690051776"/>
                  </a:ext>
                </a:extLst>
              </a:tr>
              <a:tr h="181126">
                <a:tc vMerge="1">
                  <a:txBody>
                    <a:bodyPr/>
                    <a:lstStyle/>
                    <a:p>
                      <a:endParaRPr lang="en-IN"/>
                    </a:p>
                  </a:txBody>
                  <a:tcPr/>
                </a:tc>
                <a:tc vMerge="1">
                  <a:txBody>
                    <a:bodyPr/>
                    <a:lstStyle/>
                    <a:p>
                      <a:endParaRPr lang="en-IN"/>
                    </a:p>
                  </a:txBody>
                  <a:tcPr/>
                </a:tc>
                <a:tc>
                  <a:txBody>
                    <a:bodyPr/>
                    <a:lstStyle/>
                    <a:p>
                      <a:r>
                        <a:rPr lang="en-IN" sz="1000" dirty="0">
                          <a:effectLst/>
                          <a:latin typeface="Arial" panose="020B0604020202020204" pitchFamily="34" charset="0"/>
                          <a:cs typeface="Arial" panose="020B0604020202020204" pitchFamily="34" charset="0"/>
                        </a:rPr>
                        <a:t>Civil Work</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IN" sz="1000" dirty="0">
                          <a:effectLst/>
                          <a:latin typeface="Arial" panose="020B0604020202020204" pitchFamily="34" charset="0"/>
                          <a:cs typeface="Arial" panose="020B0604020202020204" pitchFamily="34" charset="0"/>
                        </a:rPr>
                        <a:t>Plant and Machinery</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IN" sz="1000" dirty="0">
                          <a:effectLst/>
                          <a:latin typeface="Arial" panose="020B0604020202020204" pitchFamily="34" charset="0"/>
                          <a:cs typeface="Arial" panose="020B0604020202020204" pitchFamily="34" charset="0"/>
                        </a:rPr>
                        <a:t> Power and Water</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IN" sz="1000" dirty="0">
                          <a:effectLst/>
                          <a:latin typeface="Arial" panose="020B0604020202020204" pitchFamily="34" charset="0"/>
                          <a:cs typeface="Arial" panose="020B0604020202020204" pitchFamily="34" charset="0"/>
                        </a:rPr>
                        <a:t>Others</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IN" sz="1000" dirty="0">
                          <a:effectLst/>
                          <a:latin typeface="Arial" panose="020B0604020202020204" pitchFamily="34" charset="0"/>
                          <a:cs typeface="Arial" panose="020B0604020202020204" pitchFamily="34" charset="0"/>
                        </a:rPr>
                        <a:t>Training and Personnel</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IN" sz="1000" dirty="0">
                          <a:effectLst/>
                          <a:latin typeface="Arial" panose="020B0604020202020204" pitchFamily="34" charset="0"/>
                          <a:cs typeface="Arial" panose="020B0604020202020204" pitchFamily="34" charset="0"/>
                        </a:rPr>
                        <a:t>Start -up/Commercial Production</a:t>
                      </a:r>
                      <a:endParaRPr lang="en-IN" sz="1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48977136"/>
                  </a:ext>
                </a:extLst>
              </a:tr>
              <a:tr h="102459">
                <a:tc>
                  <a:txBody>
                    <a:bodyPr/>
                    <a:lstStyle/>
                    <a:p>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Star-End (Month)</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4">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0-1</a:t>
                      </a:r>
                      <a:r>
                        <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2</a:t>
                      </a:r>
                    </a:p>
                  </a:txBody>
                  <a:tcPr marL="68580" marR="68580" marT="0" marB="0">
                    <a:solidFill>
                      <a:schemeClr val="accent4">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6</a:t>
                      </a:r>
                      <a:r>
                        <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-36</a:t>
                      </a:r>
                    </a:p>
                  </a:txBody>
                  <a:tcPr marL="68580" marR="68580" marT="0" marB="0">
                    <a:solidFill>
                      <a:schemeClr val="accent4">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4-44</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4">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16-22</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4">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36-42</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4">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4</a:t>
                      </a:r>
                      <a:r>
                        <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2</a:t>
                      </a:r>
                    </a:p>
                  </a:txBody>
                  <a:tcPr marL="68580" marR="68580" marT="0" marB="0">
                    <a:solidFill>
                      <a:schemeClr val="accent4">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4</a:t>
                      </a:r>
                      <a:r>
                        <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4-48</a:t>
                      </a:r>
                    </a:p>
                  </a:txBody>
                  <a:tcPr marL="68580" marR="68580" marT="0" marB="0">
                    <a:solidFill>
                      <a:schemeClr val="accent4">
                        <a:lumMod val="20000"/>
                        <a:lumOff val="80000"/>
                      </a:schemeClr>
                    </a:solidFill>
                  </a:tcPr>
                </a:tc>
                <a:extLst>
                  <a:ext uri="{0D108BD9-81ED-4DB2-BD59-A6C34878D82A}">
                    <a16:rowId xmlns:a16="http://schemas.microsoft.com/office/drawing/2014/main" val="3429189063"/>
                  </a:ext>
                </a:extLst>
              </a:tr>
              <a:tr h="90563">
                <a:tc>
                  <a:txBody>
                    <a:bodyPr/>
                    <a:lstStyle/>
                    <a:p>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Tenure (Month)</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12</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30</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40</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6</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6</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1</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algn="ctr"/>
                      <a:r>
                        <a:rPr lang="en-US" sz="1000" dirty="0">
                          <a:solidFill>
                            <a:schemeClr val="tx1"/>
                          </a:solidFill>
                          <a:effectLst/>
                          <a:latin typeface="Arial" panose="020B0604020202020204" pitchFamily="34" charset="0"/>
                          <a:ea typeface="Calibri" panose="020F0502020204030204" pitchFamily="34" charset="0"/>
                          <a:cs typeface="Arial" panose="020B0604020202020204" pitchFamily="34" charset="0"/>
                        </a:rPr>
                        <a:t>4</a:t>
                      </a:r>
                      <a:endParaRPr lang="en-IN" sz="1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448476980"/>
                  </a:ext>
                </a:extLst>
              </a:tr>
            </a:tbl>
          </a:graphicData>
        </a:graphic>
      </p:graphicFrame>
      <p:sp>
        <p:nvSpPr>
          <p:cNvPr id="2" name="TextBox 1">
            <a:extLst>
              <a:ext uri="{FF2B5EF4-FFF2-40B4-BE49-F238E27FC236}">
                <a16:creationId xmlns:a16="http://schemas.microsoft.com/office/drawing/2014/main" id="{B20B6022-A27E-5056-8268-68E102140987}"/>
              </a:ext>
            </a:extLst>
          </p:cNvPr>
          <p:cNvSpPr txBox="1"/>
          <p:nvPr/>
        </p:nvSpPr>
        <p:spPr>
          <a:xfrm>
            <a:off x="4851277" y="4211630"/>
            <a:ext cx="6784964" cy="246221"/>
          </a:xfrm>
          <a:prstGeom prst="rect">
            <a:avLst/>
          </a:prstGeom>
          <a:solidFill>
            <a:schemeClr val="accent5">
              <a:lumMod val="75000"/>
            </a:schemeClr>
          </a:solidFill>
          <a:ln>
            <a:solidFill>
              <a:schemeClr val="accent1"/>
            </a:solidFill>
          </a:ln>
        </p:spPr>
        <p:txBody>
          <a:bodyPr wrap="square">
            <a:spAutoFit/>
          </a:bodyPr>
          <a:lstStyle/>
          <a:p>
            <a:pPr algn="ctr" rtl="0" fontAlgn="ctr"/>
            <a:r>
              <a:rPr lang="en-IN" sz="1000" b="1" dirty="0">
                <a:solidFill>
                  <a:schemeClr val="bg1"/>
                </a:solidFill>
                <a:latin typeface="Arial" panose="020B0604020202020204" pitchFamily="34" charset="0"/>
                <a:cs typeface="Arial" panose="020B0604020202020204" pitchFamily="34" charset="0"/>
              </a:rPr>
              <a:t>Option 5: </a:t>
            </a:r>
            <a:r>
              <a:rPr lang="en-US" sz="1000" b="1" dirty="0">
                <a:solidFill>
                  <a:schemeClr val="bg1"/>
                </a:solidFill>
                <a:latin typeface="Arial" panose="020B0604020202020204" pitchFamily="34" charset="0"/>
                <a:cs typeface="Arial" panose="020B0604020202020204" pitchFamily="34" charset="0"/>
              </a:rPr>
              <a:t>200 KTPA Phenol + 120 KTPA Acetone &amp; 350 KTPA PVC Resin Plant (Ethane Furnace Addition)</a:t>
            </a:r>
            <a:endParaRPr lang="en-IN" sz="1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0799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9771C510-1A92-C1EF-DDEB-A1066F857B3E}"/>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Recommendations: Most Suitable Plant Set-up Option (PVC+Phenol)</a:t>
            </a:r>
            <a:endParaRPr lang="en-IN" sz="1400" dirty="0">
              <a:solidFill>
                <a:schemeClr val="tx1"/>
              </a:solidFill>
              <a:latin typeface="Arial" panose="020B0604020202020204" pitchFamily="34" charset="0"/>
            </a:endParaRPr>
          </a:p>
        </p:txBody>
      </p:sp>
      <p:sp>
        <p:nvSpPr>
          <p:cNvPr id="19" name="TextBox 18">
            <a:extLst>
              <a:ext uri="{FF2B5EF4-FFF2-40B4-BE49-F238E27FC236}">
                <a16:creationId xmlns:a16="http://schemas.microsoft.com/office/drawing/2014/main" id="{66C2F7CE-4CFA-FDDF-D785-8716E72CDAB2}"/>
              </a:ext>
            </a:extLst>
          </p:cNvPr>
          <p:cNvSpPr txBox="1"/>
          <p:nvPr/>
        </p:nvSpPr>
        <p:spPr>
          <a:xfrm>
            <a:off x="971232" y="6390391"/>
            <a:ext cx="828533" cy="276999"/>
          </a:xfrm>
          <a:prstGeom prst="rect">
            <a:avLst/>
          </a:prstGeom>
          <a:solidFill>
            <a:schemeClr val="accent6">
              <a:lumMod val="50000"/>
            </a:schemeClr>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Phenol </a:t>
            </a:r>
          </a:p>
        </p:txBody>
      </p:sp>
      <p:sp>
        <p:nvSpPr>
          <p:cNvPr id="20" name="TextBox 19">
            <a:extLst>
              <a:ext uri="{FF2B5EF4-FFF2-40B4-BE49-F238E27FC236}">
                <a16:creationId xmlns:a16="http://schemas.microsoft.com/office/drawing/2014/main" id="{E83CA787-0820-FC40-EAC4-16662E98B101}"/>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5" name="Plus Sign 4">
            <a:extLst>
              <a:ext uri="{FF2B5EF4-FFF2-40B4-BE49-F238E27FC236}">
                <a16:creationId xmlns:a16="http://schemas.microsoft.com/office/drawing/2014/main" id="{13AEEA18-AD40-E541-932A-9D9C6496AA8E}"/>
              </a:ext>
            </a:extLst>
          </p:cNvPr>
          <p:cNvSpPr/>
          <p:nvPr/>
        </p:nvSpPr>
        <p:spPr>
          <a:xfrm>
            <a:off x="579293" y="6334723"/>
            <a:ext cx="391939" cy="35187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3" name="Table 2">
            <a:extLst>
              <a:ext uri="{FF2B5EF4-FFF2-40B4-BE49-F238E27FC236}">
                <a16:creationId xmlns:a16="http://schemas.microsoft.com/office/drawing/2014/main" id="{1250541D-95A5-8E3C-3A49-66C65ADCCCF3}"/>
              </a:ext>
            </a:extLst>
          </p:cNvPr>
          <p:cNvGraphicFramePr>
            <a:graphicFrameLocks noGrp="1"/>
          </p:cNvGraphicFramePr>
          <p:nvPr>
            <p:extLst>
              <p:ext uri="{D42A27DB-BD31-4B8C-83A1-F6EECF244321}">
                <p14:modId xmlns:p14="http://schemas.microsoft.com/office/powerpoint/2010/main" val="1105625191"/>
              </p:ext>
            </p:extLst>
          </p:nvPr>
        </p:nvGraphicFramePr>
        <p:xfrm>
          <a:off x="261257" y="957942"/>
          <a:ext cx="11451771" cy="3588654"/>
        </p:xfrm>
        <a:graphic>
          <a:graphicData uri="http://schemas.openxmlformats.org/drawingml/2006/table">
            <a:tbl>
              <a:tblPr>
                <a:tableStyleId>{E8B1032C-EA38-4F05-BA0D-38AFFFC7BED3}</a:tableStyleId>
              </a:tblPr>
              <a:tblGrid>
                <a:gridCol w="3716050">
                  <a:extLst>
                    <a:ext uri="{9D8B030D-6E8A-4147-A177-3AD203B41FA5}">
                      <a16:colId xmlns:a16="http://schemas.microsoft.com/office/drawing/2014/main" val="820985588"/>
                    </a:ext>
                  </a:extLst>
                </a:gridCol>
                <a:gridCol w="3964557">
                  <a:extLst>
                    <a:ext uri="{9D8B030D-6E8A-4147-A177-3AD203B41FA5}">
                      <a16:colId xmlns:a16="http://schemas.microsoft.com/office/drawing/2014/main" val="3865240105"/>
                    </a:ext>
                  </a:extLst>
                </a:gridCol>
                <a:gridCol w="3771164">
                  <a:extLst>
                    <a:ext uri="{9D8B030D-6E8A-4147-A177-3AD203B41FA5}">
                      <a16:colId xmlns:a16="http://schemas.microsoft.com/office/drawing/2014/main" val="1414860952"/>
                    </a:ext>
                  </a:extLst>
                </a:gridCol>
              </a:tblGrid>
              <a:tr h="435136">
                <a:tc gridSpan="3">
                  <a:txBody>
                    <a:bodyPr/>
                    <a:lstStyle/>
                    <a:p>
                      <a:pPr marL="72000" algn="ctr" defTabSz="914400" rtl="0" eaLnBrk="1" fontAlgn="ctr" latinLnBrk="0" hangingPunct="1">
                        <a:lnSpc>
                          <a:spcPct val="150000"/>
                        </a:lnSpc>
                        <a:spcAft>
                          <a:spcPts val="800"/>
                        </a:spcAft>
                      </a:pPr>
                      <a:r>
                        <a:rPr lang="en-US" sz="1100" b="1" kern="1200" dirty="0">
                          <a:solidFill>
                            <a:schemeClr val="bg1"/>
                          </a:solidFill>
                          <a:effectLst/>
                          <a:latin typeface="Arial" panose="020B0604020202020204" pitchFamily="34" charset="0"/>
                          <a:ea typeface="+mn-ea"/>
                          <a:cs typeface="Arial" panose="020B0604020202020204" pitchFamily="34" charset="0"/>
                        </a:rPr>
                        <a:t>Net Margin Change for Existing Co-Products</a:t>
                      </a:r>
                    </a:p>
                  </a:txBody>
                  <a:tcPr marL="9525" marR="9525" marT="9525" marB="0" anchor="ctr">
                    <a:solidFill>
                      <a:schemeClr val="accent6"/>
                    </a:solidFill>
                  </a:tcPr>
                </a:tc>
                <a:tc hMerge="1">
                  <a:txBody>
                    <a:bodyPr/>
                    <a:lstStyle/>
                    <a:p>
                      <a:pPr algn="ctr" fontAlgn="ctr"/>
                      <a:r>
                        <a:rPr lang="en-IN" sz="1400" u="none" strike="noStrike" dirty="0">
                          <a:effectLst/>
                        </a:rPr>
                        <a:t> </a:t>
                      </a:r>
                      <a:endParaRPr lang="en-IN" sz="1400" b="1" i="0" u="none" strike="noStrike" dirty="0">
                        <a:solidFill>
                          <a:srgbClr val="FFFFFF"/>
                        </a:solidFill>
                        <a:effectLst/>
                        <a:latin typeface="Arial" panose="020B0604020202020204" pitchFamily="34" charset="0"/>
                      </a:endParaRPr>
                    </a:p>
                  </a:txBody>
                  <a:tcPr marL="9525" marR="9525" marT="9525" marB="0" anchor="ctr"/>
                </a:tc>
                <a:tc hMerge="1">
                  <a:txBody>
                    <a:bodyPr/>
                    <a:lstStyle/>
                    <a:p>
                      <a:pPr algn="ctr" fontAlgn="ctr"/>
                      <a:r>
                        <a:rPr lang="en-IN" sz="1400" u="none" strike="noStrike" dirty="0">
                          <a:effectLst/>
                        </a:rPr>
                        <a:t> </a:t>
                      </a:r>
                      <a:endParaRPr lang="en-IN" sz="1400" b="1" i="0" u="none" strike="noStrike" dirty="0">
                        <a:solidFill>
                          <a:srgbClr val="FFFFFF"/>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898186561"/>
                  </a:ext>
                </a:extLst>
              </a:tr>
              <a:tr h="348109">
                <a:tc>
                  <a:txBody>
                    <a:bodyPr/>
                    <a:lstStyle/>
                    <a:p>
                      <a:pPr marL="72000" algn="ctr" defTabSz="914400" rtl="0" eaLnBrk="1" fontAlgn="ctr" latinLnBrk="0" hangingPunct="1">
                        <a:lnSpc>
                          <a:spcPct val="150000"/>
                        </a:lnSpc>
                        <a:spcAft>
                          <a:spcPts val="800"/>
                        </a:spcAft>
                      </a:pPr>
                      <a:r>
                        <a:rPr lang="en-IN" sz="1100" b="1" kern="1200" dirty="0">
                          <a:solidFill>
                            <a:schemeClr val="bg1"/>
                          </a:solidFill>
                          <a:effectLst/>
                          <a:latin typeface="Arial" panose="020B0604020202020204" pitchFamily="34" charset="0"/>
                          <a:ea typeface="+mn-ea"/>
                          <a:cs typeface="Arial" panose="020B0604020202020204" pitchFamily="34" charset="0"/>
                        </a:rPr>
                        <a:t>Particulars</a:t>
                      </a:r>
                    </a:p>
                  </a:txBody>
                  <a:tcPr marL="9525" marR="9525" marT="9525" marB="0" anchor="ctr">
                    <a:solidFill>
                      <a:schemeClr val="accent6"/>
                    </a:solidFill>
                  </a:tcPr>
                </a:tc>
                <a:tc>
                  <a:txBody>
                    <a:bodyPr/>
                    <a:lstStyle/>
                    <a:p>
                      <a:pPr marL="72000" algn="ctr" defTabSz="914400" rtl="0" eaLnBrk="1" fontAlgn="ctr" latinLnBrk="0" hangingPunct="1">
                        <a:lnSpc>
                          <a:spcPct val="150000"/>
                        </a:lnSpc>
                        <a:spcAft>
                          <a:spcPts val="800"/>
                        </a:spcAft>
                      </a:pPr>
                      <a:r>
                        <a:rPr lang="en-IN" sz="1100" b="1" kern="1200" dirty="0">
                          <a:solidFill>
                            <a:schemeClr val="bg1"/>
                          </a:solidFill>
                          <a:effectLst/>
                          <a:latin typeface="Arial" panose="020B0604020202020204" pitchFamily="34" charset="0"/>
                          <a:ea typeface="+mn-ea"/>
                          <a:cs typeface="Arial" panose="020B0604020202020204" pitchFamily="34" charset="0"/>
                        </a:rPr>
                        <a:t>Propane Furnace Addition </a:t>
                      </a:r>
                    </a:p>
                  </a:txBody>
                  <a:tcPr marL="9525" marR="9525" marT="9525" marB="0" anchor="ctr">
                    <a:solidFill>
                      <a:schemeClr val="accent6"/>
                    </a:solidFill>
                  </a:tcPr>
                </a:tc>
                <a:tc>
                  <a:txBody>
                    <a:bodyPr/>
                    <a:lstStyle/>
                    <a:p>
                      <a:pPr marL="72000" algn="ctr" defTabSz="914400" rtl="0" eaLnBrk="1" fontAlgn="ctr" latinLnBrk="0" hangingPunct="1">
                        <a:lnSpc>
                          <a:spcPct val="150000"/>
                        </a:lnSpc>
                        <a:spcAft>
                          <a:spcPts val="800"/>
                        </a:spcAft>
                      </a:pPr>
                      <a:r>
                        <a:rPr lang="en-IN" sz="1100" b="1" kern="1200" dirty="0">
                          <a:solidFill>
                            <a:schemeClr val="bg1"/>
                          </a:solidFill>
                          <a:effectLst/>
                          <a:latin typeface="Arial" panose="020B0604020202020204" pitchFamily="34" charset="0"/>
                          <a:ea typeface="+mn-ea"/>
                          <a:cs typeface="Arial" panose="020B0604020202020204" pitchFamily="34" charset="0"/>
                        </a:rPr>
                        <a:t>Ethane Furnace Addition</a:t>
                      </a:r>
                    </a:p>
                  </a:txBody>
                  <a:tcPr marL="9525" marR="9525" marT="9525" marB="0" anchor="ctr">
                    <a:solidFill>
                      <a:schemeClr val="accent6"/>
                    </a:solidFill>
                  </a:tcPr>
                </a:tc>
                <a:extLst>
                  <a:ext uri="{0D108BD9-81ED-4DB2-BD59-A6C34878D82A}">
                    <a16:rowId xmlns:a16="http://schemas.microsoft.com/office/drawing/2014/main" val="1336529824"/>
                  </a:ext>
                </a:extLst>
              </a:tr>
              <a:tr h="348109">
                <a:tc gridSpan="3">
                  <a:txBody>
                    <a:bodyPr/>
                    <a:lstStyle/>
                    <a:p>
                      <a:pPr algn="ctr" fontAlgn="b"/>
                      <a:r>
                        <a:rPr lang="en-US" sz="1100" u="none" strike="noStrike" dirty="0">
                          <a:effectLst/>
                          <a:latin typeface="Arial" panose="020B0604020202020204" pitchFamily="34" charset="0"/>
                          <a:cs typeface="Arial" panose="020B0604020202020204" pitchFamily="34" charset="0"/>
                        </a:rPr>
                        <a:t>PVC and Phenol Projects both included</a:t>
                      </a:r>
                    </a:p>
                  </a:txBody>
                  <a:tcPr marL="9525" marR="9525" marT="9525" marB="0" anchor="ctr"/>
                </a:tc>
                <a:tc hMerge="1">
                  <a:txBody>
                    <a:bodyPr/>
                    <a:lstStyle/>
                    <a:p>
                      <a:pPr algn="ctr" fontAlgn="b"/>
                      <a:r>
                        <a:rPr lang="en-IN" sz="1100" u="none" strike="noStrike" dirty="0">
                          <a:effectLst/>
                          <a:latin typeface="Arial" panose="020B0604020202020204" pitchFamily="34" charset="0"/>
                          <a:cs typeface="Arial" panose="020B0604020202020204" pitchFamily="34" charset="0"/>
                        </a:rPr>
                        <a:t> </a:t>
                      </a:r>
                      <a:endParaRPr lang="en-IN" sz="1100" b="1" i="0" u="none" strike="noStrike" dirty="0">
                        <a:solidFill>
                          <a:srgbClr val="1F4E78"/>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ctr" fontAlgn="b"/>
                      <a:r>
                        <a:rPr lang="en-IN" sz="1100" u="none" strike="noStrike" dirty="0">
                          <a:effectLst/>
                          <a:latin typeface="Arial" panose="020B0604020202020204" pitchFamily="34" charset="0"/>
                          <a:cs typeface="Arial" panose="020B0604020202020204" pitchFamily="34" charset="0"/>
                        </a:rPr>
                        <a:t> </a:t>
                      </a:r>
                      <a:endParaRPr lang="en-IN" sz="1100" b="1" i="0" u="none" strike="noStrike" dirty="0">
                        <a:solidFill>
                          <a:srgbClr val="1F4E78"/>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96120610"/>
                  </a:ext>
                </a:extLst>
              </a:tr>
              <a:tr h="348109">
                <a:tc>
                  <a:txBody>
                    <a:bodyPr/>
                    <a:lstStyle/>
                    <a:p>
                      <a:pPr algn="ctr" fontAlgn="ctr"/>
                      <a:r>
                        <a:rPr lang="fr-FR" sz="1100" u="none" strike="noStrike" dirty="0">
                          <a:effectLst/>
                          <a:latin typeface="Arial" panose="020B0604020202020204" pitchFamily="34" charset="0"/>
                          <a:cs typeface="Arial" panose="020B0604020202020204" pitchFamily="34" charset="0"/>
                        </a:rPr>
                        <a:t>Net Revenue Change  (INR Cr)</a:t>
                      </a:r>
                      <a:endParaRPr lang="fr-FR"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IN" sz="1100" u="none" strike="noStrike" dirty="0">
                          <a:effectLst/>
                          <a:latin typeface="Arial" panose="020B0604020202020204" pitchFamily="34" charset="0"/>
                          <a:cs typeface="Arial" panose="020B0604020202020204" pitchFamily="34" charset="0"/>
                        </a:rPr>
                        <a:t>5728</a:t>
                      </a:r>
                      <a:endParaRPr lang="en-IN"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6">
                        <a:lumMod val="40000"/>
                        <a:lumOff val="60000"/>
                      </a:schemeClr>
                    </a:solidFill>
                  </a:tcPr>
                </a:tc>
                <a:tc>
                  <a:txBody>
                    <a:bodyPr/>
                    <a:lstStyle/>
                    <a:p>
                      <a:pPr algn="ctr" fontAlgn="ctr"/>
                      <a:r>
                        <a:rPr lang="en-IN" sz="1100" u="none" strike="noStrike" dirty="0">
                          <a:effectLst/>
                          <a:latin typeface="Arial" panose="020B0604020202020204" pitchFamily="34" charset="0"/>
                          <a:cs typeface="Arial" panose="020B0604020202020204" pitchFamily="34" charset="0"/>
                        </a:rPr>
                        <a:t>4577</a:t>
                      </a:r>
                      <a:endParaRPr lang="en-IN"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86019084"/>
                  </a:ext>
                </a:extLst>
              </a:tr>
              <a:tr h="368646">
                <a:tc gridSpan="3">
                  <a:txBody>
                    <a:bodyPr/>
                    <a:lstStyle/>
                    <a:p>
                      <a:pPr algn="ctr" fontAlgn="b"/>
                      <a:r>
                        <a:rPr lang="en-US" sz="1100" u="none" strike="noStrike" dirty="0">
                          <a:effectLst/>
                          <a:latin typeface="Arial" panose="020B0604020202020204" pitchFamily="34" charset="0"/>
                          <a:cs typeface="Arial" panose="020B0604020202020204" pitchFamily="34" charset="0"/>
                        </a:rPr>
                        <a:t>If </a:t>
                      </a:r>
                      <a:r>
                        <a:rPr lang="en-US" sz="1100" u="none" strike="noStrike" dirty="0" err="1">
                          <a:effectLst/>
                          <a:latin typeface="Arial" panose="020B0604020202020204" pitchFamily="34" charset="0"/>
                          <a:cs typeface="Arial" panose="020B0604020202020204" pitchFamily="34" charset="0"/>
                        </a:rPr>
                        <a:t>OPaL</a:t>
                      </a:r>
                      <a:r>
                        <a:rPr lang="en-US" sz="1100" u="none" strike="noStrike" dirty="0">
                          <a:effectLst/>
                          <a:latin typeface="Arial" panose="020B0604020202020204" pitchFamily="34" charset="0"/>
                          <a:cs typeface="Arial" panose="020B0604020202020204" pitchFamily="34" charset="0"/>
                        </a:rPr>
                        <a:t> does not go for PVC</a:t>
                      </a:r>
                    </a:p>
                  </a:txBody>
                  <a:tcPr marL="9525" marR="9525" marT="9525" marB="0" anchor="ctr"/>
                </a:tc>
                <a:tc hMerge="1">
                  <a:txBody>
                    <a:bodyPr/>
                    <a:lstStyle/>
                    <a:p>
                      <a:pPr algn="ctr" fontAlgn="b"/>
                      <a:r>
                        <a:rPr lang="en-IN" sz="1100" u="none" strike="noStrike" dirty="0">
                          <a:effectLst/>
                          <a:latin typeface="Arial" panose="020B0604020202020204" pitchFamily="34" charset="0"/>
                          <a:cs typeface="Arial" panose="020B0604020202020204" pitchFamily="34" charset="0"/>
                        </a:rPr>
                        <a:t> </a:t>
                      </a:r>
                      <a:endParaRPr lang="en-IN" sz="1100" b="1" i="0" u="none" strike="noStrike" dirty="0">
                        <a:solidFill>
                          <a:srgbClr val="1F4E78"/>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ctr" fontAlgn="b"/>
                      <a:r>
                        <a:rPr lang="en-IN" sz="1100" u="none" strike="noStrike" dirty="0">
                          <a:effectLst/>
                          <a:latin typeface="Arial" panose="020B0604020202020204" pitchFamily="34" charset="0"/>
                          <a:cs typeface="Arial" panose="020B0604020202020204" pitchFamily="34" charset="0"/>
                        </a:rPr>
                        <a:t> </a:t>
                      </a:r>
                      <a:endParaRPr lang="en-IN" sz="1100" b="1" i="0" u="none" strike="noStrike" dirty="0">
                        <a:solidFill>
                          <a:srgbClr val="1F4E78"/>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675390601"/>
                  </a:ext>
                </a:extLst>
              </a:tr>
              <a:tr h="348109">
                <a:tc>
                  <a:txBody>
                    <a:bodyPr/>
                    <a:lstStyle/>
                    <a:p>
                      <a:pPr algn="ctr" fontAlgn="ctr"/>
                      <a:r>
                        <a:rPr lang="fr-FR" sz="1100" u="none" strike="noStrike" dirty="0">
                          <a:effectLst/>
                          <a:latin typeface="Arial" panose="020B0604020202020204" pitchFamily="34" charset="0"/>
                          <a:cs typeface="Arial" panose="020B0604020202020204" pitchFamily="34" charset="0"/>
                        </a:rPr>
                        <a:t>Net Revenue Change  (INR Cr)</a:t>
                      </a:r>
                      <a:endParaRPr lang="fr-FR"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IN" sz="1100" u="none" strike="noStrike" dirty="0">
                          <a:effectLst/>
                          <a:latin typeface="Arial" panose="020B0604020202020204" pitchFamily="34" charset="0"/>
                          <a:cs typeface="Arial" panose="020B0604020202020204" pitchFamily="34" charset="0"/>
                        </a:rPr>
                        <a:t>4321</a:t>
                      </a:r>
                      <a:endParaRPr lang="en-IN"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6">
                        <a:lumMod val="40000"/>
                        <a:lumOff val="60000"/>
                      </a:schemeClr>
                    </a:solidFill>
                  </a:tcPr>
                </a:tc>
                <a:tc>
                  <a:txBody>
                    <a:bodyPr/>
                    <a:lstStyle/>
                    <a:p>
                      <a:pPr algn="ctr" fontAlgn="ctr"/>
                      <a:r>
                        <a:rPr lang="en-IN" sz="1100" u="none" strike="noStrike" dirty="0">
                          <a:effectLst/>
                          <a:latin typeface="Arial" panose="020B0604020202020204" pitchFamily="34" charset="0"/>
                          <a:cs typeface="Arial" panose="020B0604020202020204" pitchFamily="34" charset="0"/>
                        </a:rPr>
                        <a:t>3170</a:t>
                      </a:r>
                      <a:endParaRPr lang="en-IN"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724330435"/>
                  </a:ext>
                </a:extLst>
              </a:tr>
              <a:tr h="348109">
                <a:tc gridSpan="3">
                  <a:txBody>
                    <a:bodyPr/>
                    <a:lstStyle/>
                    <a:p>
                      <a:pPr algn="ctr" fontAlgn="b"/>
                      <a:r>
                        <a:rPr lang="en-US" sz="1100" u="none" strike="noStrike" dirty="0">
                          <a:effectLst/>
                          <a:latin typeface="Arial" panose="020B0604020202020204" pitchFamily="34" charset="0"/>
                          <a:cs typeface="Arial" panose="020B0604020202020204" pitchFamily="34" charset="0"/>
                        </a:rPr>
                        <a:t>If </a:t>
                      </a:r>
                      <a:r>
                        <a:rPr lang="en-US" sz="1100" u="none" strike="noStrike" dirty="0" err="1">
                          <a:effectLst/>
                          <a:latin typeface="Arial" panose="020B0604020202020204" pitchFamily="34" charset="0"/>
                          <a:cs typeface="Arial" panose="020B0604020202020204" pitchFamily="34" charset="0"/>
                        </a:rPr>
                        <a:t>OPaL</a:t>
                      </a:r>
                      <a:r>
                        <a:rPr lang="en-US" sz="1100" u="none" strike="noStrike" dirty="0">
                          <a:effectLst/>
                          <a:latin typeface="Arial" panose="020B0604020202020204" pitchFamily="34" charset="0"/>
                          <a:cs typeface="Arial" panose="020B0604020202020204" pitchFamily="34" charset="0"/>
                        </a:rPr>
                        <a:t> does not go for Phenol</a:t>
                      </a:r>
                    </a:p>
                  </a:txBody>
                  <a:tcPr marL="9525" marR="9525" marT="9525" marB="0" anchor="ctr"/>
                </a:tc>
                <a:tc hMerge="1">
                  <a:txBody>
                    <a:bodyPr/>
                    <a:lstStyle/>
                    <a:p>
                      <a:pPr algn="ctr" fontAlgn="b"/>
                      <a:r>
                        <a:rPr lang="en-IN" sz="1100" u="none" strike="noStrike" dirty="0">
                          <a:effectLst/>
                          <a:latin typeface="Arial" panose="020B0604020202020204" pitchFamily="34" charset="0"/>
                          <a:cs typeface="Arial" panose="020B0604020202020204" pitchFamily="34" charset="0"/>
                        </a:rPr>
                        <a:t> </a:t>
                      </a:r>
                      <a:endParaRPr lang="en-IN" sz="1100" b="1" i="0" u="none" strike="noStrike" dirty="0">
                        <a:solidFill>
                          <a:srgbClr val="1F4E78"/>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ctr" fontAlgn="b"/>
                      <a:r>
                        <a:rPr lang="en-IN" sz="1100" u="none" strike="noStrike" dirty="0">
                          <a:effectLst/>
                          <a:latin typeface="Arial" panose="020B0604020202020204" pitchFamily="34" charset="0"/>
                          <a:cs typeface="Arial" panose="020B0604020202020204" pitchFamily="34" charset="0"/>
                        </a:rPr>
                        <a:t> </a:t>
                      </a:r>
                      <a:endParaRPr lang="en-IN" sz="1100" b="1" i="0" u="none" strike="noStrike" dirty="0">
                        <a:solidFill>
                          <a:srgbClr val="1F4E78"/>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85859393"/>
                  </a:ext>
                </a:extLst>
              </a:tr>
              <a:tr h="348109">
                <a:tc>
                  <a:txBody>
                    <a:bodyPr/>
                    <a:lstStyle/>
                    <a:p>
                      <a:pPr algn="ctr" fontAlgn="ctr"/>
                      <a:r>
                        <a:rPr lang="fr-FR" sz="1100" u="none" strike="noStrike" dirty="0">
                          <a:effectLst/>
                          <a:latin typeface="Arial" panose="020B0604020202020204" pitchFamily="34" charset="0"/>
                          <a:cs typeface="Arial" panose="020B0604020202020204" pitchFamily="34" charset="0"/>
                        </a:rPr>
                        <a:t>Net Revenue Change  (INR Cr)</a:t>
                      </a:r>
                      <a:endParaRPr lang="fr-FR"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IN" sz="1100" u="none" strike="noStrike" dirty="0">
                          <a:effectLst/>
                          <a:latin typeface="Arial" panose="020B0604020202020204" pitchFamily="34" charset="0"/>
                          <a:cs typeface="Arial" panose="020B0604020202020204" pitchFamily="34" charset="0"/>
                        </a:rPr>
                        <a:t>4173</a:t>
                      </a:r>
                      <a:endParaRPr lang="en-IN"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6">
                        <a:lumMod val="40000"/>
                        <a:lumOff val="60000"/>
                      </a:schemeClr>
                    </a:solidFill>
                  </a:tcPr>
                </a:tc>
                <a:tc>
                  <a:txBody>
                    <a:bodyPr/>
                    <a:lstStyle/>
                    <a:p>
                      <a:pPr algn="ctr" fontAlgn="ctr"/>
                      <a:r>
                        <a:rPr lang="en-IN" sz="1100" u="none" strike="noStrike">
                          <a:effectLst/>
                          <a:latin typeface="Arial" panose="020B0604020202020204" pitchFamily="34" charset="0"/>
                          <a:cs typeface="Arial" panose="020B0604020202020204" pitchFamily="34" charset="0"/>
                        </a:rPr>
                        <a:t>3022</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627347424"/>
                  </a:ext>
                </a:extLst>
              </a:tr>
              <a:tr h="348109">
                <a:tc gridSpan="3">
                  <a:txBody>
                    <a:bodyPr/>
                    <a:lstStyle/>
                    <a:p>
                      <a:pPr algn="ctr" fontAlgn="b"/>
                      <a:r>
                        <a:rPr lang="en-US" sz="1100" u="none" strike="noStrike" dirty="0">
                          <a:effectLst/>
                          <a:latin typeface="Arial" panose="020B0604020202020204" pitchFamily="34" charset="0"/>
                          <a:cs typeface="Arial" panose="020B0604020202020204" pitchFamily="34" charset="0"/>
                        </a:rPr>
                        <a:t>If </a:t>
                      </a:r>
                      <a:r>
                        <a:rPr lang="en-US" sz="1100" u="none" strike="noStrike" dirty="0" err="1">
                          <a:effectLst/>
                          <a:latin typeface="Arial" panose="020B0604020202020204" pitchFamily="34" charset="0"/>
                          <a:cs typeface="Arial" panose="020B0604020202020204" pitchFamily="34" charset="0"/>
                        </a:rPr>
                        <a:t>OPaL</a:t>
                      </a:r>
                      <a:r>
                        <a:rPr lang="en-US" sz="1100" u="none" strike="noStrike" dirty="0">
                          <a:effectLst/>
                          <a:latin typeface="Arial" panose="020B0604020202020204" pitchFamily="34" charset="0"/>
                          <a:cs typeface="Arial" panose="020B0604020202020204" pitchFamily="34" charset="0"/>
                        </a:rPr>
                        <a:t> doesn't go for both PVC &amp; Phenol Projects</a:t>
                      </a:r>
                    </a:p>
                  </a:txBody>
                  <a:tcPr marL="9525" marR="9525" marT="9525" marB="0" anchor="ctr"/>
                </a:tc>
                <a:tc hMerge="1">
                  <a:txBody>
                    <a:bodyPr/>
                    <a:lstStyle/>
                    <a:p>
                      <a:pPr algn="ctr" fontAlgn="b"/>
                      <a:r>
                        <a:rPr lang="en-IN" sz="1100" u="none" strike="noStrike" dirty="0">
                          <a:effectLst/>
                          <a:latin typeface="Arial" panose="020B0604020202020204" pitchFamily="34" charset="0"/>
                          <a:cs typeface="Arial" panose="020B0604020202020204" pitchFamily="34" charset="0"/>
                        </a:rPr>
                        <a:t> </a:t>
                      </a:r>
                      <a:endParaRPr lang="en-IN" sz="1100" b="1" i="0" u="none" strike="noStrike" dirty="0">
                        <a:solidFill>
                          <a:srgbClr val="1F4E78"/>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ctr" fontAlgn="b"/>
                      <a:r>
                        <a:rPr lang="en-IN" sz="1100" u="none" strike="noStrike" dirty="0">
                          <a:effectLst/>
                          <a:latin typeface="Arial" panose="020B0604020202020204" pitchFamily="34" charset="0"/>
                          <a:cs typeface="Arial" panose="020B0604020202020204" pitchFamily="34" charset="0"/>
                        </a:rPr>
                        <a:t> </a:t>
                      </a:r>
                      <a:endParaRPr lang="en-IN" sz="1100" b="1" i="0" u="none" strike="noStrike" dirty="0">
                        <a:solidFill>
                          <a:srgbClr val="1F4E78"/>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51388114"/>
                  </a:ext>
                </a:extLst>
              </a:tr>
              <a:tr h="348109">
                <a:tc>
                  <a:txBody>
                    <a:bodyPr/>
                    <a:lstStyle/>
                    <a:p>
                      <a:pPr algn="ctr" fontAlgn="ctr"/>
                      <a:r>
                        <a:rPr lang="fr-FR" sz="1100" u="none" strike="noStrike" dirty="0">
                          <a:effectLst/>
                          <a:latin typeface="Arial" panose="020B0604020202020204" pitchFamily="34" charset="0"/>
                          <a:cs typeface="Arial" panose="020B0604020202020204" pitchFamily="34" charset="0"/>
                        </a:rPr>
                        <a:t>Net Revenue Change  (INR Cr)</a:t>
                      </a:r>
                      <a:endParaRPr lang="fr-FR"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IN" sz="1100" u="none" strike="noStrike" dirty="0">
                          <a:effectLst/>
                          <a:latin typeface="Arial" panose="020B0604020202020204" pitchFamily="34" charset="0"/>
                          <a:cs typeface="Arial" panose="020B0604020202020204" pitchFamily="34" charset="0"/>
                        </a:rPr>
                        <a:t>2766</a:t>
                      </a:r>
                      <a:endParaRPr lang="en-IN"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solidFill>
                      <a:schemeClr val="accent6">
                        <a:lumMod val="40000"/>
                        <a:lumOff val="60000"/>
                      </a:schemeClr>
                    </a:solidFill>
                  </a:tcPr>
                </a:tc>
                <a:tc>
                  <a:txBody>
                    <a:bodyPr/>
                    <a:lstStyle/>
                    <a:p>
                      <a:pPr algn="ctr" fontAlgn="ctr"/>
                      <a:r>
                        <a:rPr lang="en-IN" sz="1100" u="none" strike="noStrike" dirty="0">
                          <a:effectLst/>
                          <a:latin typeface="Arial" panose="020B0604020202020204" pitchFamily="34" charset="0"/>
                          <a:cs typeface="Arial" panose="020B0604020202020204" pitchFamily="34" charset="0"/>
                        </a:rPr>
                        <a:t>1614</a:t>
                      </a:r>
                      <a:endParaRPr lang="en-IN"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088129560"/>
                  </a:ext>
                </a:extLst>
              </a:tr>
            </a:tbl>
          </a:graphicData>
        </a:graphic>
      </p:graphicFrame>
      <p:sp>
        <p:nvSpPr>
          <p:cNvPr id="4" name="TextBox 3">
            <a:extLst>
              <a:ext uri="{FF2B5EF4-FFF2-40B4-BE49-F238E27FC236}">
                <a16:creationId xmlns:a16="http://schemas.microsoft.com/office/drawing/2014/main" id="{929187C1-9F9B-9B91-C0CE-810E50FF31FE}"/>
              </a:ext>
            </a:extLst>
          </p:cNvPr>
          <p:cNvSpPr txBox="1"/>
          <p:nvPr/>
        </p:nvSpPr>
        <p:spPr>
          <a:xfrm>
            <a:off x="261257" y="4674492"/>
            <a:ext cx="11553372" cy="461665"/>
          </a:xfrm>
          <a:prstGeom prst="rect">
            <a:avLst/>
          </a:prstGeom>
          <a:solidFill>
            <a:srgbClr val="ED7D31"/>
          </a:solidFill>
          <a:ln>
            <a:solidFill>
              <a:schemeClr val="accent1"/>
            </a:solidFill>
          </a:ln>
        </p:spPr>
        <p:txBody>
          <a:bodyPr wrap="square">
            <a:spAutoFit/>
          </a:bodyPr>
          <a:lstStyle>
            <a:defPPr>
              <a:defRPr lang="en-US"/>
            </a:defPPr>
            <a:lvl1pPr algn="ctr" fontAlgn="ctr">
              <a:defRPr sz="1000" b="1">
                <a:solidFill>
                  <a:schemeClr val="bg1"/>
                </a:solidFill>
                <a:latin typeface="Arial" panose="020B0604020202020204" pitchFamily="34" charset="0"/>
                <a:cs typeface="Arial" panose="020B0604020202020204" pitchFamily="34" charset="0"/>
              </a:defRPr>
            </a:lvl1pPr>
          </a:lstStyle>
          <a:p>
            <a:r>
              <a:rPr lang="en-US" sz="1200" dirty="0"/>
              <a:t>Propane Furnace has INR 851 Crore more revenue than Base Case when additional Ethylene and Propylene are converted to Polyethylene and Polypropylene.</a:t>
            </a:r>
          </a:p>
        </p:txBody>
      </p:sp>
      <p:sp>
        <p:nvSpPr>
          <p:cNvPr id="6" name="TextBox 5">
            <a:extLst>
              <a:ext uri="{FF2B5EF4-FFF2-40B4-BE49-F238E27FC236}">
                <a16:creationId xmlns:a16="http://schemas.microsoft.com/office/drawing/2014/main" id="{0445C1CE-5C31-A68E-6B7F-DAD79CB4912B}"/>
              </a:ext>
            </a:extLst>
          </p:cNvPr>
          <p:cNvSpPr txBox="1"/>
          <p:nvPr/>
        </p:nvSpPr>
        <p:spPr>
          <a:xfrm>
            <a:off x="261257" y="5256150"/>
            <a:ext cx="11553371" cy="461665"/>
          </a:xfrm>
          <a:prstGeom prst="rect">
            <a:avLst/>
          </a:prstGeom>
          <a:solidFill>
            <a:srgbClr val="ED7D31"/>
          </a:solidFill>
          <a:ln>
            <a:solidFill>
              <a:schemeClr val="accent1"/>
            </a:solidFill>
          </a:ln>
        </p:spPr>
        <p:txBody>
          <a:bodyPr wrap="square">
            <a:spAutoFit/>
          </a:bodyPr>
          <a:lstStyle>
            <a:defPPr>
              <a:defRPr lang="en-US"/>
            </a:defPPr>
            <a:lvl1pPr algn="ctr" fontAlgn="ctr">
              <a:defRPr sz="1000" b="1">
                <a:solidFill>
                  <a:schemeClr val="bg1"/>
                </a:solidFill>
                <a:latin typeface="Arial" panose="020B0604020202020204" pitchFamily="34" charset="0"/>
                <a:cs typeface="Arial" panose="020B0604020202020204" pitchFamily="34" charset="0"/>
              </a:defRPr>
            </a:lvl1pPr>
          </a:lstStyle>
          <a:p>
            <a:r>
              <a:rPr lang="en-US" sz="1200" dirty="0"/>
              <a:t>For 250 KTPA Polyethylene (PE) plant, the total capital investment is around 1000 INR Crore and for 120 KTPA Polypropylene (PP) plant it is not more than 500 INR Crore in case Propane Furnace is selected.</a:t>
            </a:r>
          </a:p>
        </p:txBody>
      </p:sp>
      <p:sp>
        <p:nvSpPr>
          <p:cNvPr id="7" name="TextBox 6">
            <a:extLst>
              <a:ext uri="{FF2B5EF4-FFF2-40B4-BE49-F238E27FC236}">
                <a16:creationId xmlns:a16="http://schemas.microsoft.com/office/drawing/2014/main" id="{E67EDF91-C1CC-6F5E-2DFD-210E24ABDAF3}"/>
              </a:ext>
            </a:extLst>
          </p:cNvPr>
          <p:cNvSpPr txBox="1"/>
          <p:nvPr/>
        </p:nvSpPr>
        <p:spPr>
          <a:xfrm>
            <a:off x="261257" y="5845711"/>
            <a:ext cx="11553371" cy="276999"/>
          </a:xfrm>
          <a:prstGeom prst="rect">
            <a:avLst/>
          </a:prstGeom>
          <a:solidFill>
            <a:srgbClr val="ED7D31"/>
          </a:solidFill>
          <a:ln>
            <a:solidFill>
              <a:schemeClr val="accent1"/>
            </a:solidFill>
          </a:ln>
        </p:spPr>
        <p:txBody>
          <a:bodyPr wrap="square">
            <a:spAutoFit/>
          </a:bodyPr>
          <a:lstStyle>
            <a:defPPr>
              <a:defRPr lang="en-US"/>
            </a:defPPr>
            <a:lvl1pPr algn="ctr" fontAlgn="ctr">
              <a:defRPr sz="1000" b="1">
                <a:solidFill>
                  <a:schemeClr val="bg1"/>
                </a:solidFill>
                <a:latin typeface="Arial" panose="020B0604020202020204" pitchFamily="34" charset="0"/>
                <a:cs typeface="Arial" panose="020B0604020202020204" pitchFamily="34" charset="0"/>
              </a:defRPr>
            </a:lvl1pPr>
          </a:lstStyle>
          <a:p>
            <a:r>
              <a:rPr lang="en-US" sz="1200" dirty="0"/>
              <a:t>Propane is easier for procurement as feed compared to Ethane.</a:t>
            </a:r>
          </a:p>
        </p:txBody>
      </p:sp>
    </p:spTree>
    <p:extLst>
      <p:ext uri="{BB962C8B-B14F-4D97-AF65-F5344CB8AC3E}">
        <p14:creationId xmlns:p14="http://schemas.microsoft.com/office/powerpoint/2010/main" val="3225604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Capacity, Production</a:t>
            </a:r>
            <a:endParaRPr lang="en-IN" sz="1400" dirty="0">
              <a:solidFill>
                <a:schemeClr val="tx1"/>
              </a:solidFill>
              <a:latin typeface="Arial" panose="020B0604020202020204" pitchFamily="34" charset="0"/>
            </a:endParaRPr>
          </a:p>
        </p:txBody>
      </p:sp>
      <p:sp>
        <p:nvSpPr>
          <p:cNvPr id="9" name="TextBox 22">
            <a:extLst>
              <a:ext uri="{FF2B5EF4-FFF2-40B4-BE49-F238E27FC236}">
                <a16:creationId xmlns:a16="http://schemas.microsoft.com/office/drawing/2014/main" id="{9CBC22F1-70ED-4D8B-9770-F883EB674C72}"/>
              </a:ext>
            </a:extLst>
          </p:cNvPr>
          <p:cNvSpPr txBox="1"/>
          <p:nvPr/>
        </p:nvSpPr>
        <p:spPr>
          <a:xfrm>
            <a:off x="8191638" y="6402549"/>
            <a:ext cx="3800475" cy="25263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6F080AD-4D74-4C9C-B6C4-06A3C53F2D08}"/>
              </a:ext>
            </a:extLst>
          </p:cNvPr>
          <p:cNvSpPr txBox="1"/>
          <p:nvPr/>
        </p:nvSpPr>
        <p:spPr>
          <a:xfrm>
            <a:off x="134161" y="798014"/>
            <a:ext cx="11778437" cy="335156"/>
          </a:xfrm>
          <a:prstGeom prst="rect">
            <a:avLst/>
          </a:prstGeom>
          <a:noFill/>
        </p:spPr>
        <p:txBody>
          <a:bodyPr wrap="square">
            <a:spAutoFit/>
          </a:bodyPr>
          <a:lstStyle/>
          <a:p>
            <a:pPr fontAlgn="base">
              <a:lnSpc>
                <a:spcPct val="150000"/>
              </a:lnSpc>
              <a:buSzPts val="1100"/>
            </a:pPr>
            <a:r>
              <a:rPr lang="en-US" sz="1200" b="1" dirty="0">
                <a:latin typeface="Arial" panose="020B0604020202020204" pitchFamily="34" charset="0"/>
                <a:ea typeface="Arial" panose="020B0604020202020204" pitchFamily="34" charset="0"/>
              </a:rPr>
              <a:t>India Polyvinyl Chloride (PVC) Capacity and Production, By Volume (000’ Tonnes), 2010 - 2040F </a:t>
            </a:r>
            <a:endParaRPr lang="en-IN" sz="1600" dirty="0">
              <a:latin typeface="Arial" panose="020B0604020202020204" pitchFamily="34" charset="0"/>
              <a:ea typeface="Arial" panose="020B0604020202020204" pitchFamily="34" charset="0"/>
            </a:endParaRPr>
          </a:p>
        </p:txBody>
      </p:sp>
      <p:graphicFrame>
        <p:nvGraphicFramePr>
          <p:cNvPr id="14" name="Chart 13">
            <a:extLst>
              <a:ext uri="{FF2B5EF4-FFF2-40B4-BE49-F238E27FC236}">
                <a16:creationId xmlns:a16="http://schemas.microsoft.com/office/drawing/2014/main" id="{7CBFB251-7117-4900-98F7-FF85B7CF3E97}"/>
              </a:ext>
            </a:extLst>
          </p:cNvPr>
          <p:cNvGraphicFramePr/>
          <p:nvPr>
            <p:extLst>
              <p:ext uri="{D42A27DB-BD31-4B8C-83A1-F6EECF244321}">
                <p14:modId xmlns:p14="http://schemas.microsoft.com/office/powerpoint/2010/main" val="222897331"/>
              </p:ext>
            </p:extLst>
          </p:nvPr>
        </p:nvGraphicFramePr>
        <p:xfrm>
          <a:off x="145777" y="1133170"/>
          <a:ext cx="11923679" cy="2295830"/>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a:extLst>
              <a:ext uri="{FF2B5EF4-FFF2-40B4-BE49-F238E27FC236}">
                <a16:creationId xmlns:a16="http://schemas.microsoft.com/office/drawing/2014/main" id="{F86FA07E-DBF9-F34E-A98F-67951D2E3E23}"/>
              </a:ext>
            </a:extLst>
          </p:cNvPr>
          <p:cNvSpPr txBox="1"/>
          <p:nvPr/>
        </p:nvSpPr>
        <p:spPr>
          <a:xfrm>
            <a:off x="145776" y="3481564"/>
            <a:ext cx="6126480" cy="339517"/>
          </a:xfrm>
          <a:prstGeom prst="rect">
            <a:avLst/>
          </a:prstGeom>
          <a:noFill/>
        </p:spPr>
        <p:txBody>
          <a:bodyPr wrap="square">
            <a:spAutoFit/>
          </a:bodyPr>
          <a:lstStyle/>
          <a:p>
            <a:pPr algn="just">
              <a:lnSpc>
                <a:spcPct val="150000"/>
              </a:lnSpc>
              <a:spcAft>
                <a:spcPts val="800"/>
              </a:spcAft>
            </a:pPr>
            <a:r>
              <a:rPr lang="en-IN" sz="1200" b="1" dirty="0">
                <a:latin typeface="Arial" panose="020B0604020202020204" pitchFamily="34" charset="0"/>
                <a:ea typeface="Calibri" panose="020F0502020204030204" pitchFamily="34" charset="0"/>
                <a:cs typeface="Times New Roman" panose="02020603050405020304" pitchFamily="18" charset="0"/>
              </a:rPr>
              <a:t>Upcoming PVC Plant details</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8" name="Table 17">
            <a:extLst>
              <a:ext uri="{FF2B5EF4-FFF2-40B4-BE49-F238E27FC236}">
                <a16:creationId xmlns:a16="http://schemas.microsoft.com/office/drawing/2014/main" id="{3D539FC5-4D01-2250-3D8F-FED631912FA7}"/>
              </a:ext>
            </a:extLst>
          </p:cNvPr>
          <p:cNvGraphicFramePr>
            <a:graphicFrameLocks noGrp="1"/>
          </p:cNvGraphicFramePr>
          <p:nvPr>
            <p:extLst>
              <p:ext uri="{D42A27DB-BD31-4B8C-83A1-F6EECF244321}">
                <p14:modId xmlns:p14="http://schemas.microsoft.com/office/powerpoint/2010/main" val="3531258642"/>
              </p:ext>
            </p:extLst>
          </p:nvPr>
        </p:nvGraphicFramePr>
        <p:xfrm>
          <a:off x="158497" y="3909060"/>
          <a:ext cx="11899341" cy="2443026"/>
        </p:xfrm>
        <a:graphic>
          <a:graphicData uri="http://schemas.openxmlformats.org/drawingml/2006/table">
            <a:tbl>
              <a:tblPr firstRow="1" firstCol="1" bandRow="1">
                <a:tableStyleId>{912C8C85-51F0-491E-9774-3900AFEF0FD7}</a:tableStyleId>
              </a:tblPr>
              <a:tblGrid>
                <a:gridCol w="2207601">
                  <a:extLst>
                    <a:ext uri="{9D8B030D-6E8A-4147-A177-3AD203B41FA5}">
                      <a16:colId xmlns:a16="http://schemas.microsoft.com/office/drawing/2014/main" val="4156865327"/>
                    </a:ext>
                  </a:extLst>
                </a:gridCol>
                <a:gridCol w="2881115">
                  <a:extLst>
                    <a:ext uri="{9D8B030D-6E8A-4147-A177-3AD203B41FA5}">
                      <a16:colId xmlns:a16="http://schemas.microsoft.com/office/drawing/2014/main" val="348503183"/>
                    </a:ext>
                  </a:extLst>
                </a:gridCol>
                <a:gridCol w="1634855">
                  <a:extLst>
                    <a:ext uri="{9D8B030D-6E8A-4147-A177-3AD203B41FA5}">
                      <a16:colId xmlns:a16="http://schemas.microsoft.com/office/drawing/2014/main" val="2557948693"/>
                    </a:ext>
                  </a:extLst>
                </a:gridCol>
                <a:gridCol w="5175770">
                  <a:extLst>
                    <a:ext uri="{9D8B030D-6E8A-4147-A177-3AD203B41FA5}">
                      <a16:colId xmlns:a16="http://schemas.microsoft.com/office/drawing/2014/main" val="7200239"/>
                    </a:ext>
                  </a:extLst>
                </a:gridCol>
              </a:tblGrid>
              <a:tr h="259272">
                <a:tc>
                  <a:txBody>
                    <a:bodyPr/>
                    <a:lstStyle/>
                    <a:p>
                      <a:pPr algn="ctr">
                        <a:lnSpc>
                          <a:spcPct val="150000"/>
                        </a:lnSpc>
                        <a:spcAft>
                          <a:spcPts val="0"/>
                        </a:spcAft>
                      </a:pPr>
                      <a:r>
                        <a:rPr lang="en-IN" sz="1100" b="1" dirty="0">
                          <a:effectLst/>
                          <a:latin typeface="Arial" panose="020B0604020202020204" pitchFamily="34" charset="0"/>
                          <a:cs typeface="Arial" panose="020B0604020202020204" pitchFamily="34" charset="0"/>
                        </a:rPr>
                        <a:t>Company Name</a:t>
                      </a:r>
                      <a:endParaRPr lang="en-IN" sz="1200" b="1"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b="1" dirty="0">
                          <a:effectLst/>
                          <a:latin typeface="Arial" panose="020B0604020202020204" pitchFamily="34" charset="0"/>
                          <a:cs typeface="Arial" panose="020B0604020202020204" pitchFamily="34" charset="0"/>
                        </a:rPr>
                        <a:t>Expected Capacity</a:t>
                      </a:r>
                      <a:endParaRPr lang="en-IN" sz="1200" b="1"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b="1" dirty="0">
                          <a:effectLst/>
                          <a:latin typeface="Arial" panose="020B0604020202020204" pitchFamily="34" charset="0"/>
                          <a:cs typeface="Arial" panose="020B0604020202020204" pitchFamily="34" charset="0"/>
                        </a:rPr>
                        <a:t>Type of Process</a:t>
                      </a:r>
                      <a:endParaRPr lang="en-IN" sz="1200" b="1"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b="1" dirty="0">
                          <a:solidFill>
                            <a:schemeClr val="bg1"/>
                          </a:solidFill>
                          <a:effectLst/>
                          <a:latin typeface="Arial" panose="020B0604020202020204" pitchFamily="34" charset="0"/>
                          <a:cs typeface="Arial" panose="020B0604020202020204" pitchFamily="34" charset="0"/>
                        </a:rPr>
                        <a:t>Status</a:t>
                      </a:r>
                      <a:endParaRPr lang="en-IN" sz="1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4009916"/>
                  </a:ext>
                </a:extLst>
              </a:tr>
              <a:tr h="259272">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Indian Oil Corporation Limited</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500KTPA</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EDC / VCM to PVC</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en-IN" sz="1100" dirty="0">
                          <a:solidFill>
                            <a:schemeClr val="tx1"/>
                          </a:solidFill>
                          <a:effectLst/>
                          <a:latin typeface="Arial" panose="020B0604020202020204" pitchFamily="34" charset="0"/>
                          <a:cs typeface="Arial" panose="020B0604020202020204" pitchFamily="34" charset="0"/>
                        </a:rPr>
                        <a:t>Availability of chlorine is a major challenge (Location Disadvantage)</a:t>
                      </a:r>
                      <a:endParaRPr lang="en-IN"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723973"/>
                  </a:ext>
                </a:extLst>
              </a:tr>
              <a:tr h="259272">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Adani Enterprises Limited</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1000KTPA</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Coal to PVC</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en-US" sz="1100" dirty="0">
                          <a:solidFill>
                            <a:schemeClr val="tx1"/>
                          </a:solidFill>
                          <a:effectLst/>
                          <a:latin typeface="Arial" panose="020B0604020202020204" pitchFamily="34" charset="0"/>
                          <a:cs typeface="Arial" panose="020B0604020202020204" pitchFamily="34" charset="0"/>
                        </a:rPr>
                        <a:t>Submitted proposal for environmental clearance in April 2021. </a:t>
                      </a:r>
                      <a:endParaRPr lang="en-IN"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4424671"/>
                  </a:ext>
                </a:extLst>
              </a:tr>
              <a:tr h="555070">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Chemplast Sanmar Limited</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236 KTPA (Brownfield Expansion) for Suspension Grade PVC</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VCM to PVC </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en-IN" sz="1100" dirty="0">
                          <a:solidFill>
                            <a:schemeClr val="tx1"/>
                          </a:solidFill>
                          <a:effectLst/>
                          <a:latin typeface="Arial" panose="020B0604020202020204" pitchFamily="34" charset="0"/>
                          <a:cs typeface="Arial" panose="020B0604020202020204" pitchFamily="34" charset="0"/>
                        </a:rPr>
                        <a:t>Received the environmental clearance and the project is in initial phase.</a:t>
                      </a:r>
                      <a:endParaRPr lang="en-IN"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6543935"/>
                  </a:ext>
                </a:extLst>
              </a:tr>
              <a:tr h="850868">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Reliance Industries Limited </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1000 KTPA of Brownfield Expansion to produce S-PVC, Emulsion grade and C-PVC</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Ethylene to PVC</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en-IN" sz="1100" dirty="0">
                          <a:solidFill>
                            <a:schemeClr val="tx1"/>
                          </a:solidFill>
                          <a:effectLst/>
                          <a:latin typeface="Arial" panose="020B0604020202020204" pitchFamily="34" charset="0"/>
                          <a:cs typeface="Arial" panose="020B0604020202020204" pitchFamily="34" charset="0"/>
                        </a:rPr>
                        <a:t>Received the environmental clearance and. the project is in initial phase, expected to be commissioned by FY 2026.</a:t>
                      </a:r>
                      <a:endParaRPr lang="en-IN"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4405989"/>
                  </a:ext>
                </a:extLst>
              </a:tr>
              <a:tr h="259272">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ONGC Petro additions Limited</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350 KTPA Greenfield Expansion</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IN" sz="1100" dirty="0">
                          <a:effectLst/>
                          <a:latin typeface="Arial" panose="020B0604020202020204" pitchFamily="34" charset="0"/>
                          <a:cs typeface="Arial" panose="020B0604020202020204" pitchFamily="34" charset="0"/>
                        </a:rPr>
                        <a:t>Ethylene to PVC</a:t>
                      </a:r>
                      <a:endParaRPr lang="en-IN" sz="1200" dirty="0">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en-IN" sz="1100" dirty="0">
                          <a:solidFill>
                            <a:schemeClr val="tx1"/>
                          </a:solidFill>
                          <a:effectLst/>
                          <a:latin typeface="Arial" panose="020B0604020202020204" pitchFamily="34" charset="0"/>
                          <a:cs typeface="Arial" panose="020B0604020202020204" pitchFamily="34" charset="0"/>
                        </a:rPr>
                        <a:t>The project is in Initial stage and is expected to be commissioned by FY 2027.</a:t>
                      </a:r>
                      <a:endParaRPr lang="en-IN"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3771" marR="6377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365409"/>
                  </a:ext>
                </a:extLst>
              </a:tr>
            </a:tbl>
          </a:graphicData>
        </a:graphic>
      </p:graphicFrame>
      <p:sp>
        <p:nvSpPr>
          <p:cNvPr id="8" name="TextBox 7">
            <a:extLst>
              <a:ext uri="{FF2B5EF4-FFF2-40B4-BE49-F238E27FC236}">
                <a16:creationId xmlns:a16="http://schemas.microsoft.com/office/drawing/2014/main" id="{BE33F372-CC56-BA90-862B-73668153A186}"/>
              </a:ext>
            </a:extLst>
          </p:cNvPr>
          <p:cNvSpPr txBox="1"/>
          <p:nvPr/>
        </p:nvSpPr>
        <p:spPr>
          <a:xfrm>
            <a:off x="6096001" y="3569313"/>
            <a:ext cx="5950224" cy="276999"/>
          </a:xfrm>
          <a:prstGeom prst="rect">
            <a:avLst/>
          </a:prstGeom>
          <a:solidFill>
            <a:schemeClr val="accent2"/>
          </a:solid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Upcoming Greenfield / Brownfield  Projects will intensify the competition.</a:t>
            </a:r>
          </a:p>
        </p:txBody>
      </p:sp>
      <p:sp>
        <p:nvSpPr>
          <p:cNvPr id="10" name="TextBox 9">
            <a:extLst>
              <a:ext uri="{FF2B5EF4-FFF2-40B4-BE49-F238E27FC236}">
                <a16:creationId xmlns:a16="http://schemas.microsoft.com/office/drawing/2014/main" id="{575D2D26-BAC7-7D06-AA48-C2068157323E}"/>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3272079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B2554EB-8E0F-47FB-A573-CB91D9B8A753}"/>
              </a:ext>
            </a:extLst>
          </p:cNvPr>
          <p:cNvSpPr/>
          <p:nvPr/>
        </p:nvSpPr>
        <p:spPr>
          <a:xfrm>
            <a:off x="0" y="2921169"/>
            <a:ext cx="12192000" cy="461665"/>
          </a:xfrm>
          <a:prstGeom prst="rect">
            <a:avLst/>
          </a:prstGeom>
          <a:solidFill>
            <a:srgbClr val="002060"/>
          </a:solidFill>
        </p:spPr>
        <p:txBody>
          <a:bodyPr wrap="square">
            <a:spAutoFit/>
          </a:bodyPr>
          <a:lstStyle/>
          <a:p>
            <a:pPr lvl="0" algn="ctr">
              <a:defRPr/>
            </a:pPr>
            <a:r>
              <a:rPr lang="en-US" sz="2400" b="1" dirty="0">
                <a:solidFill>
                  <a:schemeClr val="bg1"/>
                </a:solidFill>
                <a:effectLst>
                  <a:outerShdw blurRad="38100" dist="38100" dir="2700000" algn="tl">
                    <a:srgbClr val="000000">
                      <a:alpha val="43137"/>
                    </a:srgbClr>
                  </a:outerShdw>
                </a:effectLst>
                <a:latin typeface="Montserrat" panose="02000505000000020004" pitchFamily="2" charset="0"/>
                <a:ea typeface="Roboto" pitchFamily="2" charset="0"/>
                <a:cs typeface="Arial" panose="020B0604020202020204" pitchFamily="34" charset="0"/>
              </a:rPr>
              <a:t>Annexure </a:t>
            </a:r>
          </a:p>
        </p:txBody>
      </p:sp>
      <p:pic>
        <p:nvPicPr>
          <p:cNvPr id="9" name="Picture 8">
            <a:extLst>
              <a:ext uri="{FF2B5EF4-FFF2-40B4-BE49-F238E27FC236}">
                <a16:creationId xmlns:a16="http://schemas.microsoft.com/office/drawing/2014/main" id="{3BA35199-1A15-6ABA-1999-9F6944592B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841" y="152405"/>
            <a:ext cx="2648795" cy="830996"/>
          </a:xfrm>
          <a:prstGeom prst="rect">
            <a:avLst/>
          </a:prstGeom>
        </p:spPr>
      </p:pic>
    </p:spTree>
    <p:extLst>
      <p:ext uri="{BB962C8B-B14F-4D97-AF65-F5344CB8AC3E}">
        <p14:creationId xmlns:p14="http://schemas.microsoft.com/office/powerpoint/2010/main" val="324970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9771C510-1A92-C1EF-DDEB-A1066F857B3E}"/>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Assumptions</a:t>
            </a:r>
            <a:endParaRPr lang="en-IN" sz="1400" dirty="0">
              <a:solidFill>
                <a:schemeClr val="tx1"/>
              </a:solidFill>
              <a:latin typeface="Arial" panose="020B0604020202020204" pitchFamily="34" charset="0"/>
            </a:endParaRPr>
          </a:p>
        </p:txBody>
      </p:sp>
      <p:sp>
        <p:nvSpPr>
          <p:cNvPr id="21" name="TextBox 20">
            <a:extLst>
              <a:ext uri="{FF2B5EF4-FFF2-40B4-BE49-F238E27FC236}">
                <a16:creationId xmlns:a16="http://schemas.microsoft.com/office/drawing/2014/main" id="{05958F52-9CC0-982B-97B0-547EE5C6806C}"/>
              </a:ext>
            </a:extLst>
          </p:cNvPr>
          <p:cNvSpPr txBox="1"/>
          <p:nvPr/>
        </p:nvSpPr>
        <p:spPr>
          <a:xfrm>
            <a:off x="134161" y="822138"/>
            <a:ext cx="5793590" cy="5603778"/>
          </a:xfrm>
          <a:prstGeom prst="rect">
            <a:avLst/>
          </a:prstGeom>
          <a:solidFill>
            <a:schemeClr val="accent2">
              <a:lumMod val="20000"/>
              <a:lumOff val="80000"/>
            </a:schemeClr>
          </a:solidFill>
          <a:ln>
            <a:solidFill>
              <a:schemeClr val="accent6">
                <a:lumMod val="50000"/>
              </a:schemeClr>
            </a:solidFill>
          </a:ln>
        </p:spPr>
        <p:txBody>
          <a:bodyPr wrap="square">
            <a:spAutoFit/>
          </a:bodyPr>
          <a:lstStyle/>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1. For the calculation of total capital investment, equipment cost is derived through conducting various primary interviews with industry experts.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2. To calculate the plant's direct cost, the standard norms have been considered against the equipment cost. The below listed are the following norms-</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 Purchased equipment installation: 20%</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-Instrumentation and controls (installed): 18%</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-Piping (installed): 2%</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-Electrical (installed): 1%</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-Buildings (including services): 2%</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-Service facilities (installed): 5%</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Note- The plant direct cost includes the equipment cost plus the above-listed parameters.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3. Total indirect plant cost includes Engineering and supervision, Construction expenses, Legal expenses, Contractor’s fee, Contingency, etc. which have been calculated using standard norms against the equipment cost.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4. ISBL facility includes equipment required in the process to manufacture PVC which constitutes around 70% of the total equipment cost. OSBL facility includes wastewater treatment plants, effluent treatment plants, different types of wet scrubbers to mitigate GHG emissions contributing about 20% to the equipment cost.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5. Total fixed capital investments is the summation of plant direct and indirect cost.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6. For calculating some of the parameters of operating cost, the following standard norms have been considered for PVC-</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-Packaging Cost (calculated): 1% of Annual Sales Revenue @ 100 Percent Capacity Utilization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 Maintenance and repairs: 1.5% of Total Capital Investment</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-Plant Overhead and Administrative Costs: 7.5% of Maintenance and repairs + </a:t>
            </a:r>
            <a:r>
              <a:rPr lang="en-US" sz="1000" dirty="0" err="1">
                <a:effectLst/>
                <a:latin typeface="Arial" panose="020B0604020202020204" pitchFamily="34" charset="0"/>
                <a:ea typeface="Calibri" panose="020F0502020204030204" pitchFamily="34" charset="0"/>
                <a:cs typeface="Arial" panose="020B0604020202020204" pitchFamily="34" charset="0"/>
              </a:rPr>
              <a:t>Labour</a:t>
            </a:r>
            <a:endParaRPr lang="en-US" sz="1000" dirty="0">
              <a:effectLst/>
              <a:latin typeface="Arial" panose="020B0604020202020204" pitchFamily="34" charset="0"/>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1AC262C-CEA8-A935-1187-2CAC1B5D7697}"/>
              </a:ext>
            </a:extLst>
          </p:cNvPr>
          <p:cNvSpPr txBox="1"/>
          <p:nvPr/>
        </p:nvSpPr>
        <p:spPr>
          <a:xfrm>
            <a:off x="5927751" y="822138"/>
            <a:ext cx="6130088" cy="4218784"/>
          </a:xfrm>
          <a:prstGeom prst="rect">
            <a:avLst/>
          </a:prstGeom>
          <a:solidFill>
            <a:schemeClr val="accent2">
              <a:lumMod val="20000"/>
              <a:lumOff val="80000"/>
            </a:schemeClr>
          </a:solidFill>
          <a:ln>
            <a:solidFill>
              <a:schemeClr val="accent6">
                <a:lumMod val="50000"/>
              </a:schemeClr>
            </a:solidFill>
          </a:ln>
        </p:spPr>
        <p:txBody>
          <a:bodyPr wrap="square">
            <a:spAutoFit/>
          </a:bodyPr>
          <a:lstStyle/>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-Distribution and selling costs: 2.5% of Annual Sales Revenue @ 100 Percent Capacity Utilization</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-Research and development costs: 1.5% of Total Capital Investment	 </a:t>
            </a:r>
            <a:endParaRPr lang="en-IN" sz="1000" dirty="0">
              <a:effectLst/>
              <a:latin typeface="Arial" panose="020B0604020202020204" pitchFamily="34" charset="0"/>
              <a:ea typeface="Calibri" panose="020F0502020204030204" pitchFamily="34" charset="0"/>
              <a:cs typeface="Arial" panose="020B0604020202020204" pitchFamily="34" charset="0"/>
            </a:endParaRP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7. Expenditure of capital investment will be in the following phase-</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-5% of Total Capital Investment: 2023</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-25% of Total Capital Investment: 2024</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-35% of Total Capital Investment: 2025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-35% of Total Capital Investment: 2026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8. Operating Revenue is bifurcated between-</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- 350000 tons PVC merchant sale in option 1.</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- 500000 tons PVC merchant sale in option 2.</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- 500000 tons PVC merchant sale in option 3.</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       - 350000 tons PVC, 200000 tons Phenol, 120000 Acetone and coproducts merchant sale in option 4.</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9. Operating revenue for each year is calculated by multiplying the capacity utilization for respective year to the annual sales revenue @ 100 percent capacity utilization considering inflation rate.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10. Operations will start in 2027.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11. Cash flow has been calculated till 2046.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12. Total operating cost is calculated based on capacity utilization at that period.                                                                                                                                                                                                                                </a:t>
            </a:r>
          </a:p>
          <a:p>
            <a:pPr>
              <a:lnSpc>
                <a:spcPct val="150000"/>
              </a:lnSpc>
            </a:pPr>
            <a:r>
              <a:rPr lang="en-US" sz="1000" dirty="0">
                <a:effectLst/>
                <a:latin typeface="Arial" panose="020B0604020202020204" pitchFamily="34" charset="0"/>
                <a:ea typeface="Calibri" panose="020F0502020204030204" pitchFamily="34" charset="0"/>
                <a:cs typeface="Arial" panose="020B0604020202020204" pitchFamily="34" charset="0"/>
              </a:rPr>
              <a:t>13. Inflation rate has been considered as 4.5%.		 </a:t>
            </a:r>
            <a:endParaRPr lang="en-IN" sz="1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41628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9771C510-1A92-C1EF-DDEB-A1066F857B3E}"/>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Abbreviations </a:t>
            </a:r>
            <a:endParaRPr lang="en-IN" sz="1400" dirty="0">
              <a:solidFill>
                <a:schemeClr val="tx1"/>
              </a:solidFill>
              <a:latin typeface="Arial" panose="020B0604020202020204" pitchFamily="34" charset="0"/>
            </a:endParaRPr>
          </a:p>
        </p:txBody>
      </p:sp>
      <p:pic>
        <p:nvPicPr>
          <p:cNvPr id="5" name="table">
            <a:extLst>
              <a:ext uri="{FF2B5EF4-FFF2-40B4-BE49-F238E27FC236}">
                <a16:creationId xmlns:a16="http://schemas.microsoft.com/office/drawing/2014/main" id="{9A344981-BB01-43B6-7106-062DFA74C6B6}"/>
              </a:ext>
            </a:extLst>
          </p:cNvPr>
          <p:cNvPicPr>
            <a:picLocks noChangeAspect="1"/>
          </p:cNvPicPr>
          <p:nvPr/>
        </p:nvPicPr>
        <p:blipFill>
          <a:blip r:embed="rId3"/>
          <a:stretch>
            <a:fillRect/>
          </a:stretch>
        </p:blipFill>
        <p:spPr>
          <a:xfrm>
            <a:off x="399143" y="807206"/>
            <a:ext cx="11393714" cy="5484220"/>
          </a:xfrm>
          <a:prstGeom prst="rect">
            <a:avLst/>
          </a:prstGeom>
        </p:spPr>
      </p:pic>
    </p:spTree>
    <p:extLst>
      <p:ext uri="{BB962C8B-B14F-4D97-AF65-F5344CB8AC3E}">
        <p14:creationId xmlns:p14="http://schemas.microsoft.com/office/powerpoint/2010/main" val="2477455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8CF3AA-9DBB-C9CB-DDFC-2DAB2DB863A1}"/>
              </a:ext>
            </a:extLst>
          </p:cNvPr>
          <p:cNvSpPr/>
          <p:nvPr/>
        </p:nvSpPr>
        <p:spPr>
          <a:xfrm>
            <a:off x="-32866" y="1684420"/>
            <a:ext cx="12224866" cy="5110411"/>
          </a:xfrm>
          <a:prstGeom prst="rect">
            <a:avLst/>
          </a:prstGeom>
          <a:solidFill>
            <a:srgbClr val="0E3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itle 1">
            <a:extLst>
              <a:ext uri="{FF2B5EF4-FFF2-40B4-BE49-F238E27FC236}">
                <a16:creationId xmlns:a16="http://schemas.microsoft.com/office/drawing/2014/main" id="{C5A803BB-779E-E332-DD05-1CAA95537DED}"/>
              </a:ext>
            </a:extLst>
          </p:cNvPr>
          <p:cNvSpPr txBox="1">
            <a:spLocks/>
          </p:cNvSpPr>
          <p:nvPr/>
        </p:nvSpPr>
        <p:spPr>
          <a:xfrm>
            <a:off x="528977" y="2023265"/>
            <a:ext cx="3158897" cy="4018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chemeClr val="bg1"/>
                </a:solidFill>
                <a:latin typeface="Montserrat" panose="02000505000000020004" pitchFamily="2" charset="0"/>
              </a:rPr>
              <a:t>CONTACT US</a:t>
            </a:r>
          </a:p>
        </p:txBody>
      </p:sp>
      <p:sp>
        <p:nvSpPr>
          <p:cNvPr id="13" name="TextBox 12">
            <a:extLst>
              <a:ext uri="{FF2B5EF4-FFF2-40B4-BE49-F238E27FC236}">
                <a16:creationId xmlns:a16="http://schemas.microsoft.com/office/drawing/2014/main" id="{574FBBAA-39F6-D001-5EBE-9B204000D62E}"/>
              </a:ext>
            </a:extLst>
          </p:cNvPr>
          <p:cNvSpPr txBox="1"/>
          <p:nvPr/>
        </p:nvSpPr>
        <p:spPr>
          <a:xfrm>
            <a:off x="927151" y="2642965"/>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North America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2950, Boundary Road, Burnaby, </a:t>
            </a:r>
            <a:b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b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British Columbia, Canada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+1- 646- 360-1656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4" name="TextBox 13">
            <a:extLst>
              <a:ext uri="{FF2B5EF4-FFF2-40B4-BE49-F238E27FC236}">
                <a16:creationId xmlns:a16="http://schemas.microsoft.com/office/drawing/2014/main" id="{BA736880-4345-B6AC-CCE4-542A63C72612}"/>
              </a:ext>
            </a:extLst>
          </p:cNvPr>
          <p:cNvSpPr txBox="1"/>
          <p:nvPr/>
        </p:nvSpPr>
        <p:spPr>
          <a:xfrm>
            <a:off x="3781169" y="2630894"/>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Europe</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54, Oldbrook,  Bretton,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Peterborough,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United Kingdom</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5" name="TextBox 14">
            <a:extLst>
              <a:ext uri="{FF2B5EF4-FFF2-40B4-BE49-F238E27FC236}">
                <a16:creationId xmlns:a16="http://schemas.microsoft.com/office/drawing/2014/main" id="{27B0F307-49A9-C0C6-B74D-7E43ACA7E76C}"/>
              </a:ext>
            </a:extLst>
          </p:cNvPr>
          <p:cNvSpPr txBox="1"/>
          <p:nvPr/>
        </p:nvSpPr>
        <p:spPr>
          <a:xfrm>
            <a:off x="6385973" y="2608885"/>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 Asia-Pacific</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B-44, Sector -57, Noida, National Capital Region, UP,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+91-120-4523900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6" name="TextBox 15">
            <a:extLst>
              <a:ext uri="{FF2B5EF4-FFF2-40B4-BE49-F238E27FC236}">
                <a16:creationId xmlns:a16="http://schemas.microsoft.com/office/drawing/2014/main" id="{F9760DEE-A275-E10A-A6CD-5EC84DEB2DAB}"/>
              </a:ext>
            </a:extLst>
          </p:cNvPr>
          <p:cNvSpPr txBox="1"/>
          <p:nvPr/>
        </p:nvSpPr>
        <p:spPr>
          <a:xfrm>
            <a:off x="9313633" y="2588289"/>
            <a:ext cx="1885950" cy="698589"/>
          </a:xfrm>
          <a:prstGeom prst="rect">
            <a:avLst/>
          </a:prstGeom>
          <a:solidFill>
            <a:schemeClr val="bg1"/>
          </a:solidFill>
        </p:spPr>
        <p:txBody>
          <a:bodyPr wrap="square" rtlCol="0">
            <a:spAutoFit/>
          </a:bodyPr>
          <a:lstStyle/>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TechSci Research </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Cyber City, Building No. 8C, Gurgaon, National Capital Region, Haryana, India</a:t>
            </a:r>
          </a:p>
          <a:p>
            <a:pPr algn="ctr">
              <a:defRPr/>
            </a:pP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Tel: +91-124-6428661  </a:t>
            </a:r>
          </a:p>
          <a:p>
            <a:pPr algn="ctr">
              <a:defRPr/>
            </a:pPr>
            <a:r>
              <a:rPr lang="en-US" sz="788" b="1" kern="0" dirty="0">
                <a:solidFill>
                  <a:schemeClr val="bg2">
                    <a:lumMod val="25000"/>
                  </a:schemeClr>
                </a:solidFill>
                <a:latin typeface="Neue Haas Grotesk Display Std 75"/>
                <a:ea typeface="Verdana" panose="020B0604030504040204" pitchFamily="34" charset="0"/>
                <a:cs typeface="Verdana" panose="020B0604030504040204" pitchFamily="34" charset="0"/>
              </a:rPr>
              <a:t>E:</a:t>
            </a:r>
            <a:r>
              <a:rPr lang="en-US" sz="788" kern="0" dirty="0">
                <a:solidFill>
                  <a:schemeClr val="bg2">
                    <a:lumMod val="25000"/>
                  </a:schemeClr>
                </a:solidFill>
                <a:latin typeface="Neue Haas Grotesk Display Std 75"/>
                <a:ea typeface="Verdana" panose="020B0604030504040204" pitchFamily="34" charset="0"/>
                <a:cs typeface="Verdana" panose="020B0604030504040204" pitchFamily="34" charset="0"/>
              </a:rPr>
              <a:t> sales@techsciresearch.com</a:t>
            </a:r>
          </a:p>
        </p:txBody>
      </p:sp>
      <p:sp>
        <p:nvSpPr>
          <p:cNvPr id="17" name="Title 10">
            <a:extLst>
              <a:ext uri="{FF2B5EF4-FFF2-40B4-BE49-F238E27FC236}">
                <a16:creationId xmlns:a16="http://schemas.microsoft.com/office/drawing/2014/main" id="{74D11DAB-03FF-684D-ACE8-0B7ACD4D3EE5}"/>
              </a:ext>
            </a:extLst>
          </p:cNvPr>
          <p:cNvSpPr txBox="1">
            <a:spLocks/>
          </p:cNvSpPr>
          <p:nvPr/>
        </p:nvSpPr>
        <p:spPr>
          <a:xfrm>
            <a:off x="237041" y="2719240"/>
            <a:ext cx="8481648" cy="807913"/>
          </a:xfrm>
          <a:prstGeom prst="rect">
            <a:avLst/>
          </a:prstGeom>
        </p:spPr>
        <p:txBody>
          <a:bodyPr wrap="square" lIns="0" tIns="0" rIns="0" bIns="0">
            <a:spAutoFit/>
          </a:bodyPr>
          <a:lstStyle>
            <a:lvl1pPr>
              <a:defRPr sz="4000" b="1" i="0">
                <a:solidFill>
                  <a:schemeClr val="bg1"/>
                </a:solidFill>
                <a:latin typeface="Arial"/>
                <a:ea typeface="+mj-ea"/>
                <a:cs typeface="Arial"/>
              </a:defRPr>
            </a:lvl1pPr>
          </a:lstStyle>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endParaRPr lang="en-US" sz="1050" kern="0" dirty="0">
              <a:solidFill>
                <a:schemeClr val="tx1"/>
              </a:solidFill>
            </a:endParaRPr>
          </a:p>
          <a:p>
            <a:r>
              <a:rPr lang="en-US" sz="1050" kern="0" dirty="0">
                <a:solidFill>
                  <a:schemeClr val="tx1"/>
                </a:solidFill>
              </a:rPr>
              <a:t> </a:t>
            </a:r>
          </a:p>
        </p:txBody>
      </p:sp>
      <p:sp>
        <p:nvSpPr>
          <p:cNvPr id="18" name="object 10">
            <a:extLst>
              <a:ext uri="{FF2B5EF4-FFF2-40B4-BE49-F238E27FC236}">
                <a16:creationId xmlns:a16="http://schemas.microsoft.com/office/drawing/2014/main" id="{326C9A9B-2A93-5E9C-3C7D-F3F5E27794EF}"/>
              </a:ext>
            </a:extLst>
          </p:cNvPr>
          <p:cNvSpPr txBox="1"/>
          <p:nvPr/>
        </p:nvSpPr>
        <p:spPr>
          <a:xfrm>
            <a:off x="74009" y="6003820"/>
            <a:ext cx="7621227" cy="131350"/>
          </a:xfrm>
          <a:prstGeom prst="rect">
            <a:avLst/>
          </a:prstGeom>
        </p:spPr>
        <p:txBody>
          <a:bodyPr vert="horz" wrap="square" lIns="0" tIns="10001" rIns="0" bIns="0" rtlCol="0">
            <a:spAutoFit/>
          </a:bodyPr>
          <a:lstStyle/>
          <a:p>
            <a:pPr marL="23813">
              <a:spcBef>
                <a:spcPts val="675"/>
              </a:spcBef>
            </a:pPr>
            <a:r>
              <a:rPr sz="788" dirty="0">
                <a:solidFill>
                  <a:schemeClr val="bg1"/>
                </a:solidFill>
                <a:latin typeface="Univers-Light-Normal" pitchFamily="2" charset="0"/>
                <a:cs typeface="Verdana"/>
              </a:rPr>
              <a:t>20</a:t>
            </a:r>
            <a:r>
              <a:rPr lang="en-US" sz="788" dirty="0">
                <a:solidFill>
                  <a:schemeClr val="bg1"/>
                </a:solidFill>
                <a:latin typeface="Univers-Light-Normal" pitchFamily="2" charset="0"/>
                <a:cs typeface="Verdana"/>
              </a:rPr>
              <a:t>22</a:t>
            </a:r>
            <a:r>
              <a:rPr sz="788" dirty="0">
                <a:solidFill>
                  <a:schemeClr val="bg1"/>
                </a:solidFill>
                <a:latin typeface="Univers-Light-Normal" pitchFamily="2" charset="0"/>
                <a:cs typeface="Verdana"/>
              </a:rPr>
              <a:t> © TechSci Research All Rights</a:t>
            </a:r>
            <a:r>
              <a:rPr sz="788" spc="-98" dirty="0">
                <a:solidFill>
                  <a:schemeClr val="bg1"/>
                </a:solidFill>
                <a:latin typeface="Univers-Light-Normal" pitchFamily="2" charset="0"/>
                <a:cs typeface="Verdana"/>
              </a:rPr>
              <a:t> </a:t>
            </a:r>
            <a:r>
              <a:rPr sz="788" spc="-4" dirty="0">
                <a:solidFill>
                  <a:schemeClr val="bg1"/>
                </a:solidFill>
                <a:latin typeface="Univers-Light-Normal" pitchFamily="2" charset="0"/>
                <a:cs typeface="Verdana"/>
              </a:rPr>
              <a:t>Reserved.</a:t>
            </a:r>
            <a:endParaRPr sz="788" dirty="0">
              <a:solidFill>
                <a:schemeClr val="bg1"/>
              </a:solidFill>
              <a:latin typeface="Univers-Light-Normal" pitchFamily="2" charset="0"/>
              <a:cs typeface="Verdana"/>
            </a:endParaRPr>
          </a:p>
        </p:txBody>
      </p:sp>
      <p:sp>
        <p:nvSpPr>
          <p:cNvPr id="19" name="object 12">
            <a:extLst>
              <a:ext uri="{FF2B5EF4-FFF2-40B4-BE49-F238E27FC236}">
                <a16:creationId xmlns:a16="http://schemas.microsoft.com/office/drawing/2014/main" id="{060EF9E6-639C-DEED-6667-DFFAD49A0B4A}"/>
              </a:ext>
            </a:extLst>
          </p:cNvPr>
          <p:cNvSpPr txBox="1"/>
          <p:nvPr/>
        </p:nvSpPr>
        <p:spPr>
          <a:xfrm>
            <a:off x="5633510" y="3582612"/>
            <a:ext cx="1619856" cy="131350"/>
          </a:xfrm>
          <a:prstGeom prst="rect">
            <a:avLst/>
          </a:prstGeom>
        </p:spPr>
        <p:txBody>
          <a:bodyPr vert="horz" wrap="square" lIns="0" tIns="10001" rIns="0" bIns="0" rtlCol="0">
            <a:spAutoFit/>
          </a:bodyPr>
          <a:lstStyle/>
          <a:p>
            <a:pPr marL="9525">
              <a:spcBef>
                <a:spcPts val="79"/>
              </a:spcBef>
            </a:pPr>
            <a:r>
              <a:rPr sz="788" u="sng" dirty="0">
                <a:solidFill>
                  <a:srgbClr val="C7F75C"/>
                </a:solidFill>
                <a:uFill>
                  <a:solidFill>
                    <a:srgbClr val="1F4E79"/>
                  </a:solidFill>
                </a:uFill>
                <a:latin typeface="Verdana"/>
                <a:cs typeface="Verdana"/>
                <a:hlinkClick r:id="rId2">
                  <a:extLst>
                    <a:ext uri="{A12FA001-AC4F-418D-AE19-62706E023703}">
                      <ahyp:hlinkClr xmlns:ahyp="http://schemas.microsoft.com/office/drawing/2018/hyperlinkcolor" val="tx"/>
                    </a:ext>
                  </a:extLst>
                </a:hlinkClick>
              </a:rPr>
              <a:t>www.techsciresearch.com</a:t>
            </a:r>
            <a:endParaRPr sz="788" dirty="0">
              <a:solidFill>
                <a:srgbClr val="C7F75C"/>
              </a:solidFill>
              <a:latin typeface="Verdana"/>
              <a:cs typeface="Verdana"/>
            </a:endParaRPr>
          </a:p>
        </p:txBody>
      </p:sp>
      <p:sp>
        <p:nvSpPr>
          <p:cNvPr id="20" name="object 17">
            <a:extLst>
              <a:ext uri="{FF2B5EF4-FFF2-40B4-BE49-F238E27FC236}">
                <a16:creationId xmlns:a16="http://schemas.microsoft.com/office/drawing/2014/main" id="{1EA58EDC-E533-30B5-230E-60FC06A42048}"/>
              </a:ext>
            </a:extLst>
          </p:cNvPr>
          <p:cNvSpPr txBox="1"/>
          <p:nvPr/>
        </p:nvSpPr>
        <p:spPr>
          <a:xfrm>
            <a:off x="5078588" y="3967297"/>
            <a:ext cx="3429474" cy="176780"/>
          </a:xfrm>
          <a:prstGeom prst="rect">
            <a:avLst/>
          </a:prstGeom>
        </p:spPr>
        <p:txBody>
          <a:bodyPr vert="horz" wrap="square" lIns="0" tIns="10478" rIns="0" bIns="0" rtlCol="0">
            <a:spAutoFit/>
          </a:bodyPr>
          <a:lstStyle/>
          <a:p>
            <a:pPr>
              <a:lnSpc>
                <a:spcPct val="90000"/>
              </a:lnSpc>
              <a:spcBef>
                <a:spcPct val="0"/>
              </a:spcBef>
            </a:pPr>
            <a:r>
              <a:rPr sz="1200" b="1" dirty="0">
                <a:solidFill>
                  <a:schemeClr val="bg1"/>
                </a:solidFill>
                <a:latin typeface="Montserrat" panose="02000505000000020004" pitchFamily="2" charset="0"/>
                <a:ea typeface="+mj-ea"/>
                <a:cs typeface="+mj-cs"/>
              </a:rPr>
              <a:t>INDUSTRY ASSOCIATION</a:t>
            </a:r>
            <a:r>
              <a:rPr lang="en-US" sz="1200" b="1" dirty="0">
                <a:solidFill>
                  <a:schemeClr val="bg1"/>
                </a:solidFill>
                <a:latin typeface="Montserrat" panose="02000505000000020004" pitchFamily="2" charset="0"/>
                <a:ea typeface="+mj-ea"/>
                <a:cs typeface="+mj-cs"/>
              </a:rPr>
              <a:t>S</a:t>
            </a:r>
            <a:endParaRPr sz="1200" b="1" dirty="0">
              <a:solidFill>
                <a:schemeClr val="bg1"/>
              </a:solidFill>
              <a:latin typeface="Montserrat" panose="02000505000000020004" pitchFamily="2" charset="0"/>
              <a:ea typeface="+mj-ea"/>
              <a:cs typeface="+mj-cs"/>
            </a:endParaRPr>
          </a:p>
        </p:txBody>
      </p:sp>
      <p:sp>
        <p:nvSpPr>
          <p:cNvPr id="21" name="Rectangle 20">
            <a:extLst>
              <a:ext uri="{FF2B5EF4-FFF2-40B4-BE49-F238E27FC236}">
                <a16:creationId xmlns:a16="http://schemas.microsoft.com/office/drawing/2014/main" id="{EBF63CE5-2617-B965-8F6E-4E66D34677F6}"/>
              </a:ext>
            </a:extLst>
          </p:cNvPr>
          <p:cNvSpPr/>
          <p:nvPr/>
        </p:nvSpPr>
        <p:spPr>
          <a:xfrm>
            <a:off x="-32866" y="4366844"/>
            <a:ext cx="12139603" cy="1439306"/>
          </a:xfrm>
          <a:prstGeom prst="rec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bject 15">
            <a:extLst>
              <a:ext uri="{FF2B5EF4-FFF2-40B4-BE49-F238E27FC236}">
                <a16:creationId xmlns:a16="http://schemas.microsoft.com/office/drawing/2014/main" id="{13A95800-A323-1A31-C16C-D3D3CDF4858C}"/>
              </a:ext>
            </a:extLst>
          </p:cNvPr>
          <p:cNvSpPr/>
          <p:nvPr/>
        </p:nvSpPr>
        <p:spPr>
          <a:xfrm>
            <a:off x="106375" y="4956854"/>
            <a:ext cx="1641551" cy="300101"/>
          </a:xfrm>
          <a:prstGeom prst="rect">
            <a:avLst/>
          </a:prstGeom>
          <a:blipFill>
            <a:blip r:embed="rId3" cstate="print"/>
            <a:stretch>
              <a:fillRect/>
            </a:stretch>
          </a:blipFill>
        </p:spPr>
        <p:txBody>
          <a:bodyPr wrap="square" lIns="0" tIns="0" rIns="0" bIns="0" rtlCol="0"/>
          <a:lstStyle/>
          <a:p>
            <a:endParaRPr sz="1350"/>
          </a:p>
        </p:txBody>
      </p:sp>
      <p:sp>
        <p:nvSpPr>
          <p:cNvPr id="23" name="object 16">
            <a:extLst>
              <a:ext uri="{FF2B5EF4-FFF2-40B4-BE49-F238E27FC236}">
                <a16:creationId xmlns:a16="http://schemas.microsoft.com/office/drawing/2014/main" id="{38389846-1D80-0FCA-D3A3-529BF19CDE01}"/>
              </a:ext>
            </a:extLst>
          </p:cNvPr>
          <p:cNvSpPr/>
          <p:nvPr/>
        </p:nvSpPr>
        <p:spPr>
          <a:xfrm>
            <a:off x="1888438" y="4837741"/>
            <a:ext cx="1072266" cy="602348"/>
          </a:xfrm>
          <a:prstGeom prst="rect">
            <a:avLst/>
          </a:prstGeom>
          <a:blipFill>
            <a:blip r:embed="rId4" cstate="print"/>
            <a:stretch>
              <a:fillRect/>
            </a:stretch>
          </a:blipFill>
        </p:spPr>
        <p:txBody>
          <a:bodyPr wrap="square" lIns="0" tIns="0" rIns="0" bIns="0" rtlCol="0"/>
          <a:lstStyle/>
          <a:p>
            <a:endParaRPr sz="1350"/>
          </a:p>
        </p:txBody>
      </p:sp>
      <p:sp>
        <p:nvSpPr>
          <p:cNvPr id="24" name="object 20">
            <a:extLst>
              <a:ext uri="{FF2B5EF4-FFF2-40B4-BE49-F238E27FC236}">
                <a16:creationId xmlns:a16="http://schemas.microsoft.com/office/drawing/2014/main" id="{AFE286EB-48C8-27C9-94B8-7D2C13D0C74B}"/>
              </a:ext>
            </a:extLst>
          </p:cNvPr>
          <p:cNvSpPr/>
          <p:nvPr/>
        </p:nvSpPr>
        <p:spPr>
          <a:xfrm>
            <a:off x="3260235" y="4888106"/>
            <a:ext cx="1477692" cy="511781"/>
          </a:xfrm>
          <a:prstGeom prst="rect">
            <a:avLst/>
          </a:prstGeom>
          <a:blipFill>
            <a:blip r:embed="rId5" cstate="print"/>
            <a:stretch>
              <a:fillRect/>
            </a:stretch>
          </a:blipFill>
        </p:spPr>
        <p:txBody>
          <a:bodyPr wrap="square" lIns="0" tIns="0" rIns="0" bIns="0" rtlCol="0"/>
          <a:lstStyle/>
          <a:p>
            <a:endParaRPr sz="1350"/>
          </a:p>
        </p:txBody>
      </p:sp>
      <p:pic>
        <p:nvPicPr>
          <p:cNvPr id="25" name="Picture 4" descr="Image result for assocham logo">
            <a:extLst>
              <a:ext uri="{FF2B5EF4-FFF2-40B4-BE49-F238E27FC236}">
                <a16:creationId xmlns:a16="http://schemas.microsoft.com/office/drawing/2014/main" id="{CA98A565-047F-CA64-5753-533ED56BCD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8055" y="4853621"/>
            <a:ext cx="1192785" cy="5705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286352B-03D7-5458-40F9-B3514A3C30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5645" y="4813921"/>
            <a:ext cx="1539864" cy="585966"/>
          </a:xfrm>
          <a:prstGeom prst="rect">
            <a:avLst/>
          </a:prstGeom>
        </p:spPr>
      </p:pic>
      <p:pic>
        <p:nvPicPr>
          <p:cNvPr id="27" name="Picture 26" descr="social-icons-7.png">
            <a:hlinkClick r:id="rId8"/>
            <a:extLst>
              <a:ext uri="{FF2B5EF4-FFF2-40B4-BE49-F238E27FC236}">
                <a16:creationId xmlns:a16="http://schemas.microsoft.com/office/drawing/2014/main" id="{70784056-3359-7937-80D9-58D9F7BF09E5}"/>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19048" t="1" r="61439" b="6602"/>
          <a:stretch/>
        </p:blipFill>
        <p:spPr>
          <a:xfrm>
            <a:off x="8518950" y="6225499"/>
            <a:ext cx="399481" cy="379763"/>
          </a:xfrm>
          <a:prstGeom prst="rect">
            <a:avLst/>
          </a:prstGeom>
        </p:spPr>
      </p:pic>
      <p:pic>
        <p:nvPicPr>
          <p:cNvPr id="28" name="Picture 27" descr="social-icons-7.png">
            <a:hlinkClick r:id="rId11"/>
            <a:extLst>
              <a:ext uri="{FF2B5EF4-FFF2-40B4-BE49-F238E27FC236}">
                <a16:creationId xmlns:a16="http://schemas.microsoft.com/office/drawing/2014/main" id="{7AEC3EE4-0FAD-AD7B-0787-2FE8E5DFAC22}"/>
              </a:ext>
            </a:extLst>
          </p:cNvPr>
          <p:cNvPicPr>
            <a:picLocks noChangeAspect="1"/>
          </p:cNvPicPr>
          <p:nvPr/>
        </p:nvPicPr>
        <p:blipFill rotWithShape="1">
          <a:blip r:embed="rId9" cstate="print">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r="78571"/>
          <a:stretch/>
        </p:blipFill>
        <p:spPr>
          <a:xfrm>
            <a:off x="7683185" y="6235631"/>
            <a:ext cx="428059" cy="396738"/>
          </a:xfrm>
          <a:prstGeom prst="rect">
            <a:avLst/>
          </a:prstGeom>
        </p:spPr>
      </p:pic>
      <p:pic>
        <p:nvPicPr>
          <p:cNvPr id="29" name="Picture 6" descr="Image result for twitter logo">
            <a:hlinkClick r:id="rId12"/>
            <a:extLst>
              <a:ext uri="{FF2B5EF4-FFF2-40B4-BE49-F238E27FC236}">
                <a16:creationId xmlns:a16="http://schemas.microsoft.com/office/drawing/2014/main" id="{D6D906F5-408C-4CBE-D1C6-C24272F55923}"/>
              </a:ext>
            </a:extLst>
          </p:cNvPr>
          <p:cNvPicPr>
            <a:picLocks noChangeAspect="1" noChangeArrowheads="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160530" y="6262241"/>
            <a:ext cx="343021" cy="34302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C6AB9D2-69A6-1CCB-1A76-7A343ACB60F2}"/>
              </a:ext>
            </a:extLst>
          </p:cNvPr>
          <p:cNvSpPr txBox="1"/>
          <p:nvPr/>
        </p:nvSpPr>
        <p:spPr>
          <a:xfrm>
            <a:off x="52396" y="10443"/>
            <a:ext cx="12139604" cy="1525739"/>
          </a:xfrm>
          <a:prstGeom prst="rect">
            <a:avLst/>
          </a:prstGeom>
          <a:noFill/>
        </p:spPr>
        <p:txBody>
          <a:bodyPr wrap="square" rtlCol="0">
            <a:spAutoFit/>
          </a:bodyPr>
          <a:lstStyle/>
          <a:p>
            <a:pPr>
              <a:lnSpc>
                <a:spcPct val="200000"/>
              </a:lnSpc>
            </a:pPr>
            <a:r>
              <a:rPr lang="en-US" sz="1000" b="1" dirty="0">
                <a:solidFill>
                  <a:schemeClr val="bg2">
                    <a:lumMod val="25000"/>
                  </a:schemeClr>
                </a:solidFill>
                <a:latin typeface="Verdana"/>
              </a:rPr>
              <a:t>Disclaimer :</a:t>
            </a:r>
          </a:p>
          <a:p>
            <a:pPr algn="just">
              <a:lnSpc>
                <a:spcPct val="150000"/>
              </a:lnSpc>
            </a:pPr>
            <a:r>
              <a:rPr lang="en-US" sz="1000" dirty="0">
                <a:solidFill>
                  <a:schemeClr val="bg1">
                    <a:lumMod val="50000"/>
                  </a:schemeClr>
                </a:solidFill>
                <a:latin typeface="Arial" panose="020B0604020202020204" pitchFamily="34" charset="0"/>
                <a:cs typeface="Arial" panose="020B0604020202020204" pitchFamily="34" charset="0"/>
              </a:rPr>
              <a:t>The contents of this report are based on information generally available to the public from sources and primary interviews which are  believed to be reliable. No representation is made that it is timely, accurate or complete. TechSci Research has taken due care and caution in compilation of data as this has been obtained from various sources including primary interviews which it considers reliable and firsthand. However, TechSci Research does not guarantee the accuracy, adequacy or completeness of any information and it is not responsible for any errors or omissions or for the results obtained from the use of such information and especially states that it has no financial liability whatsoever to the subscribers / users of this report. The information herein, together with all estimates and forecasts, can change without notice.</a:t>
            </a:r>
            <a:r>
              <a:rPr lang="en-IN" sz="1000" dirty="0">
                <a:solidFill>
                  <a:schemeClr val="bg1">
                    <a:lumMod val="50000"/>
                  </a:schemeClr>
                </a:solidFill>
                <a:latin typeface="Arial" panose="020B0604020202020204" pitchFamily="34" charset="0"/>
                <a:cs typeface="Arial" panose="020B0604020202020204" pitchFamily="34" charset="0"/>
              </a:rPr>
              <a:t> </a:t>
            </a:r>
            <a:r>
              <a:rPr lang="en-US" sz="1000" dirty="0">
                <a:solidFill>
                  <a:schemeClr val="bg1">
                    <a:lumMod val="50000"/>
                  </a:schemeClr>
                </a:solidFill>
                <a:latin typeface="Arial" panose="020B0604020202020204" pitchFamily="34" charset="0"/>
                <a:cs typeface="Arial" panose="020B0604020202020204" pitchFamily="34" charset="0"/>
              </a:rPr>
              <a:t>All the figures provided in this document are indicative of relative market size and are strictly for client’s internal consumption. Usage of the same for purpose other than internal will require prior approval of TechSci Research.</a:t>
            </a:r>
          </a:p>
        </p:txBody>
      </p:sp>
      <p:pic>
        <p:nvPicPr>
          <p:cNvPr id="33" name="Picture 16">
            <a:extLst>
              <a:ext uri="{FF2B5EF4-FFF2-40B4-BE49-F238E27FC236}">
                <a16:creationId xmlns:a16="http://schemas.microsoft.com/office/drawing/2014/main" id="{30F260BC-FED8-FB4C-7E82-ADFCF4BBD3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61214" y="4449959"/>
            <a:ext cx="1095394" cy="10953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9">
            <a:extLst>
              <a:ext uri="{FF2B5EF4-FFF2-40B4-BE49-F238E27FC236}">
                <a16:creationId xmlns:a16="http://schemas.microsoft.com/office/drawing/2014/main" id="{204DF137-4CB3-3C94-AABF-2742D807B8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67067" y="4560498"/>
            <a:ext cx="1909822" cy="93775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91EF0A61-7256-503A-98B4-4DBDE297B0D9}"/>
              </a:ext>
            </a:extLst>
          </p:cNvPr>
          <p:cNvPicPr>
            <a:picLocks noChangeAspect="1" noChangeArrowheads="1"/>
          </p:cNvPicPr>
          <p:nvPr/>
        </p:nvPicPr>
        <p:blipFill>
          <a:blip r:embed="rId16" r:link="rId17">
            <a:extLst>
              <a:ext uri="{28A0092B-C50C-407E-A947-70E740481C1C}">
                <a14:useLocalDpi xmlns:a14="http://schemas.microsoft.com/office/drawing/2010/main" val="0"/>
              </a:ext>
            </a:extLst>
          </a:blip>
          <a:srcRect/>
          <a:stretch>
            <a:fillRect/>
          </a:stretch>
        </p:blipFill>
        <p:spPr bwMode="auto">
          <a:xfrm>
            <a:off x="4903574" y="4814941"/>
            <a:ext cx="1539864" cy="68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69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495E6AC-CA20-4E3C-8A17-10C975F5B130}"/>
              </a:ext>
            </a:extLst>
          </p:cNvPr>
          <p:cNvSpPr txBox="1"/>
          <p:nvPr/>
        </p:nvSpPr>
        <p:spPr>
          <a:xfrm>
            <a:off x="172655" y="4633449"/>
            <a:ext cx="11846689" cy="1584473"/>
          </a:xfrm>
          <a:prstGeom prst="rect">
            <a:avLst/>
          </a:prstGeom>
          <a:noFill/>
          <a:ln w="28575">
            <a:noFill/>
          </a:ln>
        </p:spPr>
        <p:txBody>
          <a:bodyPr wrap="square">
            <a:spAutoFit/>
          </a:bodyPr>
          <a:lstStyle/>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Growing construction and agriculture sector is pushing the demand of PVC in India.</a:t>
            </a:r>
          </a:p>
          <a:p>
            <a:pPr marL="171450" indent="-171450">
              <a:lnSpc>
                <a:spcPct val="150000"/>
              </a:lnSpc>
              <a:buFont typeface="Arial" panose="020B0604020202020204" pitchFamily="34" charset="0"/>
              <a:buChar char="•"/>
            </a:pPr>
            <a:r>
              <a:rPr lang="en-US" sz="1100" dirty="0">
                <a:latin typeface="Arial" panose="020B0604020202020204" pitchFamily="34" charset="0"/>
                <a:ea typeface="Calibri" panose="020F0502020204030204" pitchFamily="34" charset="0"/>
                <a:cs typeface="Arial" panose="020B0604020202020204" pitchFamily="34" charset="0"/>
              </a:rPr>
              <a:t>Government’s focus on Infrastructure development and low per capita consumption @ 2.24 kg, to drive future growth of the product.</a:t>
            </a:r>
          </a:p>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India will become world’s third largest construction market by 2030, adding 12.7 million homes a year to become a USD1 trillion market</a:t>
            </a:r>
          </a:p>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uPVC Windows market is growing at a CAGR of 10% because of growing acceptance by Indian Builders and Architects boosting. There is effort to introduce IS standard </a:t>
            </a:r>
          </a:p>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Better market capitalization and lucrative demand of PVC in pipes and fittings.</a:t>
            </a:r>
          </a:p>
          <a:p>
            <a:pPr marL="171450" indent="-171450">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AatmaNirbhar Bharat” and “Make in India” policies are pushing domestic manufacturer to produce green field capacity to promote domestic manufacturing in the country.</a:t>
            </a:r>
          </a:p>
        </p:txBody>
      </p:sp>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Demand</a:t>
            </a:r>
          </a:p>
        </p:txBody>
      </p:sp>
      <p:sp>
        <p:nvSpPr>
          <p:cNvPr id="10" name="TextBox 9">
            <a:extLst>
              <a:ext uri="{FF2B5EF4-FFF2-40B4-BE49-F238E27FC236}">
                <a16:creationId xmlns:a16="http://schemas.microsoft.com/office/drawing/2014/main" id="{4ACD659C-9AD6-46A2-AF2E-D12DD0F554F0}"/>
              </a:ext>
            </a:extLst>
          </p:cNvPr>
          <p:cNvSpPr txBox="1"/>
          <p:nvPr/>
        </p:nvSpPr>
        <p:spPr>
          <a:xfrm>
            <a:off x="134161" y="838115"/>
            <a:ext cx="5802813" cy="276999"/>
          </a:xfrm>
          <a:prstGeom prst="rect">
            <a:avLst/>
          </a:prstGeom>
          <a:noFill/>
        </p:spPr>
        <p:txBody>
          <a:bodyPr wrap="square">
            <a:spAutoFit/>
          </a:bodyPr>
          <a:lstStyle/>
          <a:p>
            <a:r>
              <a:rPr lang="en-IN" sz="1200" b="1" dirty="0">
                <a:latin typeface="Arial" panose="020B0604020202020204" pitchFamily="34" charset="0"/>
                <a:cs typeface="Arial" panose="020B0604020202020204" pitchFamily="34" charset="0"/>
              </a:rPr>
              <a:t>India Polyvinyl Chloride (PVC) Demand, By Volume (000’ Tonnes), 2010-2040F</a:t>
            </a:r>
          </a:p>
        </p:txBody>
      </p:sp>
      <p:graphicFrame>
        <p:nvGraphicFramePr>
          <p:cNvPr id="12" name="Chart 11">
            <a:extLst>
              <a:ext uri="{FF2B5EF4-FFF2-40B4-BE49-F238E27FC236}">
                <a16:creationId xmlns:a16="http://schemas.microsoft.com/office/drawing/2014/main" id="{843F760E-5747-446A-9AB7-FAC82979088D}"/>
              </a:ext>
            </a:extLst>
          </p:cNvPr>
          <p:cNvGraphicFramePr/>
          <p:nvPr>
            <p:extLst>
              <p:ext uri="{D42A27DB-BD31-4B8C-83A1-F6EECF244321}">
                <p14:modId xmlns:p14="http://schemas.microsoft.com/office/powerpoint/2010/main" val="1819308624"/>
              </p:ext>
            </p:extLst>
          </p:nvPr>
        </p:nvGraphicFramePr>
        <p:xfrm>
          <a:off x="187172" y="1222814"/>
          <a:ext cx="5350976" cy="19604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68C10AA7-5DA1-4EB3-AB15-9D9E8332BB3D}"/>
              </a:ext>
            </a:extLst>
          </p:cNvPr>
          <p:cNvGraphicFramePr>
            <a:graphicFrameLocks noGrp="1"/>
          </p:cNvGraphicFramePr>
          <p:nvPr>
            <p:extLst>
              <p:ext uri="{D42A27DB-BD31-4B8C-83A1-F6EECF244321}">
                <p14:modId xmlns:p14="http://schemas.microsoft.com/office/powerpoint/2010/main" val="167388711"/>
              </p:ext>
            </p:extLst>
          </p:nvPr>
        </p:nvGraphicFramePr>
        <p:xfrm>
          <a:off x="172655" y="3479523"/>
          <a:ext cx="5365492" cy="440818"/>
        </p:xfrm>
        <a:graphic>
          <a:graphicData uri="http://schemas.openxmlformats.org/drawingml/2006/table">
            <a:tbl>
              <a:tblPr firstRow="1" firstCol="1" bandRow="1">
                <a:tableStyleId>{912C8C85-51F0-491E-9774-3900AFEF0FD7}</a:tableStyleId>
              </a:tblPr>
              <a:tblGrid>
                <a:gridCol w="1637851">
                  <a:extLst>
                    <a:ext uri="{9D8B030D-6E8A-4147-A177-3AD203B41FA5}">
                      <a16:colId xmlns:a16="http://schemas.microsoft.com/office/drawing/2014/main" val="365470649"/>
                    </a:ext>
                  </a:extLst>
                </a:gridCol>
                <a:gridCol w="1868509">
                  <a:extLst>
                    <a:ext uri="{9D8B030D-6E8A-4147-A177-3AD203B41FA5}">
                      <a16:colId xmlns:a16="http://schemas.microsoft.com/office/drawing/2014/main" val="715722549"/>
                    </a:ext>
                  </a:extLst>
                </a:gridCol>
                <a:gridCol w="1859132">
                  <a:extLst>
                    <a:ext uri="{9D8B030D-6E8A-4147-A177-3AD203B41FA5}">
                      <a16:colId xmlns:a16="http://schemas.microsoft.com/office/drawing/2014/main" val="4109294464"/>
                    </a:ext>
                  </a:extLst>
                </a:gridCol>
              </a:tblGrid>
              <a:tr h="197896">
                <a:tc>
                  <a:txBody>
                    <a:bodyPr/>
                    <a:lstStyle/>
                    <a:p>
                      <a:pPr algn="ctr">
                        <a:lnSpc>
                          <a:spcPct val="150000"/>
                        </a:lnSpc>
                      </a:pPr>
                      <a:r>
                        <a:rPr lang="en-IN" sz="1100" dirty="0">
                          <a:effectLst/>
                          <a:latin typeface="Arial" panose="020B0604020202020204" pitchFamily="34" charset="0"/>
                          <a:cs typeface="Arial" panose="020B0604020202020204" pitchFamily="34" charset="0"/>
                        </a:rPr>
                        <a:t>CAGR 2010-2021</a:t>
                      </a:r>
                      <a:endParaRPr lang="en-IN" sz="1100" dirty="0">
                        <a:latin typeface="Arial" panose="020B060402020202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2022E-2030F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CAGR 2031F-2040F</a:t>
                      </a:r>
                      <a:endParaRPr lang="en-I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94210259"/>
                  </a:ext>
                </a:extLst>
              </a:tr>
              <a:tr h="197896">
                <a:tc>
                  <a:txBody>
                    <a:bodyPr/>
                    <a:lstStyle/>
                    <a:p>
                      <a:pPr algn="ctr">
                        <a:lnSpc>
                          <a:spcPct val="150000"/>
                        </a:lnSpc>
                        <a:spcAft>
                          <a:spcPts val="800"/>
                        </a:spcAft>
                      </a:pPr>
                      <a:r>
                        <a:rPr lang="en-IN" sz="1100" b="0" dirty="0">
                          <a:effectLst/>
                          <a:latin typeface="Arial" panose="020B0604020202020204" pitchFamily="34" charset="0"/>
                          <a:cs typeface="Arial" panose="020B0604020202020204" pitchFamily="34" charset="0"/>
                        </a:rPr>
                        <a:t>4.18%</a:t>
                      </a:r>
                    </a:p>
                  </a:txBody>
                  <a:tcPr marL="68580" marR="68580" marT="0" marB="0" anchor="ctr"/>
                </a:tc>
                <a:tc>
                  <a:txBody>
                    <a:bodyPr/>
                    <a:lstStyle/>
                    <a:p>
                      <a:pPr algn="ctr">
                        <a:lnSpc>
                          <a:spcPct val="150000"/>
                        </a:lnSpc>
                      </a:pPr>
                      <a:r>
                        <a:rPr lang="en-IN" sz="1100" dirty="0">
                          <a:effectLst/>
                          <a:latin typeface="Arial" panose="020B0604020202020204" pitchFamily="34" charset="0"/>
                          <a:cs typeface="Arial" panose="020B0604020202020204" pitchFamily="34" charset="0"/>
                        </a:rPr>
                        <a:t>6.97%</a:t>
                      </a:r>
                      <a:endParaRPr lang="en-IN" sz="1100" dirty="0">
                        <a:latin typeface="Arial" panose="020B0604020202020204" pitchFamily="34" charset="0"/>
                        <a:cs typeface="Arial" panose="020B0604020202020204" pitchFamily="34" charset="0"/>
                      </a:endParaRPr>
                    </a:p>
                  </a:txBody>
                  <a:tcPr marL="68580" marR="68580" marT="0"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100" dirty="0">
                          <a:effectLst/>
                          <a:latin typeface="Arial" panose="020B0604020202020204" pitchFamily="34" charset="0"/>
                          <a:cs typeface="Arial" panose="020B0604020202020204" pitchFamily="34" charset="0"/>
                        </a:rPr>
                        <a:t>7.27% </a:t>
                      </a:r>
                      <a:endParaRPr lang="en-IN" sz="11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529298845"/>
                  </a:ext>
                </a:extLst>
              </a:tr>
            </a:tbl>
          </a:graphicData>
        </a:graphic>
      </p:graphicFrame>
      <p:sp>
        <p:nvSpPr>
          <p:cNvPr id="9" name="TextBox 22">
            <a:extLst>
              <a:ext uri="{FF2B5EF4-FFF2-40B4-BE49-F238E27FC236}">
                <a16:creationId xmlns:a16="http://schemas.microsoft.com/office/drawing/2014/main" id="{9CBC22F1-70ED-4D8B-9770-F883EB674C72}"/>
              </a:ext>
            </a:extLst>
          </p:cNvPr>
          <p:cNvSpPr txBox="1"/>
          <p:nvPr/>
        </p:nvSpPr>
        <p:spPr>
          <a:xfrm>
            <a:off x="8112126" y="6467153"/>
            <a:ext cx="3800475" cy="25263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A0957CF-AA4D-D3F1-877D-7E54387F0CD0}"/>
              </a:ext>
            </a:extLst>
          </p:cNvPr>
          <p:cNvSpPr txBox="1"/>
          <p:nvPr/>
        </p:nvSpPr>
        <p:spPr>
          <a:xfrm>
            <a:off x="5885229" y="843802"/>
            <a:ext cx="6134116" cy="27699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India Polyvinyl Chloride Demand Supply Gap, 2010-2040F (000’ Tonnes)</a:t>
            </a:r>
            <a:endParaRPr lang="en-IN" sz="1200" b="1" dirty="0">
              <a:latin typeface="Arial" panose="020B0604020202020204" pitchFamily="34" charset="0"/>
              <a:cs typeface="Arial" panose="020B0604020202020204" pitchFamily="34" charset="0"/>
            </a:endParaRPr>
          </a:p>
        </p:txBody>
      </p:sp>
      <p:graphicFrame>
        <p:nvGraphicFramePr>
          <p:cNvPr id="23" name="Table 22">
            <a:extLst>
              <a:ext uri="{FF2B5EF4-FFF2-40B4-BE49-F238E27FC236}">
                <a16:creationId xmlns:a16="http://schemas.microsoft.com/office/drawing/2014/main" id="{D1737123-ED1E-6909-6ADC-E9A675BEB980}"/>
              </a:ext>
            </a:extLst>
          </p:cNvPr>
          <p:cNvGraphicFramePr>
            <a:graphicFrameLocks noGrp="1"/>
          </p:cNvGraphicFramePr>
          <p:nvPr>
            <p:extLst>
              <p:ext uri="{D42A27DB-BD31-4B8C-83A1-F6EECF244321}">
                <p14:modId xmlns:p14="http://schemas.microsoft.com/office/powerpoint/2010/main" val="4033432825"/>
              </p:ext>
            </p:extLst>
          </p:nvPr>
        </p:nvGraphicFramePr>
        <p:xfrm>
          <a:off x="5885231" y="1301452"/>
          <a:ext cx="6134117" cy="2533496"/>
        </p:xfrm>
        <a:graphic>
          <a:graphicData uri="http://schemas.openxmlformats.org/drawingml/2006/table">
            <a:tbl>
              <a:tblPr firstRow="1" firstCol="1" bandRow="1">
                <a:tableStyleId>{912C8C85-51F0-491E-9774-3900AFEF0FD7}</a:tableStyleId>
              </a:tblPr>
              <a:tblGrid>
                <a:gridCol w="1596798">
                  <a:extLst>
                    <a:ext uri="{9D8B030D-6E8A-4147-A177-3AD203B41FA5}">
                      <a16:colId xmlns:a16="http://schemas.microsoft.com/office/drawing/2014/main" val="1561497769"/>
                    </a:ext>
                  </a:extLst>
                </a:gridCol>
                <a:gridCol w="514113">
                  <a:extLst>
                    <a:ext uri="{9D8B030D-6E8A-4147-A177-3AD203B41FA5}">
                      <a16:colId xmlns:a16="http://schemas.microsoft.com/office/drawing/2014/main" val="2202300562"/>
                    </a:ext>
                  </a:extLst>
                </a:gridCol>
                <a:gridCol w="685260">
                  <a:extLst>
                    <a:ext uri="{9D8B030D-6E8A-4147-A177-3AD203B41FA5}">
                      <a16:colId xmlns:a16="http://schemas.microsoft.com/office/drawing/2014/main" val="3904407864"/>
                    </a:ext>
                  </a:extLst>
                </a:gridCol>
                <a:gridCol w="733921">
                  <a:extLst>
                    <a:ext uri="{9D8B030D-6E8A-4147-A177-3AD203B41FA5}">
                      <a16:colId xmlns:a16="http://schemas.microsoft.com/office/drawing/2014/main" val="788023560"/>
                    </a:ext>
                  </a:extLst>
                </a:gridCol>
                <a:gridCol w="613111">
                  <a:extLst>
                    <a:ext uri="{9D8B030D-6E8A-4147-A177-3AD203B41FA5}">
                      <a16:colId xmlns:a16="http://schemas.microsoft.com/office/drawing/2014/main" val="1827300080"/>
                    </a:ext>
                  </a:extLst>
                </a:gridCol>
                <a:gridCol w="611434">
                  <a:extLst>
                    <a:ext uri="{9D8B030D-6E8A-4147-A177-3AD203B41FA5}">
                      <a16:colId xmlns:a16="http://schemas.microsoft.com/office/drawing/2014/main" val="4245466047"/>
                    </a:ext>
                  </a:extLst>
                </a:gridCol>
                <a:gridCol w="611434">
                  <a:extLst>
                    <a:ext uri="{9D8B030D-6E8A-4147-A177-3AD203B41FA5}">
                      <a16:colId xmlns:a16="http://schemas.microsoft.com/office/drawing/2014/main" val="2638879420"/>
                    </a:ext>
                  </a:extLst>
                </a:gridCol>
                <a:gridCol w="768046">
                  <a:extLst>
                    <a:ext uri="{9D8B030D-6E8A-4147-A177-3AD203B41FA5}">
                      <a16:colId xmlns:a16="http://schemas.microsoft.com/office/drawing/2014/main" val="3565527143"/>
                    </a:ext>
                  </a:extLst>
                </a:gridCol>
              </a:tblGrid>
              <a:tr h="249830">
                <a:tc>
                  <a:txBody>
                    <a:bodyPr/>
                    <a:lstStyle/>
                    <a:p>
                      <a:pPr algn="ctr">
                        <a:lnSpc>
                          <a:spcPct val="150000"/>
                        </a:lnSpc>
                        <a:spcAft>
                          <a:spcPts val="800"/>
                        </a:spcAft>
                      </a:pPr>
                      <a:r>
                        <a:rPr lang="en-IN" sz="1100" b="1" dirty="0">
                          <a:effectLst/>
                          <a:latin typeface="Arial" panose="020B0604020202020204" pitchFamily="34" charset="0"/>
                          <a:cs typeface="Arial" panose="020B0604020202020204" pitchFamily="34" charset="0"/>
                        </a:rPr>
                        <a:t>Parameters </a:t>
                      </a:r>
                      <a:endParaRPr lang="en-IN" sz="14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b="1" dirty="0">
                          <a:effectLst/>
                          <a:latin typeface="Arial" panose="020B0604020202020204" pitchFamily="34" charset="0"/>
                          <a:cs typeface="Arial" panose="020B0604020202020204" pitchFamily="34" charset="0"/>
                        </a:rPr>
                        <a:t>2010</a:t>
                      </a:r>
                      <a:endParaRPr lang="en-IN" sz="14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b="1" dirty="0">
                          <a:effectLst/>
                          <a:latin typeface="Arial" panose="020B0604020202020204" pitchFamily="34" charset="0"/>
                          <a:cs typeface="Arial" panose="020B0604020202020204" pitchFamily="34" charset="0"/>
                        </a:rPr>
                        <a:t>2015</a:t>
                      </a:r>
                      <a:endParaRPr lang="en-IN" sz="14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b="1" dirty="0">
                          <a:effectLst/>
                          <a:latin typeface="Arial" panose="020B0604020202020204" pitchFamily="34" charset="0"/>
                          <a:cs typeface="Arial" panose="020B0604020202020204" pitchFamily="34" charset="0"/>
                        </a:rPr>
                        <a:t>2021</a:t>
                      </a:r>
                      <a:endParaRPr lang="en-IN" sz="14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b="1" dirty="0">
                          <a:effectLst/>
                          <a:latin typeface="Arial" panose="020B0604020202020204" pitchFamily="34" charset="0"/>
                          <a:cs typeface="Arial" panose="020B0604020202020204" pitchFamily="34" charset="0"/>
                        </a:rPr>
                        <a:t>2022E</a:t>
                      </a:r>
                      <a:endParaRPr lang="en-IN" sz="14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b="1" dirty="0">
                          <a:effectLst/>
                          <a:latin typeface="Arial" panose="020B0604020202020204" pitchFamily="34" charset="0"/>
                          <a:cs typeface="Arial" panose="020B0604020202020204" pitchFamily="34" charset="0"/>
                        </a:rPr>
                        <a:t>2025F</a:t>
                      </a:r>
                      <a:endParaRPr lang="en-IN" sz="14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b="1" dirty="0">
                          <a:effectLst/>
                          <a:latin typeface="Arial" panose="020B0604020202020204" pitchFamily="34" charset="0"/>
                          <a:cs typeface="Arial" panose="020B0604020202020204" pitchFamily="34" charset="0"/>
                        </a:rPr>
                        <a:t>2030F</a:t>
                      </a:r>
                      <a:endParaRPr lang="en-IN" sz="14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b="1" dirty="0">
                          <a:effectLst/>
                          <a:latin typeface="Arial" panose="020B0604020202020204" pitchFamily="34" charset="0"/>
                          <a:cs typeface="Arial" panose="020B0604020202020204" pitchFamily="34" charset="0"/>
                        </a:rPr>
                        <a:t>2040F</a:t>
                      </a:r>
                      <a:endParaRPr lang="en-IN" sz="14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0203154"/>
                  </a:ext>
                </a:extLst>
              </a:tr>
              <a:tr h="249830">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Capacity</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1327</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1501</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1553</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1553</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1807</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4157</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4157</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65524579"/>
                  </a:ext>
                </a:extLst>
              </a:tr>
              <a:tr h="249830">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Production</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1191</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1354</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1376</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1388</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1580</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4050</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IN" sz="11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4050</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97611097"/>
                  </a:ext>
                </a:extLst>
              </a:tr>
              <a:tr h="249830">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Import </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659</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1293</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1595</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1786</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52112149"/>
                  </a:ext>
                </a:extLst>
              </a:tr>
              <a:tr h="249830">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Export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0</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2</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75</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27</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80991835"/>
                  </a:ext>
                </a:extLst>
              </a:tr>
              <a:tr h="249830">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Inventory </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20</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23</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25</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26</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77726606"/>
                  </a:ext>
                </a:extLst>
              </a:tr>
              <a:tr h="249830">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Demand</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1830</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2622</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2870</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3121</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3791</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5351</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10802</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98048026"/>
                  </a:ext>
                </a:extLst>
              </a:tr>
              <a:tr h="534856">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Demand (Y-O-Y Growth Rate, %)</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15.63%</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-18.01%</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8.74%</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6.85%</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7.31%</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solidFill>
                            <a:schemeClr val="tx1"/>
                          </a:solidFill>
                          <a:effectLst/>
                          <a:latin typeface="Arial" panose="020B0604020202020204" pitchFamily="34" charset="0"/>
                          <a:cs typeface="Arial" panose="020B0604020202020204" pitchFamily="34" charset="0"/>
                        </a:rPr>
                        <a:t>7.00%</a:t>
                      </a:r>
                      <a:endParaRPr lang="en-IN"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36898471"/>
                  </a:ext>
                </a:extLst>
              </a:tr>
              <a:tr h="249830">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Demand - Supply Gap</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50000"/>
                        </a:lnSpc>
                        <a:spcAft>
                          <a:spcPts val="800"/>
                        </a:spcAft>
                      </a:pPr>
                      <a:r>
                        <a:rPr lang="en-IN" sz="1100" dirty="0">
                          <a:solidFill>
                            <a:schemeClr val="bg1"/>
                          </a:solidFill>
                          <a:effectLst/>
                          <a:latin typeface="Arial" panose="020B0604020202020204" pitchFamily="34" charset="0"/>
                          <a:cs typeface="Arial" panose="020B0604020202020204" pitchFamily="34" charset="0"/>
                        </a:rPr>
                        <a:t> </a:t>
                      </a:r>
                      <a:endParaRPr lang="en-IN" sz="1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chemeClr val="accent6">
                        <a:lumMod val="50000"/>
                      </a:schemeClr>
                    </a:solidFill>
                  </a:tcPr>
                </a:tc>
                <a:tc>
                  <a:txBody>
                    <a:bodyPr/>
                    <a:lstStyle/>
                    <a:p>
                      <a:pPr algn="ctr">
                        <a:lnSpc>
                          <a:spcPct val="107000"/>
                        </a:lnSpc>
                        <a:spcAft>
                          <a:spcPts val="800"/>
                        </a:spcAft>
                      </a:pPr>
                      <a:r>
                        <a:rPr lang="en-IN"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(1733)</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50000"/>
                      </a:schemeClr>
                    </a:solidFill>
                  </a:tcPr>
                </a:tc>
                <a:tc>
                  <a:txBody>
                    <a:bodyPr/>
                    <a:lstStyle/>
                    <a:p>
                      <a:pPr algn="ctr">
                        <a:lnSpc>
                          <a:spcPct val="107000"/>
                        </a:lnSpc>
                        <a:spcAft>
                          <a:spcPts val="800"/>
                        </a:spcAft>
                      </a:pPr>
                      <a:r>
                        <a:rPr lang="en-IN"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(2211)</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50000"/>
                      </a:schemeClr>
                    </a:solidFill>
                  </a:tcPr>
                </a:tc>
                <a:tc>
                  <a:txBody>
                    <a:bodyPr/>
                    <a:lstStyle/>
                    <a:p>
                      <a:pPr algn="ctr">
                        <a:lnSpc>
                          <a:spcPct val="107000"/>
                        </a:lnSpc>
                        <a:spcAft>
                          <a:spcPts val="800"/>
                        </a:spcAft>
                      </a:pPr>
                      <a:r>
                        <a:rPr lang="en-IN"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(1301)</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50000"/>
                      </a:schemeClr>
                    </a:solidFill>
                  </a:tcPr>
                </a:tc>
                <a:tc>
                  <a:txBody>
                    <a:bodyPr/>
                    <a:lstStyle/>
                    <a:p>
                      <a:pPr algn="ctr">
                        <a:lnSpc>
                          <a:spcPct val="107000"/>
                        </a:lnSpc>
                        <a:spcAft>
                          <a:spcPts val="800"/>
                        </a:spcAft>
                      </a:pPr>
                      <a:r>
                        <a:rPr lang="en-IN" sz="1100" b="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(6752)</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50000"/>
                      </a:schemeClr>
                    </a:solidFill>
                  </a:tcPr>
                </a:tc>
                <a:extLst>
                  <a:ext uri="{0D108BD9-81ED-4DB2-BD59-A6C34878D82A}">
                    <a16:rowId xmlns:a16="http://schemas.microsoft.com/office/drawing/2014/main" val="1969507707"/>
                  </a:ext>
                </a:extLst>
              </a:tr>
            </a:tbl>
          </a:graphicData>
        </a:graphic>
      </p:graphicFrame>
      <p:sp>
        <p:nvSpPr>
          <p:cNvPr id="11" name="TextBox 10">
            <a:extLst>
              <a:ext uri="{FF2B5EF4-FFF2-40B4-BE49-F238E27FC236}">
                <a16:creationId xmlns:a16="http://schemas.microsoft.com/office/drawing/2014/main" id="{BFE69C25-F983-5A88-25E4-74BEF54ECD76}"/>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13" name="TextBox 12">
            <a:extLst>
              <a:ext uri="{FF2B5EF4-FFF2-40B4-BE49-F238E27FC236}">
                <a16:creationId xmlns:a16="http://schemas.microsoft.com/office/drawing/2014/main" id="{5D1732DF-BE87-A91D-864C-3686C7CEC509}"/>
              </a:ext>
            </a:extLst>
          </p:cNvPr>
          <p:cNvSpPr txBox="1"/>
          <p:nvPr/>
        </p:nvSpPr>
        <p:spPr>
          <a:xfrm>
            <a:off x="187172" y="3968739"/>
            <a:ext cx="11832172" cy="276999"/>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Demand-Supply Gap arguments the need for new player, even post-realization of ongoing/upcoming Greenfield/Brownfield Projects </a:t>
            </a:r>
          </a:p>
        </p:txBody>
      </p:sp>
    </p:spTree>
    <p:extLst>
      <p:ext uri="{BB962C8B-B14F-4D97-AF65-F5344CB8AC3E}">
        <p14:creationId xmlns:p14="http://schemas.microsoft.com/office/powerpoint/2010/main" val="1477333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Demand—</a:t>
            </a:r>
            <a:r>
              <a:rPr lang="en-IN" sz="1400" dirty="0">
                <a:solidFill>
                  <a:schemeClr val="tx1"/>
                </a:solidFill>
                <a:latin typeface="Arial" panose="020B0604020202020204" pitchFamily="34" charset="0"/>
              </a:rPr>
              <a:t>Grade, End-</a:t>
            </a:r>
            <a:r>
              <a:rPr lang="en-IN" sz="1400" dirty="0" err="1">
                <a:solidFill>
                  <a:schemeClr val="tx1"/>
                </a:solidFill>
                <a:latin typeface="Arial" panose="020B0604020202020204" pitchFamily="34" charset="0"/>
              </a:rPr>
              <a:t>Use,Type</a:t>
            </a:r>
            <a:endParaRPr lang="en-US" sz="1400" dirty="0">
              <a:solidFill>
                <a:schemeClr val="tx1"/>
              </a:solidFill>
              <a:latin typeface="Arial" panose="020B0604020202020204" pitchFamily="34" charset="0"/>
            </a:endParaRPr>
          </a:p>
        </p:txBody>
      </p:sp>
      <p:sp>
        <p:nvSpPr>
          <p:cNvPr id="12" name="TextBox 11">
            <a:extLst>
              <a:ext uri="{FF2B5EF4-FFF2-40B4-BE49-F238E27FC236}">
                <a16:creationId xmlns:a16="http://schemas.microsoft.com/office/drawing/2014/main" id="{7C915825-0C33-4E94-8622-8034F88A56FD}"/>
              </a:ext>
            </a:extLst>
          </p:cNvPr>
          <p:cNvSpPr txBox="1"/>
          <p:nvPr/>
        </p:nvSpPr>
        <p:spPr>
          <a:xfrm>
            <a:off x="6898178" y="3313959"/>
            <a:ext cx="5226448" cy="27699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India PVC Demand by Rigid &amp; Flexible Type</a:t>
            </a:r>
            <a:endParaRPr lang="en-IN" sz="1200" b="1" dirty="0">
              <a:latin typeface="Arial" panose="020B0604020202020204" pitchFamily="34" charset="0"/>
              <a:cs typeface="Arial" panose="020B0604020202020204" pitchFamily="34" charset="0"/>
            </a:endParaRPr>
          </a:p>
        </p:txBody>
      </p:sp>
      <p:graphicFrame>
        <p:nvGraphicFramePr>
          <p:cNvPr id="13" name="Chart 12">
            <a:extLst>
              <a:ext uri="{FF2B5EF4-FFF2-40B4-BE49-F238E27FC236}">
                <a16:creationId xmlns:a16="http://schemas.microsoft.com/office/drawing/2014/main" id="{4F5EC750-30D1-4BE2-8692-1F16B5169FCE}"/>
              </a:ext>
            </a:extLst>
          </p:cNvPr>
          <p:cNvGraphicFramePr/>
          <p:nvPr>
            <p:extLst>
              <p:ext uri="{D42A27DB-BD31-4B8C-83A1-F6EECF244321}">
                <p14:modId xmlns:p14="http://schemas.microsoft.com/office/powerpoint/2010/main" val="2996228400"/>
              </p:ext>
            </p:extLst>
          </p:nvPr>
        </p:nvGraphicFramePr>
        <p:xfrm>
          <a:off x="6591870" y="3916638"/>
          <a:ext cx="5500046" cy="22532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Table 13">
            <a:extLst>
              <a:ext uri="{FF2B5EF4-FFF2-40B4-BE49-F238E27FC236}">
                <a16:creationId xmlns:a16="http://schemas.microsoft.com/office/drawing/2014/main" id="{EC73217E-7647-4AA1-828E-DE17ADE14416}"/>
              </a:ext>
            </a:extLst>
          </p:cNvPr>
          <p:cNvGraphicFramePr>
            <a:graphicFrameLocks noGrp="1"/>
          </p:cNvGraphicFramePr>
          <p:nvPr>
            <p:extLst>
              <p:ext uri="{D42A27DB-BD31-4B8C-83A1-F6EECF244321}">
                <p14:modId xmlns:p14="http://schemas.microsoft.com/office/powerpoint/2010/main" val="2946280612"/>
              </p:ext>
            </p:extLst>
          </p:nvPr>
        </p:nvGraphicFramePr>
        <p:xfrm>
          <a:off x="6711138" y="6179478"/>
          <a:ext cx="5450700" cy="220409"/>
        </p:xfrm>
        <a:graphic>
          <a:graphicData uri="http://schemas.openxmlformats.org/drawingml/2006/table">
            <a:tbl>
              <a:tblPr firstRow="1" firstCol="1" bandRow="1">
                <a:tableStyleId>{912C8C85-51F0-491E-9774-3900AFEF0FD7}</a:tableStyleId>
              </a:tblPr>
              <a:tblGrid>
                <a:gridCol w="1099362">
                  <a:extLst>
                    <a:ext uri="{9D8B030D-6E8A-4147-A177-3AD203B41FA5}">
                      <a16:colId xmlns:a16="http://schemas.microsoft.com/office/drawing/2014/main" val="3024216197"/>
                    </a:ext>
                  </a:extLst>
                </a:gridCol>
                <a:gridCol w="533400">
                  <a:extLst>
                    <a:ext uri="{9D8B030D-6E8A-4147-A177-3AD203B41FA5}">
                      <a16:colId xmlns:a16="http://schemas.microsoft.com/office/drawing/2014/main" val="367556428"/>
                    </a:ext>
                  </a:extLst>
                </a:gridCol>
                <a:gridCol w="539613">
                  <a:extLst>
                    <a:ext uri="{9D8B030D-6E8A-4147-A177-3AD203B41FA5}">
                      <a16:colId xmlns:a16="http://schemas.microsoft.com/office/drawing/2014/main" val="2055329166"/>
                    </a:ext>
                  </a:extLst>
                </a:gridCol>
                <a:gridCol w="531818">
                  <a:extLst>
                    <a:ext uri="{9D8B030D-6E8A-4147-A177-3AD203B41FA5}">
                      <a16:colId xmlns:a16="http://schemas.microsoft.com/office/drawing/2014/main" val="782352744"/>
                    </a:ext>
                  </a:extLst>
                </a:gridCol>
                <a:gridCol w="548503">
                  <a:extLst>
                    <a:ext uri="{9D8B030D-6E8A-4147-A177-3AD203B41FA5}">
                      <a16:colId xmlns:a16="http://schemas.microsoft.com/office/drawing/2014/main" val="721651688"/>
                    </a:ext>
                  </a:extLst>
                </a:gridCol>
                <a:gridCol w="521286">
                  <a:extLst>
                    <a:ext uri="{9D8B030D-6E8A-4147-A177-3AD203B41FA5}">
                      <a16:colId xmlns:a16="http://schemas.microsoft.com/office/drawing/2014/main" val="759431489"/>
                    </a:ext>
                  </a:extLst>
                </a:gridCol>
                <a:gridCol w="533400">
                  <a:extLst>
                    <a:ext uri="{9D8B030D-6E8A-4147-A177-3AD203B41FA5}">
                      <a16:colId xmlns:a16="http://schemas.microsoft.com/office/drawing/2014/main" val="4085535551"/>
                    </a:ext>
                  </a:extLst>
                </a:gridCol>
                <a:gridCol w="541020">
                  <a:extLst>
                    <a:ext uri="{9D8B030D-6E8A-4147-A177-3AD203B41FA5}">
                      <a16:colId xmlns:a16="http://schemas.microsoft.com/office/drawing/2014/main" val="3263098842"/>
                    </a:ext>
                  </a:extLst>
                </a:gridCol>
                <a:gridCol w="602298">
                  <a:extLst>
                    <a:ext uri="{9D8B030D-6E8A-4147-A177-3AD203B41FA5}">
                      <a16:colId xmlns:a16="http://schemas.microsoft.com/office/drawing/2014/main" val="262110703"/>
                    </a:ext>
                  </a:extLst>
                </a:gridCol>
              </a:tblGrid>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Total</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1,830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2,622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3,501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2,870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3,121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3,791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5,351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10,802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8201736"/>
                  </a:ext>
                </a:extLst>
              </a:tr>
            </a:tbl>
          </a:graphicData>
        </a:graphic>
      </p:graphicFrame>
      <p:sp>
        <p:nvSpPr>
          <p:cNvPr id="21" name="TextBox 22">
            <a:extLst>
              <a:ext uri="{FF2B5EF4-FFF2-40B4-BE49-F238E27FC236}">
                <a16:creationId xmlns:a16="http://schemas.microsoft.com/office/drawing/2014/main" id="{1C92E764-75CB-4A7C-B2D9-D2CAB95C62F0}"/>
              </a:ext>
            </a:extLst>
          </p:cNvPr>
          <p:cNvSpPr txBox="1"/>
          <p:nvPr/>
        </p:nvSpPr>
        <p:spPr>
          <a:xfrm>
            <a:off x="9858234" y="6531122"/>
            <a:ext cx="2246936" cy="252633"/>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sz="1800" dirty="0">
              <a:latin typeface="Arial" panose="020B0604020202020204" pitchFamily="34" charset="0"/>
              <a:ea typeface="Calibri" panose="020F050202020403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0DDAE007-3105-4FFC-611F-1E20CAF3B171}"/>
              </a:ext>
            </a:extLst>
          </p:cNvPr>
          <p:cNvSpPr txBox="1"/>
          <p:nvPr/>
        </p:nvSpPr>
        <p:spPr>
          <a:xfrm>
            <a:off x="210082" y="740665"/>
            <a:ext cx="8178545" cy="27699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India Polyvinyl Chloride (PVC) Demand, By Type, By Volume, 2010–2040F (000’ Tonnes)</a:t>
            </a:r>
            <a:endParaRPr lang="en-IN" sz="1200" b="1" dirty="0">
              <a:latin typeface="Arial" panose="020B0604020202020204" pitchFamily="34" charset="0"/>
              <a:cs typeface="Arial" panose="020B0604020202020204" pitchFamily="34" charset="0"/>
            </a:endParaRPr>
          </a:p>
        </p:txBody>
      </p:sp>
      <p:graphicFrame>
        <p:nvGraphicFramePr>
          <p:cNvPr id="26" name="Chart 25">
            <a:extLst>
              <a:ext uri="{FF2B5EF4-FFF2-40B4-BE49-F238E27FC236}">
                <a16:creationId xmlns:a16="http://schemas.microsoft.com/office/drawing/2014/main" id="{A73BA8CD-6F3B-7161-4F4E-4DA7C20B12CA}"/>
              </a:ext>
            </a:extLst>
          </p:cNvPr>
          <p:cNvGraphicFramePr/>
          <p:nvPr>
            <p:extLst>
              <p:ext uri="{D42A27DB-BD31-4B8C-83A1-F6EECF244321}">
                <p14:modId xmlns:p14="http://schemas.microsoft.com/office/powerpoint/2010/main" val="4280107834"/>
              </p:ext>
            </p:extLst>
          </p:nvPr>
        </p:nvGraphicFramePr>
        <p:xfrm>
          <a:off x="240488" y="1151234"/>
          <a:ext cx="7258410" cy="19340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Table 26">
            <a:extLst>
              <a:ext uri="{FF2B5EF4-FFF2-40B4-BE49-F238E27FC236}">
                <a16:creationId xmlns:a16="http://schemas.microsoft.com/office/drawing/2014/main" id="{E4B628DC-C001-2951-2267-CFDF6AFA1D5B}"/>
              </a:ext>
            </a:extLst>
          </p:cNvPr>
          <p:cNvGraphicFramePr>
            <a:graphicFrameLocks noGrp="1"/>
          </p:cNvGraphicFramePr>
          <p:nvPr>
            <p:extLst>
              <p:ext uri="{D42A27DB-BD31-4B8C-83A1-F6EECF244321}">
                <p14:modId xmlns:p14="http://schemas.microsoft.com/office/powerpoint/2010/main" val="33325968"/>
              </p:ext>
            </p:extLst>
          </p:nvPr>
        </p:nvGraphicFramePr>
        <p:xfrm>
          <a:off x="403509" y="3094833"/>
          <a:ext cx="7103795" cy="220409"/>
        </p:xfrm>
        <a:graphic>
          <a:graphicData uri="http://schemas.openxmlformats.org/drawingml/2006/table">
            <a:tbl>
              <a:tblPr firstRow="1" firstCol="1" bandRow="1">
                <a:tableStyleId>{912C8C85-51F0-491E-9774-3900AFEF0FD7}</a:tableStyleId>
              </a:tblPr>
              <a:tblGrid>
                <a:gridCol w="2128899">
                  <a:extLst>
                    <a:ext uri="{9D8B030D-6E8A-4147-A177-3AD203B41FA5}">
                      <a16:colId xmlns:a16="http://schemas.microsoft.com/office/drawing/2014/main" val="3024216197"/>
                    </a:ext>
                  </a:extLst>
                </a:gridCol>
                <a:gridCol w="625124">
                  <a:extLst>
                    <a:ext uri="{9D8B030D-6E8A-4147-A177-3AD203B41FA5}">
                      <a16:colId xmlns:a16="http://schemas.microsoft.com/office/drawing/2014/main" val="367556428"/>
                    </a:ext>
                  </a:extLst>
                </a:gridCol>
                <a:gridCol w="615930">
                  <a:extLst>
                    <a:ext uri="{9D8B030D-6E8A-4147-A177-3AD203B41FA5}">
                      <a16:colId xmlns:a16="http://schemas.microsoft.com/office/drawing/2014/main" val="2055329166"/>
                    </a:ext>
                  </a:extLst>
                </a:gridCol>
                <a:gridCol w="615931">
                  <a:extLst>
                    <a:ext uri="{9D8B030D-6E8A-4147-A177-3AD203B41FA5}">
                      <a16:colId xmlns:a16="http://schemas.microsoft.com/office/drawing/2014/main" val="782352744"/>
                    </a:ext>
                  </a:extLst>
                </a:gridCol>
                <a:gridCol w="625124">
                  <a:extLst>
                    <a:ext uri="{9D8B030D-6E8A-4147-A177-3AD203B41FA5}">
                      <a16:colId xmlns:a16="http://schemas.microsoft.com/office/drawing/2014/main" val="721651688"/>
                    </a:ext>
                  </a:extLst>
                </a:gridCol>
                <a:gridCol w="634316">
                  <a:extLst>
                    <a:ext uri="{9D8B030D-6E8A-4147-A177-3AD203B41FA5}">
                      <a16:colId xmlns:a16="http://schemas.microsoft.com/office/drawing/2014/main" val="759431489"/>
                    </a:ext>
                  </a:extLst>
                </a:gridCol>
                <a:gridCol w="597545">
                  <a:extLst>
                    <a:ext uri="{9D8B030D-6E8A-4147-A177-3AD203B41FA5}">
                      <a16:colId xmlns:a16="http://schemas.microsoft.com/office/drawing/2014/main" val="4085535551"/>
                    </a:ext>
                  </a:extLst>
                </a:gridCol>
                <a:gridCol w="625124">
                  <a:extLst>
                    <a:ext uri="{9D8B030D-6E8A-4147-A177-3AD203B41FA5}">
                      <a16:colId xmlns:a16="http://schemas.microsoft.com/office/drawing/2014/main" val="3263098842"/>
                    </a:ext>
                  </a:extLst>
                </a:gridCol>
                <a:gridCol w="635802">
                  <a:extLst>
                    <a:ext uri="{9D8B030D-6E8A-4147-A177-3AD203B41FA5}">
                      <a16:colId xmlns:a16="http://schemas.microsoft.com/office/drawing/2014/main" val="262110703"/>
                    </a:ext>
                  </a:extLst>
                </a:gridCol>
              </a:tblGrid>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Total</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1,830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2,622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3,501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2,870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3,121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3,791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5,351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10,802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8201736"/>
                  </a:ext>
                </a:extLst>
              </a:tr>
            </a:tbl>
          </a:graphicData>
        </a:graphic>
      </p:graphicFrame>
      <p:sp>
        <p:nvSpPr>
          <p:cNvPr id="28" name="TextBox 27">
            <a:extLst>
              <a:ext uri="{FF2B5EF4-FFF2-40B4-BE49-F238E27FC236}">
                <a16:creationId xmlns:a16="http://schemas.microsoft.com/office/drawing/2014/main" id="{F0F50115-CE7B-0516-497B-4E16B5EE0111}"/>
              </a:ext>
            </a:extLst>
          </p:cNvPr>
          <p:cNvSpPr txBox="1"/>
          <p:nvPr/>
        </p:nvSpPr>
        <p:spPr>
          <a:xfrm>
            <a:off x="7966833" y="1637686"/>
            <a:ext cx="3708333" cy="314894"/>
          </a:xfrm>
          <a:prstGeom prst="rect">
            <a:avLst/>
          </a:prstGeom>
          <a:noFill/>
          <a:ln w="28575">
            <a:noFill/>
          </a:ln>
        </p:spPr>
        <p:txBody>
          <a:bodyPr wrap="square">
            <a:spAutoFit/>
          </a:bodyPr>
          <a:lstStyle/>
          <a:p>
            <a:pPr algn="ctr">
              <a:lnSpc>
                <a:spcPct val="150000"/>
              </a:lnSpc>
            </a:pPr>
            <a:r>
              <a:rPr lang="en-US" sz="1100" dirty="0">
                <a:latin typeface="Arial" panose="020B0604020202020204" pitchFamily="34" charset="0"/>
                <a:cs typeface="Arial" panose="020B0604020202020204" pitchFamily="34" charset="0"/>
              </a:rPr>
              <a:t>Used in manufacturing pipes and conduits. </a:t>
            </a:r>
          </a:p>
        </p:txBody>
      </p:sp>
      <p:sp>
        <p:nvSpPr>
          <p:cNvPr id="18" name="TextBox 17">
            <a:extLst>
              <a:ext uri="{FF2B5EF4-FFF2-40B4-BE49-F238E27FC236}">
                <a16:creationId xmlns:a16="http://schemas.microsoft.com/office/drawing/2014/main" id="{44600D52-50F5-BFFC-A24B-198A23A3C8D2}"/>
              </a:ext>
            </a:extLst>
          </p:cNvPr>
          <p:cNvSpPr txBox="1"/>
          <p:nvPr/>
        </p:nvSpPr>
        <p:spPr>
          <a:xfrm>
            <a:off x="134161" y="3344040"/>
            <a:ext cx="6783473" cy="27699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India Polyvinyl Chloride (PVC) Demand, By End Use, By Volume (000’ Tonnes), 2010–2040F</a:t>
            </a:r>
            <a:endParaRPr lang="en-IN" sz="1200" b="1" dirty="0">
              <a:latin typeface="Arial" panose="020B0604020202020204" pitchFamily="34" charset="0"/>
              <a:cs typeface="Arial" panose="020B0604020202020204" pitchFamily="34" charset="0"/>
            </a:endParaRPr>
          </a:p>
        </p:txBody>
      </p:sp>
      <p:graphicFrame>
        <p:nvGraphicFramePr>
          <p:cNvPr id="19" name="Chart 18">
            <a:extLst>
              <a:ext uri="{FF2B5EF4-FFF2-40B4-BE49-F238E27FC236}">
                <a16:creationId xmlns:a16="http://schemas.microsoft.com/office/drawing/2014/main" id="{04D43D4A-5203-5EBD-29E1-B939667938C6}"/>
              </a:ext>
            </a:extLst>
          </p:cNvPr>
          <p:cNvGraphicFramePr/>
          <p:nvPr>
            <p:extLst>
              <p:ext uri="{D42A27DB-BD31-4B8C-83A1-F6EECF244321}">
                <p14:modId xmlns:p14="http://schemas.microsoft.com/office/powerpoint/2010/main" val="1332716064"/>
              </p:ext>
            </p:extLst>
          </p:nvPr>
        </p:nvGraphicFramePr>
        <p:xfrm>
          <a:off x="-14291" y="3921923"/>
          <a:ext cx="6606160" cy="2245807"/>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22">
            <a:extLst>
              <a:ext uri="{FF2B5EF4-FFF2-40B4-BE49-F238E27FC236}">
                <a16:creationId xmlns:a16="http://schemas.microsoft.com/office/drawing/2014/main" id="{105B38E2-61B1-897C-0BB1-1F7782B55984}"/>
              </a:ext>
            </a:extLst>
          </p:cNvPr>
          <p:cNvSpPr txBox="1"/>
          <p:nvPr/>
        </p:nvSpPr>
        <p:spPr>
          <a:xfrm>
            <a:off x="3256242" y="6506125"/>
            <a:ext cx="3535431" cy="246221"/>
          </a:xfrm>
          <a:prstGeom prst="rect">
            <a:avLst/>
          </a:prstGeom>
          <a:noFill/>
        </p:spPr>
        <p:txBody>
          <a:bodyPr wrap="square" rtlCol="0">
            <a:spAutoFit/>
          </a:bodyPr>
          <a:lstStyle/>
          <a:p>
            <a:pPr algn="r" fontAlgn="base">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Others include Medical &amp; Healthcare, Vinyl Flooring, etc. </a:t>
            </a:r>
          </a:p>
        </p:txBody>
      </p:sp>
      <p:graphicFrame>
        <p:nvGraphicFramePr>
          <p:cNvPr id="22" name="Table 21">
            <a:extLst>
              <a:ext uri="{FF2B5EF4-FFF2-40B4-BE49-F238E27FC236}">
                <a16:creationId xmlns:a16="http://schemas.microsoft.com/office/drawing/2014/main" id="{2C27B427-636E-4AEC-CCED-98A9D1637562}"/>
              </a:ext>
            </a:extLst>
          </p:cNvPr>
          <p:cNvGraphicFramePr>
            <a:graphicFrameLocks noGrp="1"/>
          </p:cNvGraphicFramePr>
          <p:nvPr>
            <p:extLst>
              <p:ext uri="{D42A27DB-BD31-4B8C-83A1-F6EECF244321}">
                <p14:modId xmlns:p14="http://schemas.microsoft.com/office/powerpoint/2010/main" val="3047429194"/>
              </p:ext>
            </p:extLst>
          </p:nvPr>
        </p:nvGraphicFramePr>
        <p:xfrm>
          <a:off x="104978" y="6195027"/>
          <a:ext cx="6561570" cy="220409"/>
        </p:xfrm>
        <a:graphic>
          <a:graphicData uri="http://schemas.openxmlformats.org/drawingml/2006/table">
            <a:tbl>
              <a:tblPr firstRow="1" firstCol="1" bandRow="1">
                <a:tableStyleId>{912C8C85-51F0-491E-9774-3900AFEF0FD7}</a:tableStyleId>
              </a:tblPr>
              <a:tblGrid>
                <a:gridCol w="2219122">
                  <a:extLst>
                    <a:ext uri="{9D8B030D-6E8A-4147-A177-3AD203B41FA5}">
                      <a16:colId xmlns:a16="http://schemas.microsoft.com/office/drawing/2014/main" val="3024216197"/>
                    </a:ext>
                  </a:extLst>
                </a:gridCol>
                <a:gridCol w="527050">
                  <a:extLst>
                    <a:ext uri="{9D8B030D-6E8A-4147-A177-3AD203B41FA5}">
                      <a16:colId xmlns:a16="http://schemas.microsoft.com/office/drawing/2014/main" val="367556428"/>
                    </a:ext>
                  </a:extLst>
                </a:gridCol>
                <a:gridCol w="539750">
                  <a:extLst>
                    <a:ext uri="{9D8B030D-6E8A-4147-A177-3AD203B41FA5}">
                      <a16:colId xmlns:a16="http://schemas.microsoft.com/office/drawing/2014/main" val="2055329166"/>
                    </a:ext>
                  </a:extLst>
                </a:gridCol>
                <a:gridCol w="539750">
                  <a:extLst>
                    <a:ext uri="{9D8B030D-6E8A-4147-A177-3AD203B41FA5}">
                      <a16:colId xmlns:a16="http://schemas.microsoft.com/office/drawing/2014/main" val="782352744"/>
                    </a:ext>
                  </a:extLst>
                </a:gridCol>
                <a:gridCol w="524510">
                  <a:extLst>
                    <a:ext uri="{9D8B030D-6E8A-4147-A177-3AD203B41FA5}">
                      <a16:colId xmlns:a16="http://schemas.microsoft.com/office/drawing/2014/main" val="721651688"/>
                    </a:ext>
                  </a:extLst>
                </a:gridCol>
                <a:gridCol w="548640">
                  <a:extLst>
                    <a:ext uri="{9D8B030D-6E8A-4147-A177-3AD203B41FA5}">
                      <a16:colId xmlns:a16="http://schemas.microsoft.com/office/drawing/2014/main" val="759431489"/>
                    </a:ext>
                  </a:extLst>
                </a:gridCol>
                <a:gridCol w="524510">
                  <a:extLst>
                    <a:ext uri="{9D8B030D-6E8A-4147-A177-3AD203B41FA5}">
                      <a16:colId xmlns:a16="http://schemas.microsoft.com/office/drawing/2014/main" val="4085535551"/>
                    </a:ext>
                  </a:extLst>
                </a:gridCol>
                <a:gridCol w="535940">
                  <a:extLst>
                    <a:ext uri="{9D8B030D-6E8A-4147-A177-3AD203B41FA5}">
                      <a16:colId xmlns:a16="http://schemas.microsoft.com/office/drawing/2014/main" val="3263098842"/>
                    </a:ext>
                  </a:extLst>
                </a:gridCol>
                <a:gridCol w="602298">
                  <a:extLst>
                    <a:ext uri="{9D8B030D-6E8A-4147-A177-3AD203B41FA5}">
                      <a16:colId xmlns:a16="http://schemas.microsoft.com/office/drawing/2014/main" val="262110703"/>
                    </a:ext>
                  </a:extLst>
                </a:gridCol>
              </a:tblGrid>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Total</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1,830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2,622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3,501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2,870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3,121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3,791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5,351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10,802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8201736"/>
                  </a:ext>
                </a:extLst>
              </a:tr>
            </a:tbl>
          </a:graphicData>
        </a:graphic>
      </p:graphicFrame>
      <p:sp>
        <p:nvSpPr>
          <p:cNvPr id="15" name="TextBox 14">
            <a:extLst>
              <a:ext uri="{FF2B5EF4-FFF2-40B4-BE49-F238E27FC236}">
                <a16:creationId xmlns:a16="http://schemas.microsoft.com/office/drawing/2014/main" id="{BF5FBFE5-27FE-3A34-5FCF-BD4C7E705849}"/>
              </a:ext>
            </a:extLst>
          </p:cNvPr>
          <p:cNvSpPr txBox="1"/>
          <p:nvPr/>
        </p:nvSpPr>
        <p:spPr>
          <a:xfrm>
            <a:off x="293496" y="1013162"/>
            <a:ext cx="7087965" cy="276999"/>
          </a:xfrm>
          <a:prstGeom prst="rect">
            <a:avLst/>
          </a:prstGeom>
          <a:solidFill>
            <a:schemeClr val="accent2"/>
          </a:solidFill>
        </p:spPr>
        <p:txBody>
          <a:bodyPr wrap="square" rtlCol="0">
            <a:spAutoFit/>
          </a:bodyPr>
          <a:lstStyle/>
          <a:p>
            <a:pPr algn="ctr"/>
            <a:r>
              <a:rPr lang="en-IN" sz="1200" b="1" dirty="0">
                <a:solidFill>
                  <a:schemeClr val="bg1"/>
                </a:solidFill>
                <a:latin typeface="Arial" panose="020B0604020202020204" pitchFamily="34" charset="0"/>
                <a:cs typeface="Arial" panose="020B0604020202020204" pitchFamily="34" charset="0"/>
              </a:rPr>
              <a:t>Suspension Grade is the most prominent type</a:t>
            </a:r>
          </a:p>
        </p:txBody>
      </p:sp>
      <p:sp>
        <p:nvSpPr>
          <p:cNvPr id="16" name="TextBox 15">
            <a:extLst>
              <a:ext uri="{FF2B5EF4-FFF2-40B4-BE49-F238E27FC236}">
                <a16:creationId xmlns:a16="http://schemas.microsoft.com/office/drawing/2014/main" id="{1FAD9DBF-06FD-4C52-23F6-7E26C70F3FEE}"/>
              </a:ext>
            </a:extLst>
          </p:cNvPr>
          <p:cNvSpPr txBox="1"/>
          <p:nvPr/>
        </p:nvSpPr>
        <p:spPr>
          <a:xfrm>
            <a:off x="293496" y="3644924"/>
            <a:ext cx="6122099" cy="276999"/>
          </a:xfrm>
          <a:prstGeom prst="rect">
            <a:avLst/>
          </a:prstGeom>
          <a:solidFill>
            <a:schemeClr val="accent2"/>
          </a:solidFill>
        </p:spPr>
        <p:txBody>
          <a:bodyPr wrap="square" rtlCol="0">
            <a:spAutoFit/>
          </a:bodyPr>
          <a:lstStyle/>
          <a:p>
            <a:pPr algn="ctr"/>
            <a:r>
              <a:rPr lang="en-IN" sz="1200" b="1" dirty="0">
                <a:solidFill>
                  <a:schemeClr val="bg1"/>
                </a:solidFill>
                <a:latin typeface="Arial" panose="020B0604020202020204" pitchFamily="34" charset="0"/>
                <a:cs typeface="Arial" panose="020B0604020202020204" pitchFamily="34" charset="0"/>
              </a:rPr>
              <a:t>Pipes &amp; Fittings is the most prominent end-use</a:t>
            </a:r>
          </a:p>
        </p:txBody>
      </p:sp>
      <p:sp>
        <p:nvSpPr>
          <p:cNvPr id="17" name="TextBox 16">
            <a:extLst>
              <a:ext uri="{FF2B5EF4-FFF2-40B4-BE49-F238E27FC236}">
                <a16:creationId xmlns:a16="http://schemas.microsoft.com/office/drawing/2014/main" id="{2096304A-9DB0-36C4-0DEB-AFB962F74B19}"/>
              </a:ext>
            </a:extLst>
          </p:cNvPr>
          <p:cNvSpPr txBox="1"/>
          <p:nvPr/>
        </p:nvSpPr>
        <p:spPr>
          <a:xfrm>
            <a:off x="6917634" y="3644926"/>
            <a:ext cx="5187536" cy="276999"/>
          </a:xfrm>
          <a:prstGeom prst="rect">
            <a:avLst/>
          </a:prstGeom>
          <a:solidFill>
            <a:schemeClr val="accent2"/>
          </a:solidFill>
        </p:spPr>
        <p:txBody>
          <a:bodyPr wrap="square" rtlCol="0">
            <a:spAutoFit/>
          </a:bodyPr>
          <a:lstStyle/>
          <a:p>
            <a:pPr algn="ctr"/>
            <a:r>
              <a:rPr lang="en-IN" sz="1200" b="1" dirty="0">
                <a:solidFill>
                  <a:schemeClr val="bg1"/>
                </a:solidFill>
                <a:latin typeface="Arial" panose="020B0604020202020204" pitchFamily="34" charset="0"/>
                <a:cs typeface="Arial" panose="020B0604020202020204" pitchFamily="34" charset="0"/>
              </a:rPr>
              <a:t>Rigid PVC is the most prominent type</a:t>
            </a:r>
          </a:p>
        </p:txBody>
      </p:sp>
      <p:sp>
        <p:nvSpPr>
          <p:cNvPr id="23" name="TextBox 22">
            <a:extLst>
              <a:ext uri="{FF2B5EF4-FFF2-40B4-BE49-F238E27FC236}">
                <a16:creationId xmlns:a16="http://schemas.microsoft.com/office/drawing/2014/main" id="{8D8855A5-5736-F1A0-D0B2-B4F85C2A0B29}"/>
              </a:ext>
            </a:extLst>
          </p:cNvPr>
          <p:cNvSpPr txBox="1"/>
          <p:nvPr/>
        </p:nvSpPr>
        <p:spPr>
          <a:xfrm>
            <a:off x="7966833" y="1316504"/>
            <a:ext cx="3708333" cy="276999"/>
          </a:xfrm>
          <a:prstGeom prst="rect">
            <a:avLst/>
          </a:prstGeom>
          <a:solidFill>
            <a:srgbClr val="E9EBF5"/>
          </a:solidFill>
        </p:spPr>
        <p:txBody>
          <a:bodyPr wrap="square" rtlCol="0">
            <a:spAutoFit/>
          </a:bodyPr>
          <a:lstStyle/>
          <a:p>
            <a:pPr algn="ctr"/>
            <a:r>
              <a:rPr lang="en-IN" sz="1200" b="1" dirty="0">
                <a:latin typeface="Arial" panose="020B0604020202020204" pitchFamily="34" charset="0"/>
                <a:cs typeface="Arial" panose="020B0604020202020204" pitchFamily="34" charset="0"/>
              </a:rPr>
              <a:t>Suspension Grade PVC</a:t>
            </a:r>
          </a:p>
        </p:txBody>
      </p:sp>
      <p:sp>
        <p:nvSpPr>
          <p:cNvPr id="29" name="TextBox 28">
            <a:extLst>
              <a:ext uri="{FF2B5EF4-FFF2-40B4-BE49-F238E27FC236}">
                <a16:creationId xmlns:a16="http://schemas.microsoft.com/office/drawing/2014/main" id="{ECE9E12F-2FE1-C1DD-7E24-15B22426AC9E}"/>
              </a:ext>
            </a:extLst>
          </p:cNvPr>
          <p:cNvSpPr txBox="1"/>
          <p:nvPr/>
        </p:nvSpPr>
        <p:spPr>
          <a:xfrm>
            <a:off x="8027152" y="2420836"/>
            <a:ext cx="3708333" cy="568810"/>
          </a:xfrm>
          <a:prstGeom prst="rect">
            <a:avLst/>
          </a:prstGeom>
          <a:noFill/>
          <a:ln w="28575">
            <a:noFill/>
          </a:ln>
        </p:spPr>
        <p:txBody>
          <a:bodyPr wrap="square">
            <a:spAutoFit/>
          </a:bodyPr>
          <a:lstStyle/>
          <a:p>
            <a:pPr algn="ctr">
              <a:lnSpc>
                <a:spcPct val="150000"/>
              </a:lnSpc>
            </a:pPr>
            <a:r>
              <a:rPr lang="en-US" sz="1100" dirty="0">
                <a:latin typeface="Arial" panose="020B0604020202020204" pitchFamily="34" charset="0"/>
                <a:cs typeface="Arial" panose="020B0604020202020204" pitchFamily="34" charset="0"/>
              </a:rPr>
              <a:t>Used for paste resin, battery separator plate, and copolymer resin. </a:t>
            </a:r>
          </a:p>
        </p:txBody>
      </p:sp>
      <p:sp>
        <p:nvSpPr>
          <p:cNvPr id="30" name="TextBox 29">
            <a:extLst>
              <a:ext uri="{FF2B5EF4-FFF2-40B4-BE49-F238E27FC236}">
                <a16:creationId xmlns:a16="http://schemas.microsoft.com/office/drawing/2014/main" id="{853C780C-D710-C5B2-96E5-8490CECFC31B}"/>
              </a:ext>
            </a:extLst>
          </p:cNvPr>
          <p:cNvSpPr txBox="1"/>
          <p:nvPr/>
        </p:nvSpPr>
        <p:spPr>
          <a:xfrm>
            <a:off x="7966833" y="2138963"/>
            <a:ext cx="3708333" cy="276999"/>
          </a:xfrm>
          <a:prstGeom prst="rect">
            <a:avLst/>
          </a:prstGeom>
          <a:solidFill>
            <a:srgbClr val="E9EBF5"/>
          </a:solidFill>
        </p:spPr>
        <p:txBody>
          <a:bodyPr wrap="square" rtlCol="0">
            <a:spAutoFit/>
          </a:bodyPr>
          <a:lstStyle/>
          <a:p>
            <a:pPr algn="ctr"/>
            <a:r>
              <a:rPr lang="en-IN" sz="1200" b="1" dirty="0">
                <a:latin typeface="Arial" panose="020B0604020202020204" pitchFamily="34" charset="0"/>
                <a:cs typeface="Arial" panose="020B0604020202020204" pitchFamily="34" charset="0"/>
              </a:rPr>
              <a:t>Emulsion Grade PVC</a:t>
            </a:r>
          </a:p>
        </p:txBody>
      </p:sp>
      <p:sp>
        <p:nvSpPr>
          <p:cNvPr id="24" name="TextBox 23">
            <a:extLst>
              <a:ext uri="{FF2B5EF4-FFF2-40B4-BE49-F238E27FC236}">
                <a16:creationId xmlns:a16="http://schemas.microsoft.com/office/drawing/2014/main" id="{CE59B6AB-912A-ADF8-7504-28B4AC8EB375}"/>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286062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Demand—</a:t>
            </a:r>
            <a:r>
              <a:rPr lang="en-IN" sz="1400" dirty="0">
                <a:solidFill>
                  <a:schemeClr val="tx1"/>
                </a:solidFill>
                <a:latin typeface="Arial" panose="020B0604020202020204" pitchFamily="34" charset="0"/>
              </a:rPr>
              <a:t>Region</a:t>
            </a:r>
            <a:endParaRPr lang="en-US" sz="1400" dirty="0">
              <a:solidFill>
                <a:schemeClr val="tx1"/>
              </a:solidFill>
              <a:latin typeface="Arial" panose="020B0604020202020204" pitchFamily="34" charset="0"/>
            </a:endParaRPr>
          </a:p>
        </p:txBody>
      </p:sp>
      <p:graphicFrame>
        <p:nvGraphicFramePr>
          <p:cNvPr id="10" name="Chart 9">
            <a:extLst>
              <a:ext uri="{FF2B5EF4-FFF2-40B4-BE49-F238E27FC236}">
                <a16:creationId xmlns:a16="http://schemas.microsoft.com/office/drawing/2014/main" id="{C799125F-AB3A-43FB-923E-4AE7FC77A1C4}"/>
              </a:ext>
            </a:extLst>
          </p:cNvPr>
          <p:cNvGraphicFramePr/>
          <p:nvPr>
            <p:extLst>
              <p:ext uri="{D42A27DB-BD31-4B8C-83A1-F6EECF244321}">
                <p14:modId xmlns:p14="http://schemas.microsoft.com/office/powerpoint/2010/main" val="2690136535"/>
              </p:ext>
            </p:extLst>
          </p:nvPr>
        </p:nvGraphicFramePr>
        <p:xfrm>
          <a:off x="99292" y="1187703"/>
          <a:ext cx="5312364" cy="2992186"/>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2B301913-75D4-4642-A905-A1253B96A239}"/>
              </a:ext>
            </a:extLst>
          </p:cNvPr>
          <p:cNvSpPr txBox="1"/>
          <p:nvPr/>
        </p:nvSpPr>
        <p:spPr>
          <a:xfrm>
            <a:off x="231811" y="837170"/>
            <a:ext cx="3535431" cy="276999"/>
          </a:xfrm>
          <a:prstGeom prst="rect">
            <a:avLst/>
          </a:prstGeom>
          <a:noFill/>
        </p:spPr>
        <p:txBody>
          <a:bodyPr wrap="square">
            <a:spAutoFit/>
          </a:bodyPr>
          <a:lstStyle/>
          <a:p>
            <a:r>
              <a:rPr lang="en-US" sz="1200" b="1" dirty="0">
                <a:latin typeface="Arial" panose="020B0604020202020204" pitchFamily="34" charset="0"/>
                <a:cs typeface="Arial" panose="020B0604020202020204" pitchFamily="34" charset="0"/>
              </a:rPr>
              <a:t>India PVC Demand By Region, 2015-2040F</a:t>
            </a:r>
            <a:endParaRPr lang="en-IN" sz="1200" b="1" dirty="0">
              <a:latin typeface="Arial" panose="020B0604020202020204" pitchFamily="34" charset="0"/>
              <a:cs typeface="Arial" panose="020B0604020202020204" pitchFamily="34" charset="0"/>
            </a:endParaRPr>
          </a:p>
        </p:txBody>
      </p:sp>
      <p:graphicFrame>
        <p:nvGraphicFramePr>
          <p:cNvPr id="20" name="Table 19">
            <a:extLst>
              <a:ext uri="{FF2B5EF4-FFF2-40B4-BE49-F238E27FC236}">
                <a16:creationId xmlns:a16="http://schemas.microsoft.com/office/drawing/2014/main" id="{9C2D6586-95EF-4B02-8E3A-1279BC180517}"/>
              </a:ext>
            </a:extLst>
          </p:cNvPr>
          <p:cNvGraphicFramePr>
            <a:graphicFrameLocks noGrp="1"/>
          </p:cNvGraphicFramePr>
          <p:nvPr>
            <p:extLst>
              <p:ext uri="{D42A27DB-BD31-4B8C-83A1-F6EECF244321}">
                <p14:modId xmlns:p14="http://schemas.microsoft.com/office/powerpoint/2010/main" val="3507246139"/>
              </p:ext>
            </p:extLst>
          </p:nvPr>
        </p:nvGraphicFramePr>
        <p:xfrm>
          <a:off x="234193" y="4179889"/>
          <a:ext cx="5209908" cy="220409"/>
        </p:xfrm>
        <a:graphic>
          <a:graphicData uri="http://schemas.openxmlformats.org/drawingml/2006/table">
            <a:tbl>
              <a:tblPr firstRow="1" firstCol="1" bandRow="1">
                <a:tableStyleId>{912C8C85-51F0-491E-9774-3900AFEF0FD7}</a:tableStyleId>
              </a:tblPr>
              <a:tblGrid>
                <a:gridCol w="588437">
                  <a:extLst>
                    <a:ext uri="{9D8B030D-6E8A-4147-A177-3AD203B41FA5}">
                      <a16:colId xmlns:a16="http://schemas.microsoft.com/office/drawing/2014/main" val="3024216197"/>
                    </a:ext>
                  </a:extLst>
                </a:gridCol>
                <a:gridCol w="578464">
                  <a:extLst>
                    <a:ext uri="{9D8B030D-6E8A-4147-A177-3AD203B41FA5}">
                      <a16:colId xmlns:a16="http://schemas.microsoft.com/office/drawing/2014/main" val="367556428"/>
                    </a:ext>
                  </a:extLst>
                </a:gridCol>
                <a:gridCol w="568491">
                  <a:extLst>
                    <a:ext uri="{9D8B030D-6E8A-4147-A177-3AD203B41FA5}">
                      <a16:colId xmlns:a16="http://schemas.microsoft.com/office/drawing/2014/main" val="2055329166"/>
                    </a:ext>
                  </a:extLst>
                </a:gridCol>
                <a:gridCol w="568491">
                  <a:extLst>
                    <a:ext uri="{9D8B030D-6E8A-4147-A177-3AD203B41FA5}">
                      <a16:colId xmlns:a16="http://schemas.microsoft.com/office/drawing/2014/main" val="782352744"/>
                    </a:ext>
                  </a:extLst>
                </a:gridCol>
                <a:gridCol w="578464">
                  <a:extLst>
                    <a:ext uri="{9D8B030D-6E8A-4147-A177-3AD203B41FA5}">
                      <a16:colId xmlns:a16="http://schemas.microsoft.com/office/drawing/2014/main" val="721651688"/>
                    </a:ext>
                  </a:extLst>
                </a:gridCol>
                <a:gridCol w="573477">
                  <a:extLst>
                    <a:ext uri="{9D8B030D-6E8A-4147-A177-3AD203B41FA5}">
                      <a16:colId xmlns:a16="http://schemas.microsoft.com/office/drawing/2014/main" val="759431489"/>
                    </a:ext>
                  </a:extLst>
                </a:gridCol>
                <a:gridCol w="578464">
                  <a:extLst>
                    <a:ext uri="{9D8B030D-6E8A-4147-A177-3AD203B41FA5}">
                      <a16:colId xmlns:a16="http://schemas.microsoft.com/office/drawing/2014/main" val="4085535551"/>
                    </a:ext>
                  </a:extLst>
                </a:gridCol>
                <a:gridCol w="563504">
                  <a:extLst>
                    <a:ext uri="{9D8B030D-6E8A-4147-A177-3AD203B41FA5}">
                      <a16:colId xmlns:a16="http://schemas.microsoft.com/office/drawing/2014/main" val="3263098842"/>
                    </a:ext>
                  </a:extLst>
                </a:gridCol>
                <a:gridCol w="612116">
                  <a:extLst>
                    <a:ext uri="{9D8B030D-6E8A-4147-A177-3AD203B41FA5}">
                      <a16:colId xmlns:a16="http://schemas.microsoft.com/office/drawing/2014/main" val="262110703"/>
                    </a:ext>
                  </a:extLst>
                </a:gridCol>
              </a:tblGrid>
              <a:tr h="0">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Total</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1,830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2,622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3,501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2,870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3,121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3,791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5,351</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n-IN" sz="1100" dirty="0">
                          <a:effectLst/>
                          <a:latin typeface="Arial" panose="020B0604020202020204" pitchFamily="34" charset="0"/>
                          <a:cs typeface="Arial" panose="020B0604020202020204" pitchFamily="34" charset="0"/>
                        </a:rPr>
                        <a:t>10,802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8201736"/>
                  </a:ext>
                </a:extLst>
              </a:tr>
            </a:tbl>
          </a:graphicData>
        </a:graphic>
      </p:graphicFrame>
      <p:sp>
        <p:nvSpPr>
          <p:cNvPr id="21" name="TextBox 22">
            <a:extLst>
              <a:ext uri="{FF2B5EF4-FFF2-40B4-BE49-F238E27FC236}">
                <a16:creationId xmlns:a16="http://schemas.microsoft.com/office/drawing/2014/main" id="{1C92E764-75CB-4A7C-B2D9-D2CAB95C62F0}"/>
              </a:ext>
            </a:extLst>
          </p:cNvPr>
          <p:cNvSpPr txBox="1"/>
          <p:nvPr/>
        </p:nvSpPr>
        <p:spPr>
          <a:xfrm>
            <a:off x="9759533" y="6407737"/>
            <a:ext cx="2246936" cy="252633"/>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TechSci Research</a:t>
            </a:r>
            <a:endParaRPr lang="en-IN" sz="1800" dirty="0">
              <a:latin typeface="Arial" panose="020B0604020202020204" pitchFamily="34" charset="0"/>
              <a:ea typeface="Calibri" panose="020F050202020403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7C86FC5-34BD-418D-534D-2A06CAD7B83F}"/>
              </a:ext>
            </a:extLst>
          </p:cNvPr>
          <p:cNvSpPr txBox="1"/>
          <p:nvPr/>
        </p:nvSpPr>
        <p:spPr>
          <a:xfrm>
            <a:off x="231812" y="1097277"/>
            <a:ext cx="5106974" cy="276999"/>
          </a:xfrm>
          <a:prstGeom prst="rect">
            <a:avLst/>
          </a:prstGeom>
          <a:solidFill>
            <a:schemeClr val="accent2"/>
          </a:solidFill>
        </p:spPr>
        <p:txBody>
          <a:bodyPr wrap="square" rtlCol="0">
            <a:spAutoFit/>
          </a:bodyPr>
          <a:lstStyle/>
          <a:p>
            <a:pPr algn="ctr"/>
            <a:r>
              <a:rPr lang="en-IN" sz="1200" b="1" dirty="0">
                <a:solidFill>
                  <a:schemeClr val="bg1"/>
                </a:solidFill>
                <a:latin typeface="Arial" panose="020B0604020202020204" pitchFamily="34" charset="0"/>
                <a:cs typeface="Arial" panose="020B0604020202020204" pitchFamily="34" charset="0"/>
              </a:rPr>
              <a:t>West India is the largest region</a:t>
            </a:r>
          </a:p>
        </p:txBody>
      </p:sp>
      <p:sp>
        <p:nvSpPr>
          <p:cNvPr id="152" name="TextBox 151">
            <a:extLst>
              <a:ext uri="{FF2B5EF4-FFF2-40B4-BE49-F238E27FC236}">
                <a16:creationId xmlns:a16="http://schemas.microsoft.com/office/drawing/2014/main" id="{B29411AB-35EA-166F-0A79-2157119987C9}"/>
              </a:ext>
            </a:extLst>
          </p:cNvPr>
          <p:cNvSpPr txBox="1"/>
          <p:nvPr/>
        </p:nvSpPr>
        <p:spPr>
          <a:xfrm>
            <a:off x="328986" y="4577410"/>
            <a:ext cx="5261710" cy="276999"/>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West India+South India : ~69% of the total demand</a:t>
            </a:r>
          </a:p>
        </p:txBody>
      </p:sp>
      <p:sp>
        <p:nvSpPr>
          <p:cNvPr id="153" name="TextBox 152">
            <a:extLst>
              <a:ext uri="{FF2B5EF4-FFF2-40B4-BE49-F238E27FC236}">
                <a16:creationId xmlns:a16="http://schemas.microsoft.com/office/drawing/2014/main" id="{DCC4B0F4-91ED-E6A1-5411-EDF717799319}"/>
              </a:ext>
            </a:extLst>
          </p:cNvPr>
          <p:cNvSpPr txBox="1"/>
          <p:nvPr/>
        </p:nvSpPr>
        <p:spPr>
          <a:xfrm>
            <a:off x="328986" y="4970644"/>
            <a:ext cx="5273235" cy="276999"/>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End-Use Sectors: infrastructure, agriculture, automotive, apparel, etc. </a:t>
            </a:r>
          </a:p>
        </p:txBody>
      </p:sp>
      <p:sp>
        <p:nvSpPr>
          <p:cNvPr id="83" name="Freeform 4">
            <a:extLst>
              <a:ext uri="{FF2B5EF4-FFF2-40B4-BE49-F238E27FC236}">
                <a16:creationId xmlns:a16="http://schemas.microsoft.com/office/drawing/2014/main" id="{BBD1448D-0D47-9630-51FE-A4DC065133F0}"/>
              </a:ext>
            </a:extLst>
          </p:cNvPr>
          <p:cNvSpPr/>
          <p:nvPr/>
        </p:nvSpPr>
        <p:spPr bwMode="auto">
          <a:xfrm>
            <a:off x="7963094" y="2198112"/>
            <a:ext cx="1249310" cy="1100833"/>
          </a:xfrm>
          <a:custGeom>
            <a:avLst/>
            <a:gdLst>
              <a:gd name="T0" fmla="*/ 0 w 4231"/>
              <a:gd name="T1" fmla="*/ 0 h 3825"/>
              <a:gd name="T2" fmla="*/ 0 w 4231"/>
              <a:gd name="T3" fmla="*/ 0 h 3825"/>
              <a:gd name="T4" fmla="*/ 0 w 4231"/>
              <a:gd name="T5" fmla="*/ 0 h 3825"/>
              <a:gd name="T6" fmla="*/ 0 w 4231"/>
              <a:gd name="T7" fmla="*/ 0 h 3825"/>
              <a:gd name="T8" fmla="*/ 0 w 4231"/>
              <a:gd name="T9" fmla="*/ 0 h 3825"/>
              <a:gd name="T10" fmla="*/ 0 w 4231"/>
              <a:gd name="T11" fmla="*/ 0 h 3825"/>
              <a:gd name="T12" fmla="*/ 0 w 4231"/>
              <a:gd name="T13" fmla="*/ 0 h 3825"/>
              <a:gd name="T14" fmla="*/ 0 w 4231"/>
              <a:gd name="T15" fmla="*/ 0 h 3825"/>
              <a:gd name="T16" fmla="*/ 0 w 4231"/>
              <a:gd name="T17" fmla="*/ 0 h 3825"/>
              <a:gd name="T18" fmla="*/ 0 w 4231"/>
              <a:gd name="T19" fmla="*/ 0 h 3825"/>
              <a:gd name="T20" fmla="*/ 0 w 4231"/>
              <a:gd name="T21" fmla="*/ 0 h 3825"/>
              <a:gd name="T22" fmla="*/ 0 w 4231"/>
              <a:gd name="T23" fmla="*/ 0 h 3825"/>
              <a:gd name="T24" fmla="*/ 0 w 4231"/>
              <a:gd name="T25" fmla="*/ 0 h 3825"/>
              <a:gd name="T26" fmla="*/ 0 w 4231"/>
              <a:gd name="T27" fmla="*/ 0 h 3825"/>
              <a:gd name="T28" fmla="*/ 0 w 4231"/>
              <a:gd name="T29" fmla="*/ 0 h 3825"/>
              <a:gd name="T30" fmla="*/ 0 w 4231"/>
              <a:gd name="T31" fmla="*/ 0 h 3825"/>
              <a:gd name="T32" fmla="*/ 0 w 4231"/>
              <a:gd name="T33" fmla="*/ 0 h 3825"/>
              <a:gd name="T34" fmla="*/ 0 w 4231"/>
              <a:gd name="T35" fmla="*/ 0 h 3825"/>
              <a:gd name="T36" fmla="*/ 0 w 4231"/>
              <a:gd name="T37" fmla="*/ 0 h 3825"/>
              <a:gd name="T38" fmla="*/ 0 w 4231"/>
              <a:gd name="T39" fmla="*/ 0 h 3825"/>
              <a:gd name="T40" fmla="*/ 0 w 4231"/>
              <a:gd name="T41" fmla="*/ 0 h 3825"/>
              <a:gd name="T42" fmla="*/ 0 w 4231"/>
              <a:gd name="T43" fmla="*/ 0 h 3825"/>
              <a:gd name="T44" fmla="*/ 0 w 4231"/>
              <a:gd name="T45" fmla="*/ 0 h 3825"/>
              <a:gd name="T46" fmla="*/ 0 w 4231"/>
              <a:gd name="T47" fmla="*/ 0 h 3825"/>
              <a:gd name="T48" fmla="*/ 0 w 4231"/>
              <a:gd name="T49" fmla="*/ 0 h 3825"/>
              <a:gd name="T50" fmla="*/ 0 w 4231"/>
              <a:gd name="T51" fmla="*/ 0 h 3825"/>
              <a:gd name="T52" fmla="*/ 0 w 4231"/>
              <a:gd name="T53" fmla="*/ 0 h 3825"/>
              <a:gd name="T54" fmla="*/ 0 w 4231"/>
              <a:gd name="T55" fmla="*/ 0 h 3825"/>
              <a:gd name="T56" fmla="*/ 0 w 4231"/>
              <a:gd name="T57" fmla="*/ 0 h 3825"/>
              <a:gd name="T58" fmla="*/ 0 w 4231"/>
              <a:gd name="T59" fmla="*/ 0 h 3825"/>
              <a:gd name="T60" fmla="*/ 0 w 4231"/>
              <a:gd name="T61" fmla="*/ 0 h 3825"/>
              <a:gd name="T62" fmla="*/ 0 w 4231"/>
              <a:gd name="T63" fmla="*/ 0 h 3825"/>
              <a:gd name="T64" fmla="*/ 0 w 4231"/>
              <a:gd name="T65" fmla="*/ 0 h 3825"/>
              <a:gd name="T66" fmla="*/ 0 w 4231"/>
              <a:gd name="T67" fmla="*/ 0 h 3825"/>
              <a:gd name="T68" fmla="*/ 0 w 4231"/>
              <a:gd name="T69" fmla="*/ 0 h 3825"/>
              <a:gd name="T70" fmla="*/ 0 w 4231"/>
              <a:gd name="T71" fmla="*/ 0 h 3825"/>
              <a:gd name="T72" fmla="*/ 0 w 4231"/>
              <a:gd name="T73" fmla="*/ 0 h 3825"/>
              <a:gd name="T74" fmla="*/ 0 w 4231"/>
              <a:gd name="T75" fmla="*/ 0 h 3825"/>
              <a:gd name="T76" fmla="*/ 0 w 4231"/>
              <a:gd name="T77" fmla="*/ 0 h 3825"/>
              <a:gd name="T78" fmla="*/ 0 w 4231"/>
              <a:gd name="T79" fmla="*/ 0 h 3825"/>
              <a:gd name="T80" fmla="*/ 0 w 4231"/>
              <a:gd name="T81" fmla="*/ 0 h 3825"/>
              <a:gd name="T82" fmla="*/ 0 w 4231"/>
              <a:gd name="T83" fmla="*/ 0 h 3825"/>
              <a:gd name="T84" fmla="*/ 0 w 4231"/>
              <a:gd name="T85" fmla="*/ 0 h 3825"/>
              <a:gd name="T86" fmla="*/ 0 w 4231"/>
              <a:gd name="T87" fmla="*/ 0 h 3825"/>
              <a:gd name="T88" fmla="*/ 0 w 4231"/>
              <a:gd name="T89" fmla="*/ 0 h 3825"/>
              <a:gd name="T90" fmla="*/ 0 w 4231"/>
              <a:gd name="T91" fmla="*/ 0 h 3825"/>
              <a:gd name="T92" fmla="*/ 0 w 4231"/>
              <a:gd name="T93" fmla="*/ 0 h 38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31" h="3825">
                <a:moveTo>
                  <a:pt x="726" y="2859"/>
                </a:moveTo>
                <a:lnTo>
                  <a:pt x="646" y="2739"/>
                </a:lnTo>
                <a:lnTo>
                  <a:pt x="631" y="2649"/>
                </a:lnTo>
                <a:lnTo>
                  <a:pt x="545" y="2502"/>
                </a:lnTo>
                <a:lnTo>
                  <a:pt x="572" y="2430"/>
                </a:lnTo>
                <a:lnTo>
                  <a:pt x="500" y="2309"/>
                </a:lnTo>
                <a:lnTo>
                  <a:pt x="380" y="2319"/>
                </a:lnTo>
                <a:lnTo>
                  <a:pt x="256" y="2139"/>
                </a:lnTo>
                <a:lnTo>
                  <a:pt x="302" y="1994"/>
                </a:lnTo>
                <a:lnTo>
                  <a:pt x="336" y="1808"/>
                </a:lnTo>
                <a:lnTo>
                  <a:pt x="212" y="1800"/>
                </a:lnTo>
                <a:lnTo>
                  <a:pt x="45" y="1748"/>
                </a:lnTo>
                <a:lnTo>
                  <a:pt x="0" y="1662"/>
                </a:lnTo>
                <a:lnTo>
                  <a:pt x="18" y="1524"/>
                </a:lnTo>
                <a:lnTo>
                  <a:pt x="174" y="1380"/>
                </a:lnTo>
                <a:lnTo>
                  <a:pt x="323" y="1251"/>
                </a:lnTo>
                <a:lnTo>
                  <a:pt x="473" y="1032"/>
                </a:lnTo>
                <a:lnTo>
                  <a:pt x="542" y="1029"/>
                </a:lnTo>
                <a:lnTo>
                  <a:pt x="621" y="1064"/>
                </a:lnTo>
                <a:lnTo>
                  <a:pt x="617" y="1193"/>
                </a:lnTo>
                <a:lnTo>
                  <a:pt x="705" y="1229"/>
                </a:lnTo>
                <a:lnTo>
                  <a:pt x="915" y="1170"/>
                </a:lnTo>
                <a:lnTo>
                  <a:pt x="1163" y="1155"/>
                </a:lnTo>
                <a:lnTo>
                  <a:pt x="1250" y="999"/>
                </a:lnTo>
                <a:lnTo>
                  <a:pt x="1355" y="912"/>
                </a:lnTo>
                <a:lnTo>
                  <a:pt x="1416" y="763"/>
                </a:lnTo>
                <a:lnTo>
                  <a:pt x="1533" y="639"/>
                </a:lnTo>
                <a:lnTo>
                  <a:pt x="1659" y="624"/>
                </a:lnTo>
                <a:lnTo>
                  <a:pt x="1802" y="465"/>
                </a:lnTo>
                <a:lnTo>
                  <a:pt x="1904" y="300"/>
                </a:lnTo>
                <a:lnTo>
                  <a:pt x="2001" y="60"/>
                </a:lnTo>
                <a:lnTo>
                  <a:pt x="2211" y="0"/>
                </a:lnTo>
                <a:lnTo>
                  <a:pt x="2288" y="83"/>
                </a:lnTo>
                <a:lnTo>
                  <a:pt x="2523" y="114"/>
                </a:lnTo>
                <a:lnTo>
                  <a:pt x="2491" y="198"/>
                </a:lnTo>
                <a:lnTo>
                  <a:pt x="2550" y="285"/>
                </a:lnTo>
                <a:lnTo>
                  <a:pt x="2553" y="447"/>
                </a:lnTo>
                <a:lnTo>
                  <a:pt x="2658" y="458"/>
                </a:lnTo>
                <a:lnTo>
                  <a:pt x="2797" y="478"/>
                </a:lnTo>
                <a:lnTo>
                  <a:pt x="2931" y="453"/>
                </a:lnTo>
                <a:lnTo>
                  <a:pt x="2925" y="585"/>
                </a:lnTo>
                <a:lnTo>
                  <a:pt x="2986" y="661"/>
                </a:lnTo>
                <a:lnTo>
                  <a:pt x="2976" y="868"/>
                </a:lnTo>
                <a:lnTo>
                  <a:pt x="3124" y="976"/>
                </a:lnTo>
                <a:lnTo>
                  <a:pt x="3183" y="1110"/>
                </a:lnTo>
                <a:lnTo>
                  <a:pt x="3156" y="1255"/>
                </a:lnTo>
                <a:lnTo>
                  <a:pt x="3229" y="1276"/>
                </a:lnTo>
                <a:lnTo>
                  <a:pt x="3277" y="1139"/>
                </a:lnTo>
                <a:lnTo>
                  <a:pt x="3376" y="1113"/>
                </a:lnTo>
                <a:lnTo>
                  <a:pt x="3420" y="1200"/>
                </a:lnTo>
                <a:lnTo>
                  <a:pt x="3517" y="1158"/>
                </a:lnTo>
                <a:lnTo>
                  <a:pt x="3592" y="1059"/>
                </a:lnTo>
                <a:lnTo>
                  <a:pt x="3623" y="1198"/>
                </a:lnTo>
                <a:lnTo>
                  <a:pt x="3623" y="1358"/>
                </a:lnTo>
                <a:lnTo>
                  <a:pt x="3694" y="1305"/>
                </a:lnTo>
                <a:lnTo>
                  <a:pt x="3832" y="1320"/>
                </a:lnTo>
                <a:lnTo>
                  <a:pt x="3819" y="1429"/>
                </a:lnTo>
                <a:lnTo>
                  <a:pt x="3946" y="1594"/>
                </a:lnTo>
                <a:lnTo>
                  <a:pt x="3923" y="1733"/>
                </a:lnTo>
                <a:lnTo>
                  <a:pt x="3893" y="1828"/>
                </a:lnTo>
                <a:lnTo>
                  <a:pt x="3873" y="1888"/>
                </a:lnTo>
                <a:lnTo>
                  <a:pt x="4043" y="1813"/>
                </a:lnTo>
                <a:lnTo>
                  <a:pt x="4143" y="1828"/>
                </a:lnTo>
                <a:lnTo>
                  <a:pt x="4218" y="1783"/>
                </a:lnTo>
                <a:lnTo>
                  <a:pt x="4231" y="1856"/>
                </a:lnTo>
                <a:lnTo>
                  <a:pt x="4174" y="1956"/>
                </a:lnTo>
                <a:lnTo>
                  <a:pt x="4051" y="1944"/>
                </a:lnTo>
                <a:lnTo>
                  <a:pt x="3939" y="2078"/>
                </a:lnTo>
                <a:lnTo>
                  <a:pt x="3789" y="2084"/>
                </a:lnTo>
                <a:lnTo>
                  <a:pt x="3623" y="2214"/>
                </a:lnTo>
                <a:lnTo>
                  <a:pt x="3548" y="2319"/>
                </a:lnTo>
                <a:lnTo>
                  <a:pt x="3408" y="2379"/>
                </a:lnTo>
                <a:lnTo>
                  <a:pt x="3408" y="2519"/>
                </a:lnTo>
                <a:lnTo>
                  <a:pt x="3498" y="2664"/>
                </a:lnTo>
                <a:lnTo>
                  <a:pt x="3653" y="2679"/>
                </a:lnTo>
                <a:lnTo>
                  <a:pt x="3813" y="2609"/>
                </a:lnTo>
                <a:lnTo>
                  <a:pt x="3833" y="2774"/>
                </a:lnTo>
                <a:lnTo>
                  <a:pt x="3603" y="2804"/>
                </a:lnTo>
                <a:lnTo>
                  <a:pt x="3533" y="2859"/>
                </a:lnTo>
                <a:lnTo>
                  <a:pt x="3574" y="2907"/>
                </a:lnTo>
                <a:lnTo>
                  <a:pt x="3531" y="2943"/>
                </a:lnTo>
                <a:lnTo>
                  <a:pt x="3638" y="2999"/>
                </a:lnTo>
                <a:lnTo>
                  <a:pt x="3678" y="3105"/>
                </a:lnTo>
                <a:lnTo>
                  <a:pt x="3608" y="3119"/>
                </a:lnTo>
                <a:lnTo>
                  <a:pt x="3528" y="3104"/>
                </a:lnTo>
                <a:lnTo>
                  <a:pt x="3548" y="3219"/>
                </a:lnTo>
                <a:lnTo>
                  <a:pt x="3615" y="3282"/>
                </a:lnTo>
                <a:lnTo>
                  <a:pt x="3559" y="3328"/>
                </a:lnTo>
                <a:lnTo>
                  <a:pt x="3495" y="3298"/>
                </a:lnTo>
                <a:lnTo>
                  <a:pt x="3451" y="3220"/>
                </a:lnTo>
                <a:lnTo>
                  <a:pt x="3378" y="3269"/>
                </a:lnTo>
                <a:lnTo>
                  <a:pt x="3218" y="3219"/>
                </a:lnTo>
                <a:lnTo>
                  <a:pt x="3128" y="3299"/>
                </a:lnTo>
                <a:lnTo>
                  <a:pt x="3093" y="3414"/>
                </a:lnTo>
                <a:lnTo>
                  <a:pt x="2963" y="3494"/>
                </a:lnTo>
                <a:lnTo>
                  <a:pt x="2853" y="3414"/>
                </a:lnTo>
                <a:lnTo>
                  <a:pt x="2888" y="3354"/>
                </a:lnTo>
                <a:lnTo>
                  <a:pt x="3003" y="3333"/>
                </a:lnTo>
                <a:lnTo>
                  <a:pt x="3000" y="3240"/>
                </a:lnTo>
                <a:lnTo>
                  <a:pt x="2978" y="3149"/>
                </a:lnTo>
                <a:lnTo>
                  <a:pt x="3079" y="3120"/>
                </a:lnTo>
                <a:lnTo>
                  <a:pt x="3054" y="3016"/>
                </a:lnTo>
                <a:lnTo>
                  <a:pt x="2978" y="2954"/>
                </a:lnTo>
                <a:lnTo>
                  <a:pt x="2858" y="2994"/>
                </a:lnTo>
                <a:lnTo>
                  <a:pt x="2753" y="2954"/>
                </a:lnTo>
                <a:lnTo>
                  <a:pt x="2823" y="2829"/>
                </a:lnTo>
                <a:lnTo>
                  <a:pt x="2723" y="2814"/>
                </a:lnTo>
                <a:lnTo>
                  <a:pt x="2673" y="2894"/>
                </a:lnTo>
                <a:lnTo>
                  <a:pt x="2568" y="2859"/>
                </a:lnTo>
                <a:lnTo>
                  <a:pt x="2543" y="2994"/>
                </a:lnTo>
                <a:lnTo>
                  <a:pt x="2527" y="3072"/>
                </a:lnTo>
                <a:lnTo>
                  <a:pt x="2568" y="3128"/>
                </a:lnTo>
                <a:lnTo>
                  <a:pt x="2508" y="3189"/>
                </a:lnTo>
                <a:lnTo>
                  <a:pt x="2583" y="3224"/>
                </a:lnTo>
                <a:lnTo>
                  <a:pt x="2628" y="3329"/>
                </a:lnTo>
                <a:lnTo>
                  <a:pt x="2573" y="3419"/>
                </a:lnTo>
                <a:lnTo>
                  <a:pt x="2595" y="3540"/>
                </a:lnTo>
                <a:lnTo>
                  <a:pt x="2407" y="3644"/>
                </a:lnTo>
                <a:lnTo>
                  <a:pt x="2378" y="3714"/>
                </a:lnTo>
                <a:lnTo>
                  <a:pt x="2496" y="3779"/>
                </a:lnTo>
                <a:lnTo>
                  <a:pt x="2389" y="3825"/>
                </a:lnTo>
                <a:lnTo>
                  <a:pt x="2274" y="3825"/>
                </a:lnTo>
                <a:lnTo>
                  <a:pt x="2105" y="3689"/>
                </a:lnTo>
                <a:lnTo>
                  <a:pt x="1926" y="3599"/>
                </a:lnTo>
                <a:lnTo>
                  <a:pt x="1926" y="3524"/>
                </a:lnTo>
                <a:lnTo>
                  <a:pt x="1829" y="3477"/>
                </a:lnTo>
                <a:lnTo>
                  <a:pt x="1791" y="3419"/>
                </a:lnTo>
                <a:lnTo>
                  <a:pt x="1862" y="3327"/>
                </a:lnTo>
                <a:lnTo>
                  <a:pt x="1808" y="3263"/>
                </a:lnTo>
                <a:lnTo>
                  <a:pt x="1731" y="3267"/>
                </a:lnTo>
                <a:lnTo>
                  <a:pt x="1688" y="3164"/>
                </a:lnTo>
                <a:lnTo>
                  <a:pt x="1756" y="3099"/>
                </a:lnTo>
                <a:lnTo>
                  <a:pt x="1641" y="3039"/>
                </a:lnTo>
                <a:lnTo>
                  <a:pt x="1539" y="3068"/>
                </a:lnTo>
                <a:lnTo>
                  <a:pt x="1386" y="2994"/>
                </a:lnTo>
                <a:lnTo>
                  <a:pt x="1277" y="2967"/>
                </a:lnTo>
                <a:lnTo>
                  <a:pt x="1206" y="2877"/>
                </a:lnTo>
                <a:lnTo>
                  <a:pt x="1112" y="2918"/>
                </a:lnTo>
                <a:lnTo>
                  <a:pt x="972" y="2892"/>
                </a:lnTo>
                <a:lnTo>
                  <a:pt x="822" y="2894"/>
                </a:lnTo>
                <a:lnTo>
                  <a:pt x="726" y="2859"/>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85" name="Freeform 5">
            <a:extLst>
              <a:ext uri="{FF2B5EF4-FFF2-40B4-BE49-F238E27FC236}">
                <a16:creationId xmlns:a16="http://schemas.microsoft.com/office/drawing/2014/main" id="{4546439B-287A-4D8A-CF4B-3079A41F2F35}"/>
              </a:ext>
            </a:extLst>
          </p:cNvPr>
          <p:cNvSpPr/>
          <p:nvPr/>
        </p:nvSpPr>
        <p:spPr bwMode="auto">
          <a:xfrm>
            <a:off x="7715004" y="3021216"/>
            <a:ext cx="922954" cy="723816"/>
          </a:xfrm>
          <a:custGeom>
            <a:avLst/>
            <a:gdLst>
              <a:gd name="T0" fmla="*/ 0 w 3126"/>
              <a:gd name="T1" fmla="*/ 0 h 2517"/>
              <a:gd name="T2" fmla="*/ 0 w 3126"/>
              <a:gd name="T3" fmla="*/ 0 h 2517"/>
              <a:gd name="T4" fmla="*/ 0 w 3126"/>
              <a:gd name="T5" fmla="*/ 0 h 2517"/>
              <a:gd name="T6" fmla="*/ 0 w 3126"/>
              <a:gd name="T7" fmla="*/ 0 h 2517"/>
              <a:gd name="T8" fmla="*/ 0 w 3126"/>
              <a:gd name="T9" fmla="*/ 0 h 2517"/>
              <a:gd name="T10" fmla="*/ 0 w 3126"/>
              <a:gd name="T11" fmla="*/ 0 h 2517"/>
              <a:gd name="T12" fmla="*/ 0 w 3126"/>
              <a:gd name="T13" fmla="*/ 0 h 2517"/>
              <a:gd name="T14" fmla="*/ 0 w 3126"/>
              <a:gd name="T15" fmla="*/ 0 h 2517"/>
              <a:gd name="T16" fmla="*/ 0 w 3126"/>
              <a:gd name="T17" fmla="*/ 0 h 2517"/>
              <a:gd name="T18" fmla="*/ 0 w 3126"/>
              <a:gd name="T19" fmla="*/ 0 h 2517"/>
              <a:gd name="T20" fmla="*/ 0 w 3126"/>
              <a:gd name="T21" fmla="*/ 0 h 2517"/>
              <a:gd name="T22" fmla="*/ 0 w 3126"/>
              <a:gd name="T23" fmla="*/ 0 h 2517"/>
              <a:gd name="T24" fmla="*/ 0 w 3126"/>
              <a:gd name="T25" fmla="*/ 0 h 2517"/>
              <a:gd name="T26" fmla="*/ 0 w 3126"/>
              <a:gd name="T27" fmla="*/ 0 h 2517"/>
              <a:gd name="T28" fmla="*/ 0 w 3126"/>
              <a:gd name="T29" fmla="*/ 0 h 2517"/>
              <a:gd name="T30" fmla="*/ 0 w 3126"/>
              <a:gd name="T31" fmla="*/ 0 h 2517"/>
              <a:gd name="T32" fmla="*/ 0 w 3126"/>
              <a:gd name="T33" fmla="*/ 0 h 2517"/>
              <a:gd name="T34" fmla="*/ 0 w 3126"/>
              <a:gd name="T35" fmla="*/ 0 h 2517"/>
              <a:gd name="T36" fmla="*/ 0 w 3126"/>
              <a:gd name="T37" fmla="*/ 0 h 2517"/>
              <a:gd name="T38" fmla="*/ 0 w 3126"/>
              <a:gd name="T39" fmla="*/ 0 h 2517"/>
              <a:gd name="T40" fmla="*/ 0 w 3126"/>
              <a:gd name="T41" fmla="*/ 0 h 2517"/>
              <a:gd name="T42" fmla="*/ 0 w 3126"/>
              <a:gd name="T43" fmla="*/ 0 h 2517"/>
              <a:gd name="T44" fmla="*/ 0 w 3126"/>
              <a:gd name="T45" fmla="*/ 0 h 2517"/>
              <a:gd name="T46" fmla="*/ 0 w 3126"/>
              <a:gd name="T47" fmla="*/ 0 h 2517"/>
              <a:gd name="T48" fmla="*/ 0 w 3126"/>
              <a:gd name="T49" fmla="*/ 0 h 2517"/>
              <a:gd name="T50" fmla="*/ 0 w 3126"/>
              <a:gd name="T51" fmla="*/ 0 h 2517"/>
              <a:gd name="T52" fmla="*/ 0 w 3126"/>
              <a:gd name="T53" fmla="*/ 0 h 2517"/>
              <a:gd name="T54" fmla="*/ 0 w 3126"/>
              <a:gd name="T55" fmla="*/ 0 h 2517"/>
              <a:gd name="T56" fmla="*/ 0 w 3126"/>
              <a:gd name="T57" fmla="*/ 0 h 2517"/>
              <a:gd name="T58" fmla="*/ 0 w 3126"/>
              <a:gd name="T59" fmla="*/ 0 h 2517"/>
              <a:gd name="T60" fmla="*/ 0 w 3126"/>
              <a:gd name="T61" fmla="*/ 0 h 2517"/>
              <a:gd name="T62" fmla="*/ 0 w 3126"/>
              <a:gd name="T63" fmla="*/ 0 h 2517"/>
              <a:gd name="T64" fmla="*/ 0 w 3126"/>
              <a:gd name="T65" fmla="*/ 0 h 2517"/>
              <a:gd name="T66" fmla="*/ 0 w 3126"/>
              <a:gd name="T67" fmla="*/ 0 h 2517"/>
              <a:gd name="T68" fmla="*/ 0 w 3126"/>
              <a:gd name="T69" fmla="*/ 0 h 2517"/>
              <a:gd name="T70" fmla="*/ 0 w 3126"/>
              <a:gd name="T71" fmla="*/ 0 h 2517"/>
              <a:gd name="T72" fmla="*/ 0 w 3126"/>
              <a:gd name="T73" fmla="*/ 0 h 2517"/>
              <a:gd name="T74" fmla="*/ 0 w 3126"/>
              <a:gd name="T75" fmla="*/ 0 h 2517"/>
              <a:gd name="T76" fmla="*/ 0 w 3126"/>
              <a:gd name="T77" fmla="*/ 0 h 2517"/>
              <a:gd name="T78" fmla="*/ 0 w 3126"/>
              <a:gd name="T79" fmla="*/ 0 h 2517"/>
              <a:gd name="T80" fmla="*/ 0 w 3126"/>
              <a:gd name="T81" fmla="*/ 0 h 2517"/>
              <a:gd name="T82" fmla="*/ 0 w 3126"/>
              <a:gd name="T83" fmla="*/ 0 h 2517"/>
              <a:gd name="T84" fmla="*/ 0 w 3126"/>
              <a:gd name="T85" fmla="*/ 0 h 2517"/>
              <a:gd name="T86" fmla="*/ 0 w 3126"/>
              <a:gd name="T87" fmla="*/ 0 h 2517"/>
              <a:gd name="T88" fmla="*/ 0 w 3126"/>
              <a:gd name="T89" fmla="*/ 0 h 2517"/>
              <a:gd name="T90" fmla="*/ 0 w 3126"/>
              <a:gd name="T91" fmla="*/ 0 h 2517"/>
              <a:gd name="T92" fmla="*/ 0 w 3126"/>
              <a:gd name="T93" fmla="*/ 0 h 2517"/>
              <a:gd name="T94" fmla="*/ 0 w 3126"/>
              <a:gd name="T95" fmla="*/ 0 h 2517"/>
              <a:gd name="T96" fmla="*/ 0 w 3126"/>
              <a:gd name="T97" fmla="*/ 0 h 2517"/>
              <a:gd name="T98" fmla="*/ 0 w 3126"/>
              <a:gd name="T99" fmla="*/ 0 h 2517"/>
              <a:gd name="T100" fmla="*/ 0 w 3126"/>
              <a:gd name="T101" fmla="*/ 0 h 2517"/>
              <a:gd name="T102" fmla="*/ 0 w 3126"/>
              <a:gd name="T103" fmla="*/ 0 h 2517"/>
              <a:gd name="T104" fmla="*/ 0 w 3126"/>
              <a:gd name="T105" fmla="*/ 0 h 25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126" h="2517">
                <a:moveTo>
                  <a:pt x="195" y="563"/>
                </a:moveTo>
                <a:lnTo>
                  <a:pt x="215" y="682"/>
                </a:lnTo>
                <a:lnTo>
                  <a:pt x="405" y="877"/>
                </a:lnTo>
                <a:lnTo>
                  <a:pt x="570" y="977"/>
                </a:lnTo>
                <a:lnTo>
                  <a:pt x="735" y="997"/>
                </a:lnTo>
                <a:lnTo>
                  <a:pt x="869" y="937"/>
                </a:lnTo>
                <a:lnTo>
                  <a:pt x="1024" y="892"/>
                </a:lnTo>
                <a:lnTo>
                  <a:pt x="1099" y="797"/>
                </a:lnTo>
                <a:lnTo>
                  <a:pt x="1219" y="802"/>
                </a:lnTo>
                <a:lnTo>
                  <a:pt x="1236" y="850"/>
                </a:lnTo>
                <a:lnTo>
                  <a:pt x="1189" y="982"/>
                </a:lnTo>
                <a:lnTo>
                  <a:pt x="1084" y="1012"/>
                </a:lnTo>
                <a:lnTo>
                  <a:pt x="964" y="1157"/>
                </a:lnTo>
                <a:lnTo>
                  <a:pt x="889" y="1117"/>
                </a:lnTo>
                <a:lnTo>
                  <a:pt x="810" y="1202"/>
                </a:lnTo>
                <a:lnTo>
                  <a:pt x="725" y="1177"/>
                </a:lnTo>
                <a:lnTo>
                  <a:pt x="680" y="1267"/>
                </a:lnTo>
                <a:lnTo>
                  <a:pt x="495" y="1308"/>
                </a:lnTo>
                <a:lnTo>
                  <a:pt x="530" y="1187"/>
                </a:lnTo>
                <a:lnTo>
                  <a:pt x="435" y="1192"/>
                </a:lnTo>
                <a:lnTo>
                  <a:pt x="390" y="1262"/>
                </a:lnTo>
                <a:lnTo>
                  <a:pt x="500" y="1448"/>
                </a:lnTo>
                <a:lnTo>
                  <a:pt x="630" y="1538"/>
                </a:lnTo>
                <a:lnTo>
                  <a:pt x="795" y="1763"/>
                </a:lnTo>
                <a:lnTo>
                  <a:pt x="1034" y="2047"/>
                </a:lnTo>
                <a:lnTo>
                  <a:pt x="1184" y="2132"/>
                </a:lnTo>
                <a:lnTo>
                  <a:pt x="1326" y="2137"/>
                </a:lnTo>
                <a:lnTo>
                  <a:pt x="1377" y="2157"/>
                </a:lnTo>
                <a:lnTo>
                  <a:pt x="1404" y="2158"/>
                </a:lnTo>
                <a:lnTo>
                  <a:pt x="1431" y="2160"/>
                </a:lnTo>
                <a:lnTo>
                  <a:pt x="1481" y="2125"/>
                </a:lnTo>
                <a:lnTo>
                  <a:pt x="1550" y="2107"/>
                </a:lnTo>
                <a:lnTo>
                  <a:pt x="1640" y="2042"/>
                </a:lnTo>
                <a:lnTo>
                  <a:pt x="1805" y="2027"/>
                </a:lnTo>
                <a:lnTo>
                  <a:pt x="1955" y="1893"/>
                </a:lnTo>
                <a:lnTo>
                  <a:pt x="2082" y="1789"/>
                </a:lnTo>
                <a:lnTo>
                  <a:pt x="2106" y="1663"/>
                </a:lnTo>
                <a:lnTo>
                  <a:pt x="2082" y="1537"/>
                </a:lnTo>
                <a:lnTo>
                  <a:pt x="2088" y="1435"/>
                </a:lnTo>
                <a:lnTo>
                  <a:pt x="2130" y="1393"/>
                </a:lnTo>
                <a:lnTo>
                  <a:pt x="2208" y="1333"/>
                </a:lnTo>
                <a:lnTo>
                  <a:pt x="2345" y="1358"/>
                </a:lnTo>
                <a:lnTo>
                  <a:pt x="2360" y="1448"/>
                </a:lnTo>
                <a:lnTo>
                  <a:pt x="2205" y="1458"/>
                </a:lnTo>
                <a:lnTo>
                  <a:pt x="2195" y="1563"/>
                </a:lnTo>
                <a:lnTo>
                  <a:pt x="2315" y="1563"/>
                </a:lnTo>
                <a:lnTo>
                  <a:pt x="2220" y="1683"/>
                </a:lnTo>
                <a:lnTo>
                  <a:pt x="2345" y="1698"/>
                </a:lnTo>
                <a:lnTo>
                  <a:pt x="2235" y="1928"/>
                </a:lnTo>
                <a:lnTo>
                  <a:pt x="2325" y="2042"/>
                </a:lnTo>
                <a:lnTo>
                  <a:pt x="2361" y="2121"/>
                </a:lnTo>
                <a:lnTo>
                  <a:pt x="2343" y="2215"/>
                </a:lnTo>
                <a:lnTo>
                  <a:pt x="2340" y="2319"/>
                </a:lnTo>
                <a:lnTo>
                  <a:pt x="2348" y="2314"/>
                </a:lnTo>
                <a:lnTo>
                  <a:pt x="2366" y="2317"/>
                </a:lnTo>
                <a:lnTo>
                  <a:pt x="2364" y="2326"/>
                </a:lnTo>
                <a:lnTo>
                  <a:pt x="2352" y="2331"/>
                </a:lnTo>
                <a:lnTo>
                  <a:pt x="2351" y="2340"/>
                </a:lnTo>
                <a:lnTo>
                  <a:pt x="2364" y="2337"/>
                </a:lnTo>
                <a:lnTo>
                  <a:pt x="2373" y="2346"/>
                </a:lnTo>
                <a:lnTo>
                  <a:pt x="2366" y="2350"/>
                </a:lnTo>
                <a:lnTo>
                  <a:pt x="2364" y="2358"/>
                </a:lnTo>
                <a:lnTo>
                  <a:pt x="2367" y="2365"/>
                </a:lnTo>
                <a:lnTo>
                  <a:pt x="2360" y="2367"/>
                </a:lnTo>
                <a:lnTo>
                  <a:pt x="2342" y="2368"/>
                </a:lnTo>
                <a:lnTo>
                  <a:pt x="2325" y="2371"/>
                </a:lnTo>
                <a:lnTo>
                  <a:pt x="2250" y="2437"/>
                </a:lnTo>
                <a:lnTo>
                  <a:pt x="2321" y="2457"/>
                </a:lnTo>
                <a:lnTo>
                  <a:pt x="2313" y="2443"/>
                </a:lnTo>
                <a:lnTo>
                  <a:pt x="2325" y="2431"/>
                </a:lnTo>
                <a:lnTo>
                  <a:pt x="2346" y="2443"/>
                </a:lnTo>
                <a:lnTo>
                  <a:pt x="2345" y="2430"/>
                </a:lnTo>
                <a:lnTo>
                  <a:pt x="2382" y="2431"/>
                </a:lnTo>
                <a:lnTo>
                  <a:pt x="2391" y="2409"/>
                </a:lnTo>
                <a:lnTo>
                  <a:pt x="2408" y="2413"/>
                </a:lnTo>
                <a:lnTo>
                  <a:pt x="2412" y="2397"/>
                </a:lnTo>
                <a:lnTo>
                  <a:pt x="2418" y="2392"/>
                </a:lnTo>
                <a:lnTo>
                  <a:pt x="2421" y="2406"/>
                </a:lnTo>
                <a:lnTo>
                  <a:pt x="2420" y="2419"/>
                </a:lnTo>
                <a:lnTo>
                  <a:pt x="2424" y="2422"/>
                </a:lnTo>
                <a:lnTo>
                  <a:pt x="2439" y="2421"/>
                </a:lnTo>
                <a:lnTo>
                  <a:pt x="2459" y="2422"/>
                </a:lnTo>
                <a:lnTo>
                  <a:pt x="2457" y="2430"/>
                </a:lnTo>
                <a:lnTo>
                  <a:pt x="2444" y="2433"/>
                </a:lnTo>
                <a:lnTo>
                  <a:pt x="2424" y="2451"/>
                </a:lnTo>
                <a:lnTo>
                  <a:pt x="2418" y="2458"/>
                </a:lnTo>
                <a:lnTo>
                  <a:pt x="2408" y="2467"/>
                </a:lnTo>
                <a:lnTo>
                  <a:pt x="2394" y="2469"/>
                </a:lnTo>
                <a:lnTo>
                  <a:pt x="2388" y="2476"/>
                </a:lnTo>
                <a:lnTo>
                  <a:pt x="2388" y="2491"/>
                </a:lnTo>
                <a:lnTo>
                  <a:pt x="2394" y="2506"/>
                </a:lnTo>
                <a:lnTo>
                  <a:pt x="2402" y="2503"/>
                </a:lnTo>
                <a:lnTo>
                  <a:pt x="2409" y="2517"/>
                </a:lnTo>
                <a:lnTo>
                  <a:pt x="2415" y="2508"/>
                </a:lnTo>
                <a:lnTo>
                  <a:pt x="2426" y="2514"/>
                </a:lnTo>
                <a:lnTo>
                  <a:pt x="2445" y="2506"/>
                </a:lnTo>
                <a:lnTo>
                  <a:pt x="2444" y="2497"/>
                </a:lnTo>
                <a:lnTo>
                  <a:pt x="2456" y="2491"/>
                </a:lnTo>
                <a:lnTo>
                  <a:pt x="2499" y="2499"/>
                </a:lnTo>
                <a:lnTo>
                  <a:pt x="2534" y="2502"/>
                </a:lnTo>
                <a:lnTo>
                  <a:pt x="2614" y="2357"/>
                </a:lnTo>
                <a:lnTo>
                  <a:pt x="2594" y="2212"/>
                </a:lnTo>
                <a:lnTo>
                  <a:pt x="2744" y="2312"/>
                </a:lnTo>
                <a:lnTo>
                  <a:pt x="2869" y="2207"/>
                </a:lnTo>
                <a:lnTo>
                  <a:pt x="2849" y="2107"/>
                </a:lnTo>
                <a:lnTo>
                  <a:pt x="2729" y="2017"/>
                </a:lnTo>
                <a:lnTo>
                  <a:pt x="2882" y="1898"/>
                </a:lnTo>
                <a:lnTo>
                  <a:pt x="3033" y="1823"/>
                </a:lnTo>
                <a:lnTo>
                  <a:pt x="2897" y="1790"/>
                </a:lnTo>
                <a:lnTo>
                  <a:pt x="2826" y="1775"/>
                </a:lnTo>
                <a:lnTo>
                  <a:pt x="2822" y="1655"/>
                </a:lnTo>
                <a:lnTo>
                  <a:pt x="2939" y="1577"/>
                </a:lnTo>
                <a:lnTo>
                  <a:pt x="2928" y="1489"/>
                </a:lnTo>
                <a:lnTo>
                  <a:pt x="2892" y="1417"/>
                </a:lnTo>
                <a:lnTo>
                  <a:pt x="2916" y="1369"/>
                </a:lnTo>
                <a:lnTo>
                  <a:pt x="2988" y="1381"/>
                </a:lnTo>
                <a:lnTo>
                  <a:pt x="3018" y="1333"/>
                </a:lnTo>
                <a:lnTo>
                  <a:pt x="2934" y="1309"/>
                </a:lnTo>
                <a:lnTo>
                  <a:pt x="2898" y="1267"/>
                </a:lnTo>
                <a:lnTo>
                  <a:pt x="3096" y="1165"/>
                </a:lnTo>
                <a:lnTo>
                  <a:pt x="3126" y="1081"/>
                </a:lnTo>
                <a:lnTo>
                  <a:pt x="3048" y="1033"/>
                </a:lnTo>
                <a:lnTo>
                  <a:pt x="3109" y="967"/>
                </a:lnTo>
                <a:lnTo>
                  <a:pt x="3036" y="904"/>
                </a:lnTo>
                <a:lnTo>
                  <a:pt x="2942" y="828"/>
                </a:lnTo>
                <a:lnTo>
                  <a:pt x="2764" y="742"/>
                </a:lnTo>
                <a:lnTo>
                  <a:pt x="2764" y="667"/>
                </a:lnTo>
                <a:lnTo>
                  <a:pt x="2670" y="619"/>
                </a:lnTo>
                <a:lnTo>
                  <a:pt x="2631" y="561"/>
                </a:lnTo>
                <a:lnTo>
                  <a:pt x="2700" y="469"/>
                </a:lnTo>
                <a:lnTo>
                  <a:pt x="2646" y="406"/>
                </a:lnTo>
                <a:lnTo>
                  <a:pt x="2571" y="408"/>
                </a:lnTo>
                <a:lnTo>
                  <a:pt x="2528" y="306"/>
                </a:lnTo>
                <a:lnTo>
                  <a:pt x="2595" y="241"/>
                </a:lnTo>
                <a:lnTo>
                  <a:pt x="2480" y="181"/>
                </a:lnTo>
                <a:lnTo>
                  <a:pt x="2378" y="208"/>
                </a:lnTo>
                <a:lnTo>
                  <a:pt x="2231" y="139"/>
                </a:lnTo>
                <a:lnTo>
                  <a:pt x="2115" y="108"/>
                </a:lnTo>
                <a:lnTo>
                  <a:pt x="2046" y="21"/>
                </a:lnTo>
                <a:lnTo>
                  <a:pt x="1949" y="58"/>
                </a:lnTo>
                <a:lnTo>
                  <a:pt x="1814" y="34"/>
                </a:lnTo>
                <a:lnTo>
                  <a:pt x="1662" y="36"/>
                </a:lnTo>
                <a:lnTo>
                  <a:pt x="1566" y="0"/>
                </a:lnTo>
                <a:lnTo>
                  <a:pt x="1569" y="112"/>
                </a:lnTo>
                <a:lnTo>
                  <a:pt x="1644" y="106"/>
                </a:lnTo>
                <a:lnTo>
                  <a:pt x="1638" y="145"/>
                </a:lnTo>
                <a:lnTo>
                  <a:pt x="1536" y="171"/>
                </a:lnTo>
                <a:lnTo>
                  <a:pt x="1443" y="202"/>
                </a:lnTo>
                <a:lnTo>
                  <a:pt x="1356" y="205"/>
                </a:lnTo>
                <a:lnTo>
                  <a:pt x="1350" y="103"/>
                </a:lnTo>
                <a:lnTo>
                  <a:pt x="1248" y="106"/>
                </a:lnTo>
                <a:lnTo>
                  <a:pt x="1111" y="174"/>
                </a:lnTo>
                <a:lnTo>
                  <a:pt x="1014" y="226"/>
                </a:lnTo>
                <a:lnTo>
                  <a:pt x="894" y="214"/>
                </a:lnTo>
                <a:lnTo>
                  <a:pt x="810" y="121"/>
                </a:lnTo>
                <a:lnTo>
                  <a:pt x="710" y="169"/>
                </a:lnTo>
                <a:lnTo>
                  <a:pt x="537" y="124"/>
                </a:lnTo>
                <a:lnTo>
                  <a:pt x="425" y="139"/>
                </a:lnTo>
                <a:lnTo>
                  <a:pt x="380" y="261"/>
                </a:lnTo>
                <a:lnTo>
                  <a:pt x="303" y="277"/>
                </a:lnTo>
                <a:lnTo>
                  <a:pt x="258" y="283"/>
                </a:lnTo>
                <a:lnTo>
                  <a:pt x="185" y="294"/>
                </a:lnTo>
                <a:lnTo>
                  <a:pt x="123" y="274"/>
                </a:lnTo>
                <a:lnTo>
                  <a:pt x="74" y="324"/>
                </a:lnTo>
                <a:lnTo>
                  <a:pt x="0" y="403"/>
                </a:lnTo>
                <a:lnTo>
                  <a:pt x="105" y="453"/>
                </a:lnTo>
                <a:lnTo>
                  <a:pt x="180" y="409"/>
                </a:lnTo>
                <a:lnTo>
                  <a:pt x="335" y="355"/>
                </a:lnTo>
                <a:lnTo>
                  <a:pt x="324" y="394"/>
                </a:lnTo>
                <a:lnTo>
                  <a:pt x="186" y="493"/>
                </a:lnTo>
                <a:lnTo>
                  <a:pt x="195" y="563"/>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86" name="Freeform 6">
            <a:extLst>
              <a:ext uri="{FF2B5EF4-FFF2-40B4-BE49-F238E27FC236}">
                <a16:creationId xmlns:a16="http://schemas.microsoft.com/office/drawing/2014/main" id="{4237E34F-1AEF-E9A2-A582-D81A46970586}"/>
              </a:ext>
            </a:extLst>
          </p:cNvPr>
          <p:cNvSpPr/>
          <p:nvPr/>
        </p:nvSpPr>
        <p:spPr bwMode="auto">
          <a:xfrm>
            <a:off x="8369196" y="3470183"/>
            <a:ext cx="1243403" cy="992908"/>
          </a:xfrm>
          <a:custGeom>
            <a:avLst/>
            <a:gdLst>
              <a:gd name="T0" fmla="*/ 0 w 4209"/>
              <a:gd name="T1" fmla="*/ 0 h 3450"/>
              <a:gd name="T2" fmla="*/ 0 w 4209"/>
              <a:gd name="T3" fmla="*/ 0 h 3450"/>
              <a:gd name="T4" fmla="*/ 0 w 4209"/>
              <a:gd name="T5" fmla="*/ 0 h 3450"/>
              <a:gd name="T6" fmla="*/ 0 w 4209"/>
              <a:gd name="T7" fmla="*/ 0 h 3450"/>
              <a:gd name="T8" fmla="*/ 0 w 4209"/>
              <a:gd name="T9" fmla="*/ 0 h 3450"/>
              <a:gd name="T10" fmla="*/ 0 w 4209"/>
              <a:gd name="T11" fmla="*/ 0 h 3450"/>
              <a:gd name="T12" fmla="*/ 0 w 4209"/>
              <a:gd name="T13" fmla="*/ 0 h 3450"/>
              <a:gd name="T14" fmla="*/ 0 w 4209"/>
              <a:gd name="T15" fmla="*/ 0 h 3450"/>
              <a:gd name="T16" fmla="*/ 0 w 4209"/>
              <a:gd name="T17" fmla="*/ 0 h 3450"/>
              <a:gd name="T18" fmla="*/ 0 w 4209"/>
              <a:gd name="T19" fmla="*/ 0 h 3450"/>
              <a:gd name="T20" fmla="*/ 0 w 4209"/>
              <a:gd name="T21" fmla="*/ 0 h 3450"/>
              <a:gd name="T22" fmla="*/ 0 w 4209"/>
              <a:gd name="T23" fmla="*/ 0 h 3450"/>
              <a:gd name="T24" fmla="*/ 0 w 4209"/>
              <a:gd name="T25" fmla="*/ 0 h 3450"/>
              <a:gd name="T26" fmla="*/ 0 w 4209"/>
              <a:gd name="T27" fmla="*/ 0 h 3450"/>
              <a:gd name="T28" fmla="*/ 0 w 4209"/>
              <a:gd name="T29" fmla="*/ 0 h 3450"/>
              <a:gd name="T30" fmla="*/ 0 w 4209"/>
              <a:gd name="T31" fmla="*/ 0 h 3450"/>
              <a:gd name="T32" fmla="*/ 0 w 4209"/>
              <a:gd name="T33" fmla="*/ 0 h 3450"/>
              <a:gd name="T34" fmla="*/ 0 w 4209"/>
              <a:gd name="T35" fmla="*/ 0 h 3450"/>
              <a:gd name="T36" fmla="*/ 0 w 4209"/>
              <a:gd name="T37" fmla="*/ 0 h 3450"/>
              <a:gd name="T38" fmla="*/ 0 w 4209"/>
              <a:gd name="T39" fmla="*/ 0 h 3450"/>
              <a:gd name="T40" fmla="*/ 0 w 4209"/>
              <a:gd name="T41" fmla="*/ 0 h 3450"/>
              <a:gd name="T42" fmla="*/ 0 w 4209"/>
              <a:gd name="T43" fmla="*/ 0 h 3450"/>
              <a:gd name="T44" fmla="*/ 0 w 4209"/>
              <a:gd name="T45" fmla="*/ 0 h 3450"/>
              <a:gd name="T46" fmla="*/ 0 w 4209"/>
              <a:gd name="T47" fmla="*/ 0 h 3450"/>
              <a:gd name="T48" fmla="*/ 0 w 4209"/>
              <a:gd name="T49" fmla="*/ 0 h 3450"/>
              <a:gd name="T50" fmla="*/ 0 w 4209"/>
              <a:gd name="T51" fmla="*/ 0 h 3450"/>
              <a:gd name="T52" fmla="*/ 0 w 4209"/>
              <a:gd name="T53" fmla="*/ 0 h 3450"/>
              <a:gd name="T54" fmla="*/ 0 w 4209"/>
              <a:gd name="T55" fmla="*/ 0 h 3450"/>
              <a:gd name="T56" fmla="*/ 0 w 4209"/>
              <a:gd name="T57" fmla="*/ 0 h 3450"/>
              <a:gd name="T58" fmla="*/ 0 w 4209"/>
              <a:gd name="T59" fmla="*/ 0 h 3450"/>
              <a:gd name="T60" fmla="*/ 0 w 4209"/>
              <a:gd name="T61" fmla="*/ 0 h 3450"/>
              <a:gd name="T62" fmla="*/ 0 w 4209"/>
              <a:gd name="T63" fmla="*/ 0 h 3450"/>
              <a:gd name="T64" fmla="*/ 0 w 4209"/>
              <a:gd name="T65" fmla="*/ 0 h 3450"/>
              <a:gd name="T66" fmla="*/ 0 w 4209"/>
              <a:gd name="T67" fmla="*/ 0 h 3450"/>
              <a:gd name="T68" fmla="*/ 0 w 4209"/>
              <a:gd name="T69" fmla="*/ 0 h 3450"/>
              <a:gd name="T70" fmla="*/ 0 w 4209"/>
              <a:gd name="T71" fmla="*/ 0 h 3450"/>
              <a:gd name="T72" fmla="*/ 0 w 4209"/>
              <a:gd name="T73" fmla="*/ 0 h 3450"/>
              <a:gd name="T74" fmla="*/ 0 w 4209"/>
              <a:gd name="T75" fmla="*/ 0 h 3450"/>
              <a:gd name="T76" fmla="*/ 0 w 4209"/>
              <a:gd name="T77" fmla="*/ 0 h 3450"/>
              <a:gd name="T78" fmla="*/ 0 w 4209"/>
              <a:gd name="T79" fmla="*/ 0 h 3450"/>
              <a:gd name="T80" fmla="*/ 0 w 4209"/>
              <a:gd name="T81" fmla="*/ 0 h 3450"/>
              <a:gd name="T82" fmla="*/ 0 w 4209"/>
              <a:gd name="T83" fmla="*/ 0 h 3450"/>
              <a:gd name="T84" fmla="*/ 0 w 4209"/>
              <a:gd name="T85" fmla="*/ 0 h 3450"/>
              <a:gd name="T86" fmla="*/ 0 w 4209"/>
              <a:gd name="T87" fmla="*/ 0 h 3450"/>
              <a:gd name="T88" fmla="*/ 0 w 4209"/>
              <a:gd name="T89" fmla="*/ 0 h 3450"/>
              <a:gd name="T90" fmla="*/ 0 w 4209"/>
              <a:gd name="T91" fmla="*/ 0 h 3450"/>
              <a:gd name="T92" fmla="*/ 0 w 4209"/>
              <a:gd name="T93" fmla="*/ 0 h 3450"/>
              <a:gd name="T94" fmla="*/ 0 w 4209"/>
              <a:gd name="T95" fmla="*/ 0 h 3450"/>
              <a:gd name="T96" fmla="*/ 0 w 4209"/>
              <a:gd name="T97" fmla="*/ 0 h 3450"/>
              <a:gd name="T98" fmla="*/ 0 w 4209"/>
              <a:gd name="T99" fmla="*/ 0 h 3450"/>
              <a:gd name="T100" fmla="*/ 0 w 4209"/>
              <a:gd name="T101" fmla="*/ 0 h 3450"/>
              <a:gd name="T102" fmla="*/ 0 w 4209"/>
              <a:gd name="T103" fmla="*/ 0 h 3450"/>
              <a:gd name="T104" fmla="*/ 0 w 4209"/>
              <a:gd name="T105" fmla="*/ 0 h 3450"/>
              <a:gd name="T106" fmla="*/ 0 w 4209"/>
              <a:gd name="T107" fmla="*/ 0 h 3450"/>
              <a:gd name="T108" fmla="*/ 0 w 4209"/>
              <a:gd name="T109" fmla="*/ 0 h 3450"/>
              <a:gd name="T110" fmla="*/ 0 w 4209"/>
              <a:gd name="T111" fmla="*/ 0 h 3450"/>
              <a:gd name="T112" fmla="*/ 0 w 4209"/>
              <a:gd name="T113" fmla="*/ 0 h 3450"/>
              <a:gd name="T114" fmla="*/ 0 w 4209"/>
              <a:gd name="T115" fmla="*/ 0 h 34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209" h="3450">
                <a:moveTo>
                  <a:pt x="3729" y="1814"/>
                </a:moveTo>
                <a:lnTo>
                  <a:pt x="3699" y="1654"/>
                </a:lnTo>
                <a:lnTo>
                  <a:pt x="3724" y="1459"/>
                </a:lnTo>
                <a:lnTo>
                  <a:pt x="3609" y="1384"/>
                </a:lnTo>
                <a:lnTo>
                  <a:pt x="3489" y="1399"/>
                </a:lnTo>
                <a:lnTo>
                  <a:pt x="3354" y="1394"/>
                </a:lnTo>
                <a:lnTo>
                  <a:pt x="3334" y="1439"/>
                </a:lnTo>
                <a:lnTo>
                  <a:pt x="3169" y="1414"/>
                </a:lnTo>
                <a:lnTo>
                  <a:pt x="3109" y="1304"/>
                </a:lnTo>
                <a:lnTo>
                  <a:pt x="3019" y="1244"/>
                </a:lnTo>
                <a:lnTo>
                  <a:pt x="2884" y="1199"/>
                </a:lnTo>
                <a:lnTo>
                  <a:pt x="2874" y="1324"/>
                </a:lnTo>
                <a:lnTo>
                  <a:pt x="2854" y="1439"/>
                </a:lnTo>
                <a:lnTo>
                  <a:pt x="2769" y="1544"/>
                </a:lnTo>
                <a:lnTo>
                  <a:pt x="2644" y="1514"/>
                </a:lnTo>
                <a:lnTo>
                  <a:pt x="2619" y="1604"/>
                </a:lnTo>
                <a:lnTo>
                  <a:pt x="2559" y="1684"/>
                </a:lnTo>
                <a:lnTo>
                  <a:pt x="2629" y="1789"/>
                </a:lnTo>
                <a:lnTo>
                  <a:pt x="2574" y="1909"/>
                </a:lnTo>
                <a:lnTo>
                  <a:pt x="2454" y="1964"/>
                </a:lnTo>
                <a:lnTo>
                  <a:pt x="2480" y="2075"/>
                </a:lnTo>
                <a:lnTo>
                  <a:pt x="2305" y="2015"/>
                </a:lnTo>
                <a:lnTo>
                  <a:pt x="2269" y="2128"/>
                </a:lnTo>
                <a:lnTo>
                  <a:pt x="2125" y="2134"/>
                </a:lnTo>
                <a:lnTo>
                  <a:pt x="2138" y="2234"/>
                </a:lnTo>
                <a:lnTo>
                  <a:pt x="2044" y="2296"/>
                </a:lnTo>
                <a:lnTo>
                  <a:pt x="2013" y="2389"/>
                </a:lnTo>
                <a:lnTo>
                  <a:pt x="1924" y="2374"/>
                </a:lnTo>
                <a:lnTo>
                  <a:pt x="1809" y="2456"/>
                </a:lnTo>
                <a:lnTo>
                  <a:pt x="1824" y="2555"/>
                </a:lnTo>
                <a:lnTo>
                  <a:pt x="1707" y="2569"/>
                </a:lnTo>
                <a:lnTo>
                  <a:pt x="1598" y="2579"/>
                </a:lnTo>
                <a:lnTo>
                  <a:pt x="1443" y="2509"/>
                </a:lnTo>
                <a:lnTo>
                  <a:pt x="1443" y="2658"/>
                </a:lnTo>
                <a:lnTo>
                  <a:pt x="1489" y="2788"/>
                </a:lnTo>
                <a:lnTo>
                  <a:pt x="1345" y="2772"/>
                </a:lnTo>
                <a:lnTo>
                  <a:pt x="1224" y="2818"/>
                </a:lnTo>
                <a:lnTo>
                  <a:pt x="1072" y="2743"/>
                </a:lnTo>
                <a:lnTo>
                  <a:pt x="1053" y="2866"/>
                </a:lnTo>
                <a:lnTo>
                  <a:pt x="745" y="2968"/>
                </a:lnTo>
                <a:lnTo>
                  <a:pt x="757" y="3109"/>
                </a:lnTo>
                <a:lnTo>
                  <a:pt x="817" y="3196"/>
                </a:lnTo>
                <a:lnTo>
                  <a:pt x="768" y="3268"/>
                </a:lnTo>
                <a:lnTo>
                  <a:pt x="738" y="3418"/>
                </a:lnTo>
                <a:lnTo>
                  <a:pt x="655" y="3450"/>
                </a:lnTo>
                <a:lnTo>
                  <a:pt x="543" y="3448"/>
                </a:lnTo>
                <a:lnTo>
                  <a:pt x="488" y="3378"/>
                </a:lnTo>
                <a:lnTo>
                  <a:pt x="393" y="3403"/>
                </a:lnTo>
                <a:lnTo>
                  <a:pt x="288" y="3228"/>
                </a:lnTo>
                <a:lnTo>
                  <a:pt x="248" y="2983"/>
                </a:lnTo>
                <a:lnTo>
                  <a:pt x="203" y="2389"/>
                </a:lnTo>
                <a:lnTo>
                  <a:pt x="168" y="2239"/>
                </a:lnTo>
                <a:lnTo>
                  <a:pt x="173" y="2164"/>
                </a:lnTo>
                <a:lnTo>
                  <a:pt x="88" y="2069"/>
                </a:lnTo>
                <a:lnTo>
                  <a:pt x="53" y="1774"/>
                </a:lnTo>
                <a:lnTo>
                  <a:pt x="38" y="1634"/>
                </a:lnTo>
                <a:lnTo>
                  <a:pt x="3" y="1429"/>
                </a:lnTo>
                <a:lnTo>
                  <a:pt x="8" y="1109"/>
                </a:lnTo>
                <a:lnTo>
                  <a:pt x="0" y="910"/>
                </a:lnTo>
                <a:lnTo>
                  <a:pt x="34" y="874"/>
                </a:lnTo>
                <a:lnTo>
                  <a:pt x="103" y="893"/>
                </a:lnTo>
                <a:lnTo>
                  <a:pt x="120" y="901"/>
                </a:lnTo>
                <a:lnTo>
                  <a:pt x="129" y="917"/>
                </a:lnTo>
                <a:lnTo>
                  <a:pt x="132" y="941"/>
                </a:lnTo>
                <a:lnTo>
                  <a:pt x="124" y="965"/>
                </a:lnTo>
                <a:lnTo>
                  <a:pt x="133" y="973"/>
                </a:lnTo>
                <a:lnTo>
                  <a:pt x="144" y="968"/>
                </a:lnTo>
                <a:lnTo>
                  <a:pt x="153" y="982"/>
                </a:lnTo>
                <a:lnTo>
                  <a:pt x="159" y="994"/>
                </a:lnTo>
                <a:lnTo>
                  <a:pt x="169" y="1000"/>
                </a:lnTo>
                <a:lnTo>
                  <a:pt x="174" y="983"/>
                </a:lnTo>
                <a:lnTo>
                  <a:pt x="192" y="988"/>
                </a:lnTo>
                <a:lnTo>
                  <a:pt x="208" y="995"/>
                </a:lnTo>
                <a:lnTo>
                  <a:pt x="222" y="998"/>
                </a:lnTo>
                <a:lnTo>
                  <a:pt x="232" y="1004"/>
                </a:lnTo>
                <a:lnTo>
                  <a:pt x="243" y="1012"/>
                </a:lnTo>
                <a:lnTo>
                  <a:pt x="253" y="1006"/>
                </a:lnTo>
                <a:lnTo>
                  <a:pt x="252" y="994"/>
                </a:lnTo>
                <a:lnTo>
                  <a:pt x="264" y="982"/>
                </a:lnTo>
                <a:lnTo>
                  <a:pt x="270" y="961"/>
                </a:lnTo>
                <a:lnTo>
                  <a:pt x="261" y="949"/>
                </a:lnTo>
                <a:lnTo>
                  <a:pt x="246" y="946"/>
                </a:lnTo>
                <a:lnTo>
                  <a:pt x="240" y="931"/>
                </a:lnTo>
                <a:lnTo>
                  <a:pt x="318" y="938"/>
                </a:lnTo>
                <a:lnTo>
                  <a:pt x="398" y="795"/>
                </a:lnTo>
                <a:lnTo>
                  <a:pt x="379" y="653"/>
                </a:lnTo>
                <a:lnTo>
                  <a:pt x="531" y="750"/>
                </a:lnTo>
                <a:lnTo>
                  <a:pt x="652" y="647"/>
                </a:lnTo>
                <a:lnTo>
                  <a:pt x="634" y="548"/>
                </a:lnTo>
                <a:lnTo>
                  <a:pt x="514" y="455"/>
                </a:lnTo>
                <a:lnTo>
                  <a:pt x="668" y="335"/>
                </a:lnTo>
                <a:lnTo>
                  <a:pt x="818" y="260"/>
                </a:lnTo>
                <a:lnTo>
                  <a:pt x="610" y="212"/>
                </a:lnTo>
                <a:lnTo>
                  <a:pt x="608" y="90"/>
                </a:lnTo>
                <a:lnTo>
                  <a:pt x="724" y="11"/>
                </a:lnTo>
                <a:lnTo>
                  <a:pt x="833" y="15"/>
                </a:lnTo>
                <a:lnTo>
                  <a:pt x="933" y="0"/>
                </a:lnTo>
                <a:lnTo>
                  <a:pt x="968" y="65"/>
                </a:lnTo>
                <a:lnTo>
                  <a:pt x="968" y="165"/>
                </a:lnTo>
                <a:lnTo>
                  <a:pt x="1103" y="210"/>
                </a:lnTo>
                <a:lnTo>
                  <a:pt x="1208" y="245"/>
                </a:lnTo>
                <a:lnTo>
                  <a:pt x="1283" y="335"/>
                </a:lnTo>
                <a:lnTo>
                  <a:pt x="1743" y="365"/>
                </a:lnTo>
                <a:lnTo>
                  <a:pt x="1758" y="470"/>
                </a:lnTo>
                <a:lnTo>
                  <a:pt x="1838" y="540"/>
                </a:lnTo>
                <a:lnTo>
                  <a:pt x="1958" y="500"/>
                </a:lnTo>
                <a:lnTo>
                  <a:pt x="2048" y="440"/>
                </a:lnTo>
                <a:lnTo>
                  <a:pt x="2134" y="215"/>
                </a:lnTo>
                <a:lnTo>
                  <a:pt x="2319" y="170"/>
                </a:lnTo>
                <a:lnTo>
                  <a:pt x="2514" y="165"/>
                </a:lnTo>
                <a:lnTo>
                  <a:pt x="2439" y="305"/>
                </a:lnTo>
                <a:lnTo>
                  <a:pt x="2554" y="380"/>
                </a:lnTo>
                <a:lnTo>
                  <a:pt x="2709" y="375"/>
                </a:lnTo>
                <a:lnTo>
                  <a:pt x="2854" y="270"/>
                </a:lnTo>
                <a:lnTo>
                  <a:pt x="3129" y="345"/>
                </a:lnTo>
                <a:lnTo>
                  <a:pt x="3259" y="255"/>
                </a:lnTo>
                <a:lnTo>
                  <a:pt x="3394" y="225"/>
                </a:lnTo>
                <a:lnTo>
                  <a:pt x="3504" y="305"/>
                </a:lnTo>
                <a:lnTo>
                  <a:pt x="3624" y="290"/>
                </a:lnTo>
                <a:lnTo>
                  <a:pt x="3879" y="270"/>
                </a:lnTo>
                <a:lnTo>
                  <a:pt x="3956" y="374"/>
                </a:lnTo>
                <a:lnTo>
                  <a:pt x="4067" y="402"/>
                </a:lnTo>
                <a:lnTo>
                  <a:pt x="3984" y="500"/>
                </a:lnTo>
                <a:lnTo>
                  <a:pt x="3969" y="590"/>
                </a:lnTo>
                <a:lnTo>
                  <a:pt x="4044" y="740"/>
                </a:lnTo>
                <a:lnTo>
                  <a:pt x="4069" y="959"/>
                </a:lnTo>
                <a:lnTo>
                  <a:pt x="3964" y="979"/>
                </a:lnTo>
                <a:lnTo>
                  <a:pt x="3934" y="1049"/>
                </a:lnTo>
                <a:lnTo>
                  <a:pt x="4029" y="1109"/>
                </a:lnTo>
                <a:lnTo>
                  <a:pt x="3994" y="1199"/>
                </a:lnTo>
                <a:lnTo>
                  <a:pt x="4209" y="1429"/>
                </a:lnTo>
                <a:lnTo>
                  <a:pt x="4174" y="1519"/>
                </a:lnTo>
                <a:lnTo>
                  <a:pt x="4119" y="1549"/>
                </a:lnTo>
                <a:lnTo>
                  <a:pt x="4054" y="1499"/>
                </a:lnTo>
                <a:lnTo>
                  <a:pt x="3954" y="1579"/>
                </a:lnTo>
                <a:lnTo>
                  <a:pt x="3894" y="1699"/>
                </a:lnTo>
                <a:lnTo>
                  <a:pt x="3920" y="1783"/>
                </a:lnTo>
                <a:lnTo>
                  <a:pt x="3853" y="1843"/>
                </a:lnTo>
                <a:lnTo>
                  <a:pt x="3729" y="1814"/>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87" name="Freeform 7">
            <a:extLst>
              <a:ext uri="{FF2B5EF4-FFF2-40B4-BE49-F238E27FC236}">
                <a16:creationId xmlns:a16="http://schemas.microsoft.com/office/drawing/2014/main" id="{65ADD612-7EF4-BA50-7F48-68B9530B8C86}"/>
              </a:ext>
            </a:extLst>
          </p:cNvPr>
          <p:cNvSpPr/>
          <p:nvPr/>
        </p:nvSpPr>
        <p:spPr bwMode="auto">
          <a:xfrm>
            <a:off x="8558217" y="4050098"/>
            <a:ext cx="685201" cy="1070614"/>
          </a:xfrm>
          <a:custGeom>
            <a:avLst/>
            <a:gdLst>
              <a:gd name="T0" fmla="*/ 0 w 2321"/>
              <a:gd name="T1" fmla="*/ 0 h 3721"/>
              <a:gd name="T2" fmla="*/ 0 w 2321"/>
              <a:gd name="T3" fmla="*/ 0 h 3721"/>
              <a:gd name="T4" fmla="*/ 0 w 2321"/>
              <a:gd name="T5" fmla="*/ 0 h 3721"/>
              <a:gd name="T6" fmla="*/ 0 w 2321"/>
              <a:gd name="T7" fmla="*/ 0 h 3721"/>
              <a:gd name="T8" fmla="*/ 0 w 2321"/>
              <a:gd name="T9" fmla="*/ 0 h 3721"/>
              <a:gd name="T10" fmla="*/ 0 w 2321"/>
              <a:gd name="T11" fmla="*/ 0 h 3721"/>
              <a:gd name="T12" fmla="*/ 0 w 2321"/>
              <a:gd name="T13" fmla="*/ 0 h 3721"/>
              <a:gd name="T14" fmla="*/ 0 w 2321"/>
              <a:gd name="T15" fmla="*/ 0 h 3721"/>
              <a:gd name="T16" fmla="*/ 0 w 2321"/>
              <a:gd name="T17" fmla="*/ 0 h 3721"/>
              <a:gd name="T18" fmla="*/ 0 w 2321"/>
              <a:gd name="T19" fmla="*/ 0 h 3721"/>
              <a:gd name="T20" fmla="*/ 0 w 2321"/>
              <a:gd name="T21" fmla="*/ 0 h 3721"/>
              <a:gd name="T22" fmla="*/ 0 w 2321"/>
              <a:gd name="T23" fmla="*/ 0 h 3721"/>
              <a:gd name="T24" fmla="*/ 0 w 2321"/>
              <a:gd name="T25" fmla="*/ 0 h 3721"/>
              <a:gd name="T26" fmla="*/ 0 w 2321"/>
              <a:gd name="T27" fmla="*/ 0 h 3721"/>
              <a:gd name="T28" fmla="*/ 0 w 2321"/>
              <a:gd name="T29" fmla="*/ 0 h 3721"/>
              <a:gd name="T30" fmla="*/ 0 w 2321"/>
              <a:gd name="T31" fmla="*/ 0 h 3721"/>
              <a:gd name="T32" fmla="*/ 0 w 2321"/>
              <a:gd name="T33" fmla="*/ 0 h 3721"/>
              <a:gd name="T34" fmla="*/ 0 w 2321"/>
              <a:gd name="T35" fmla="*/ 0 h 3721"/>
              <a:gd name="T36" fmla="*/ 0 w 2321"/>
              <a:gd name="T37" fmla="*/ 0 h 3721"/>
              <a:gd name="T38" fmla="*/ 0 w 2321"/>
              <a:gd name="T39" fmla="*/ 0 h 3721"/>
              <a:gd name="T40" fmla="*/ 0 w 2321"/>
              <a:gd name="T41" fmla="*/ 0 h 3721"/>
              <a:gd name="T42" fmla="*/ 0 w 2321"/>
              <a:gd name="T43" fmla="*/ 0 h 3721"/>
              <a:gd name="T44" fmla="*/ 0 w 2321"/>
              <a:gd name="T45" fmla="*/ 0 h 3721"/>
              <a:gd name="T46" fmla="*/ 0 w 2321"/>
              <a:gd name="T47" fmla="*/ 0 h 3721"/>
              <a:gd name="T48" fmla="*/ 0 w 2321"/>
              <a:gd name="T49" fmla="*/ 0 h 3721"/>
              <a:gd name="T50" fmla="*/ 0 w 2321"/>
              <a:gd name="T51" fmla="*/ 0 h 3721"/>
              <a:gd name="T52" fmla="*/ 0 w 2321"/>
              <a:gd name="T53" fmla="*/ 0 h 3721"/>
              <a:gd name="T54" fmla="*/ 0 w 2321"/>
              <a:gd name="T55" fmla="*/ 0 h 3721"/>
              <a:gd name="T56" fmla="*/ 0 w 2321"/>
              <a:gd name="T57" fmla="*/ 0 h 3721"/>
              <a:gd name="T58" fmla="*/ 0 w 2321"/>
              <a:gd name="T59" fmla="*/ 0 h 3721"/>
              <a:gd name="T60" fmla="*/ 0 w 2321"/>
              <a:gd name="T61" fmla="*/ 0 h 3721"/>
              <a:gd name="T62" fmla="*/ 0 w 2321"/>
              <a:gd name="T63" fmla="*/ 0 h 3721"/>
              <a:gd name="T64" fmla="*/ 0 w 2321"/>
              <a:gd name="T65" fmla="*/ 0 h 3721"/>
              <a:gd name="T66" fmla="*/ 0 w 2321"/>
              <a:gd name="T67" fmla="*/ 0 h 3721"/>
              <a:gd name="T68" fmla="*/ 0 w 2321"/>
              <a:gd name="T69" fmla="*/ 0 h 3721"/>
              <a:gd name="T70" fmla="*/ 0 w 2321"/>
              <a:gd name="T71" fmla="*/ 0 h 3721"/>
              <a:gd name="T72" fmla="*/ 0 w 2321"/>
              <a:gd name="T73" fmla="*/ 0 h 3721"/>
              <a:gd name="T74" fmla="*/ 0 w 2321"/>
              <a:gd name="T75" fmla="*/ 0 h 3721"/>
              <a:gd name="T76" fmla="*/ 0 w 2321"/>
              <a:gd name="T77" fmla="*/ 0 h 3721"/>
              <a:gd name="T78" fmla="*/ 0 w 2321"/>
              <a:gd name="T79" fmla="*/ 0 h 3721"/>
              <a:gd name="T80" fmla="*/ 0 w 2321"/>
              <a:gd name="T81" fmla="*/ 0 h 3721"/>
              <a:gd name="T82" fmla="*/ 0 w 2321"/>
              <a:gd name="T83" fmla="*/ 0 h 3721"/>
              <a:gd name="T84" fmla="*/ 0 w 2321"/>
              <a:gd name="T85" fmla="*/ 0 h 3721"/>
              <a:gd name="T86" fmla="*/ 0 w 2321"/>
              <a:gd name="T87" fmla="*/ 0 h 3721"/>
              <a:gd name="T88" fmla="*/ 0 w 2321"/>
              <a:gd name="T89" fmla="*/ 0 h 3721"/>
              <a:gd name="T90" fmla="*/ 0 w 2321"/>
              <a:gd name="T91" fmla="*/ 0 h 3721"/>
              <a:gd name="T92" fmla="*/ 0 w 2321"/>
              <a:gd name="T93" fmla="*/ 0 h 3721"/>
              <a:gd name="T94" fmla="*/ 0 w 2321"/>
              <a:gd name="T95" fmla="*/ 0 h 37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21" h="3721">
                <a:moveTo>
                  <a:pt x="880" y="3510"/>
                </a:moveTo>
                <a:lnTo>
                  <a:pt x="610" y="3325"/>
                </a:lnTo>
                <a:lnTo>
                  <a:pt x="479" y="3120"/>
                </a:lnTo>
                <a:lnTo>
                  <a:pt x="339" y="3070"/>
                </a:lnTo>
                <a:lnTo>
                  <a:pt x="239" y="2740"/>
                </a:lnTo>
                <a:lnTo>
                  <a:pt x="269" y="2625"/>
                </a:lnTo>
                <a:lnTo>
                  <a:pt x="249" y="2515"/>
                </a:lnTo>
                <a:lnTo>
                  <a:pt x="104" y="2100"/>
                </a:lnTo>
                <a:lnTo>
                  <a:pt x="0" y="1888"/>
                </a:lnTo>
                <a:lnTo>
                  <a:pt x="59" y="1770"/>
                </a:lnTo>
                <a:lnTo>
                  <a:pt x="69" y="1635"/>
                </a:lnTo>
                <a:lnTo>
                  <a:pt x="15" y="1437"/>
                </a:lnTo>
                <a:lnTo>
                  <a:pt x="99" y="1405"/>
                </a:lnTo>
                <a:lnTo>
                  <a:pt x="129" y="1255"/>
                </a:lnTo>
                <a:lnTo>
                  <a:pt x="179" y="1185"/>
                </a:lnTo>
                <a:lnTo>
                  <a:pt x="119" y="1095"/>
                </a:lnTo>
                <a:lnTo>
                  <a:pt x="104" y="955"/>
                </a:lnTo>
                <a:lnTo>
                  <a:pt x="415" y="852"/>
                </a:lnTo>
                <a:lnTo>
                  <a:pt x="434" y="730"/>
                </a:lnTo>
                <a:lnTo>
                  <a:pt x="585" y="805"/>
                </a:lnTo>
                <a:lnTo>
                  <a:pt x="705" y="760"/>
                </a:lnTo>
                <a:lnTo>
                  <a:pt x="850" y="775"/>
                </a:lnTo>
                <a:lnTo>
                  <a:pt x="805" y="640"/>
                </a:lnTo>
                <a:lnTo>
                  <a:pt x="805" y="495"/>
                </a:lnTo>
                <a:lnTo>
                  <a:pt x="960" y="565"/>
                </a:lnTo>
                <a:lnTo>
                  <a:pt x="1075" y="555"/>
                </a:lnTo>
                <a:lnTo>
                  <a:pt x="1185" y="540"/>
                </a:lnTo>
                <a:lnTo>
                  <a:pt x="1170" y="445"/>
                </a:lnTo>
                <a:lnTo>
                  <a:pt x="1285" y="360"/>
                </a:lnTo>
                <a:lnTo>
                  <a:pt x="1375" y="375"/>
                </a:lnTo>
                <a:lnTo>
                  <a:pt x="1405" y="285"/>
                </a:lnTo>
                <a:lnTo>
                  <a:pt x="1500" y="220"/>
                </a:lnTo>
                <a:lnTo>
                  <a:pt x="1485" y="120"/>
                </a:lnTo>
                <a:lnTo>
                  <a:pt x="1630" y="115"/>
                </a:lnTo>
                <a:lnTo>
                  <a:pt x="1665" y="0"/>
                </a:lnTo>
                <a:lnTo>
                  <a:pt x="1841" y="60"/>
                </a:lnTo>
                <a:lnTo>
                  <a:pt x="1831" y="195"/>
                </a:lnTo>
                <a:lnTo>
                  <a:pt x="1901" y="270"/>
                </a:lnTo>
                <a:lnTo>
                  <a:pt x="1811" y="345"/>
                </a:lnTo>
                <a:lnTo>
                  <a:pt x="1766" y="445"/>
                </a:lnTo>
                <a:lnTo>
                  <a:pt x="1856" y="495"/>
                </a:lnTo>
                <a:lnTo>
                  <a:pt x="1756" y="625"/>
                </a:lnTo>
                <a:lnTo>
                  <a:pt x="1725" y="675"/>
                </a:lnTo>
                <a:lnTo>
                  <a:pt x="1796" y="750"/>
                </a:lnTo>
                <a:lnTo>
                  <a:pt x="1771" y="865"/>
                </a:lnTo>
                <a:lnTo>
                  <a:pt x="1781" y="1030"/>
                </a:lnTo>
                <a:lnTo>
                  <a:pt x="1695" y="1110"/>
                </a:lnTo>
                <a:lnTo>
                  <a:pt x="1841" y="1150"/>
                </a:lnTo>
                <a:lnTo>
                  <a:pt x="1771" y="1230"/>
                </a:lnTo>
                <a:lnTo>
                  <a:pt x="1781" y="1315"/>
                </a:lnTo>
                <a:lnTo>
                  <a:pt x="1605" y="1320"/>
                </a:lnTo>
                <a:lnTo>
                  <a:pt x="1530" y="1395"/>
                </a:lnTo>
                <a:lnTo>
                  <a:pt x="1525" y="1530"/>
                </a:lnTo>
                <a:lnTo>
                  <a:pt x="1540" y="1630"/>
                </a:lnTo>
                <a:lnTo>
                  <a:pt x="1585" y="1740"/>
                </a:lnTo>
                <a:lnTo>
                  <a:pt x="1555" y="1860"/>
                </a:lnTo>
                <a:lnTo>
                  <a:pt x="1440" y="1860"/>
                </a:lnTo>
                <a:lnTo>
                  <a:pt x="1395" y="1950"/>
                </a:lnTo>
                <a:lnTo>
                  <a:pt x="1360" y="2080"/>
                </a:lnTo>
                <a:lnTo>
                  <a:pt x="1470" y="2175"/>
                </a:lnTo>
                <a:lnTo>
                  <a:pt x="1455" y="2265"/>
                </a:lnTo>
                <a:lnTo>
                  <a:pt x="1495" y="2325"/>
                </a:lnTo>
                <a:lnTo>
                  <a:pt x="1575" y="2215"/>
                </a:lnTo>
                <a:lnTo>
                  <a:pt x="1720" y="2250"/>
                </a:lnTo>
                <a:lnTo>
                  <a:pt x="1735" y="2340"/>
                </a:lnTo>
                <a:lnTo>
                  <a:pt x="1605" y="2400"/>
                </a:lnTo>
                <a:lnTo>
                  <a:pt x="1480" y="2365"/>
                </a:lnTo>
                <a:lnTo>
                  <a:pt x="1495" y="2455"/>
                </a:lnTo>
                <a:lnTo>
                  <a:pt x="1455" y="2530"/>
                </a:lnTo>
                <a:lnTo>
                  <a:pt x="1540" y="2545"/>
                </a:lnTo>
                <a:lnTo>
                  <a:pt x="1575" y="2500"/>
                </a:lnTo>
                <a:lnTo>
                  <a:pt x="1695" y="2485"/>
                </a:lnTo>
                <a:lnTo>
                  <a:pt x="1695" y="2560"/>
                </a:lnTo>
                <a:lnTo>
                  <a:pt x="1901" y="2530"/>
                </a:lnTo>
                <a:lnTo>
                  <a:pt x="1946" y="2460"/>
                </a:lnTo>
                <a:lnTo>
                  <a:pt x="2041" y="2475"/>
                </a:lnTo>
                <a:lnTo>
                  <a:pt x="2066" y="2590"/>
                </a:lnTo>
                <a:lnTo>
                  <a:pt x="2146" y="2655"/>
                </a:lnTo>
                <a:lnTo>
                  <a:pt x="2236" y="2665"/>
                </a:lnTo>
                <a:lnTo>
                  <a:pt x="2236" y="2785"/>
                </a:lnTo>
                <a:lnTo>
                  <a:pt x="2321" y="2815"/>
                </a:lnTo>
                <a:lnTo>
                  <a:pt x="2311" y="2910"/>
                </a:lnTo>
                <a:lnTo>
                  <a:pt x="2246" y="3000"/>
                </a:lnTo>
                <a:lnTo>
                  <a:pt x="2146" y="3075"/>
                </a:lnTo>
                <a:lnTo>
                  <a:pt x="1998" y="3060"/>
                </a:lnTo>
                <a:lnTo>
                  <a:pt x="1906" y="3015"/>
                </a:lnTo>
                <a:lnTo>
                  <a:pt x="1875" y="3120"/>
                </a:lnTo>
                <a:lnTo>
                  <a:pt x="1770" y="3207"/>
                </a:lnTo>
                <a:lnTo>
                  <a:pt x="1802" y="3310"/>
                </a:lnTo>
                <a:lnTo>
                  <a:pt x="1735" y="3390"/>
                </a:lnTo>
                <a:lnTo>
                  <a:pt x="1946" y="3460"/>
                </a:lnTo>
                <a:lnTo>
                  <a:pt x="1682" y="3630"/>
                </a:lnTo>
                <a:lnTo>
                  <a:pt x="1440" y="3625"/>
                </a:lnTo>
                <a:lnTo>
                  <a:pt x="1316" y="3721"/>
                </a:lnTo>
                <a:lnTo>
                  <a:pt x="1148" y="3691"/>
                </a:lnTo>
                <a:lnTo>
                  <a:pt x="990" y="3540"/>
                </a:lnTo>
                <a:lnTo>
                  <a:pt x="880" y="351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88" name="Freeform 9">
            <a:extLst>
              <a:ext uri="{FF2B5EF4-FFF2-40B4-BE49-F238E27FC236}">
                <a16:creationId xmlns:a16="http://schemas.microsoft.com/office/drawing/2014/main" id="{18474788-99BD-C56A-B84A-682C5B6CA6F4}"/>
              </a:ext>
            </a:extLst>
          </p:cNvPr>
          <p:cNvSpPr/>
          <p:nvPr/>
        </p:nvSpPr>
        <p:spPr bwMode="auto">
          <a:xfrm>
            <a:off x="8566117" y="2731977"/>
            <a:ext cx="1321670" cy="893618"/>
          </a:xfrm>
          <a:custGeom>
            <a:avLst/>
            <a:gdLst>
              <a:gd name="T0" fmla="*/ 0 w 4473"/>
              <a:gd name="T1" fmla="*/ 0 h 3106"/>
              <a:gd name="T2" fmla="*/ 0 w 4473"/>
              <a:gd name="T3" fmla="*/ 0 h 3106"/>
              <a:gd name="T4" fmla="*/ 0 w 4473"/>
              <a:gd name="T5" fmla="*/ 0 h 3106"/>
              <a:gd name="T6" fmla="*/ 0 w 4473"/>
              <a:gd name="T7" fmla="*/ 0 h 3106"/>
              <a:gd name="T8" fmla="*/ 0 w 4473"/>
              <a:gd name="T9" fmla="*/ 0 h 3106"/>
              <a:gd name="T10" fmla="*/ 0 w 4473"/>
              <a:gd name="T11" fmla="*/ 0 h 3106"/>
              <a:gd name="T12" fmla="*/ 0 w 4473"/>
              <a:gd name="T13" fmla="*/ 0 h 3106"/>
              <a:gd name="T14" fmla="*/ 0 w 4473"/>
              <a:gd name="T15" fmla="*/ 0 h 3106"/>
              <a:gd name="T16" fmla="*/ 0 w 4473"/>
              <a:gd name="T17" fmla="*/ 0 h 3106"/>
              <a:gd name="T18" fmla="*/ 0 w 4473"/>
              <a:gd name="T19" fmla="*/ 0 h 3106"/>
              <a:gd name="T20" fmla="*/ 0 w 4473"/>
              <a:gd name="T21" fmla="*/ 0 h 3106"/>
              <a:gd name="T22" fmla="*/ 0 w 4473"/>
              <a:gd name="T23" fmla="*/ 0 h 3106"/>
              <a:gd name="T24" fmla="*/ 0 w 4473"/>
              <a:gd name="T25" fmla="*/ 0 h 3106"/>
              <a:gd name="T26" fmla="*/ 0 w 4473"/>
              <a:gd name="T27" fmla="*/ 0 h 3106"/>
              <a:gd name="T28" fmla="*/ 0 w 4473"/>
              <a:gd name="T29" fmla="*/ 0 h 3106"/>
              <a:gd name="T30" fmla="*/ 0 w 4473"/>
              <a:gd name="T31" fmla="*/ 0 h 3106"/>
              <a:gd name="T32" fmla="*/ 0 w 4473"/>
              <a:gd name="T33" fmla="*/ 0 h 3106"/>
              <a:gd name="T34" fmla="*/ 0 w 4473"/>
              <a:gd name="T35" fmla="*/ 0 h 3106"/>
              <a:gd name="T36" fmla="*/ 0 w 4473"/>
              <a:gd name="T37" fmla="*/ 0 h 3106"/>
              <a:gd name="T38" fmla="*/ 0 w 4473"/>
              <a:gd name="T39" fmla="*/ 0 h 3106"/>
              <a:gd name="T40" fmla="*/ 0 w 4473"/>
              <a:gd name="T41" fmla="*/ 0 h 3106"/>
              <a:gd name="T42" fmla="*/ 0 w 4473"/>
              <a:gd name="T43" fmla="*/ 0 h 3106"/>
              <a:gd name="T44" fmla="*/ 0 w 4473"/>
              <a:gd name="T45" fmla="*/ 0 h 3106"/>
              <a:gd name="T46" fmla="*/ 0 w 4473"/>
              <a:gd name="T47" fmla="*/ 0 h 3106"/>
              <a:gd name="T48" fmla="*/ 0 w 4473"/>
              <a:gd name="T49" fmla="*/ 0 h 3106"/>
              <a:gd name="T50" fmla="*/ 0 w 4473"/>
              <a:gd name="T51" fmla="*/ 0 h 3106"/>
              <a:gd name="T52" fmla="*/ 0 w 4473"/>
              <a:gd name="T53" fmla="*/ 0 h 3106"/>
              <a:gd name="T54" fmla="*/ 0 w 4473"/>
              <a:gd name="T55" fmla="*/ 0 h 3106"/>
              <a:gd name="T56" fmla="*/ 0 w 4473"/>
              <a:gd name="T57" fmla="*/ 0 h 3106"/>
              <a:gd name="T58" fmla="*/ 0 w 4473"/>
              <a:gd name="T59" fmla="*/ 0 h 3106"/>
              <a:gd name="T60" fmla="*/ 0 w 4473"/>
              <a:gd name="T61" fmla="*/ 0 h 3106"/>
              <a:gd name="T62" fmla="*/ 0 w 4473"/>
              <a:gd name="T63" fmla="*/ 0 h 3106"/>
              <a:gd name="T64" fmla="*/ 0 w 4473"/>
              <a:gd name="T65" fmla="*/ 0 h 3106"/>
              <a:gd name="T66" fmla="*/ 0 w 4473"/>
              <a:gd name="T67" fmla="*/ 0 h 3106"/>
              <a:gd name="T68" fmla="*/ 0 w 4473"/>
              <a:gd name="T69" fmla="*/ 0 h 3106"/>
              <a:gd name="T70" fmla="*/ 0 w 4473"/>
              <a:gd name="T71" fmla="*/ 0 h 3106"/>
              <a:gd name="T72" fmla="*/ 0 w 4473"/>
              <a:gd name="T73" fmla="*/ 0 h 3106"/>
              <a:gd name="T74" fmla="*/ 0 w 4473"/>
              <a:gd name="T75" fmla="*/ 0 h 3106"/>
              <a:gd name="T76" fmla="*/ 0 w 4473"/>
              <a:gd name="T77" fmla="*/ 0 h 3106"/>
              <a:gd name="T78" fmla="*/ 0 w 4473"/>
              <a:gd name="T79" fmla="*/ 0 h 3106"/>
              <a:gd name="T80" fmla="*/ 0 w 4473"/>
              <a:gd name="T81" fmla="*/ 0 h 3106"/>
              <a:gd name="T82" fmla="*/ 0 w 4473"/>
              <a:gd name="T83" fmla="*/ 0 h 3106"/>
              <a:gd name="T84" fmla="*/ 0 w 4473"/>
              <a:gd name="T85" fmla="*/ 0 h 3106"/>
              <a:gd name="T86" fmla="*/ 0 w 4473"/>
              <a:gd name="T87" fmla="*/ 0 h 3106"/>
              <a:gd name="T88" fmla="*/ 0 w 4473"/>
              <a:gd name="T89" fmla="*/ 0 h 3106"/>
              <a:gd name="T90" fmla="*/ 0 w 4473"/>
              <a:gd name="T91" fmla="*/ 0 h 3106"/>
              <a:gd name="T92" fmla="*/ 0 w 4473"/>
              <a:gd name="T93" fmla="*/ 0 h 3106"/>
              <a:gd name="T94" fmla="*/ 0 w 4473"/>
              <a:gd name="T95" fmla="*/ 0 h 3106"/>
              <a:gd name="T96" fmla="*/ 0 w 4473"/>
              <a:gd name="T97" fmla="*/ 0 h 3106"/>
              <a:gd name="T98" fmla="*/ 0 w 4473"/>
              <a:gd name="T99" fmla="*/ 0 h 31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473" h="3106">
                <a:moveTo>
                  <a:pt x="2177" y="0"/>
                </a:moveTo>
                <a:lnTo>
                  <a:pt x="2121" y="101"/>
                </a:lnTo>
                <a:lnTo>
                  <a:pt x="1997" y="90"/>
                </a:lnTo>
                <a:lnTo>
                  <a:pt x="1882" y="225"/>
                </a:lnTo>
                <a:lnTo>
                  <a:pt x="1732" y="230"/>
                </a:lnTo>
                <a:lnTo>
                  <a:pt x="1566" y="361"/>
                </a:lnTo>
                <a:lnTo>
                  <a:pt x="1493" y="466"/>
                </a:lnTo>
                <a:lnTo>
                  <a:pt x="1352" y="525"/>
                </a:lnTo>
                <a:lnTo>
                  <a:pt x="1353" y="667"/>
                </a:lnTo>
                <a:lnTo>
                  <a:pt x="1442" y="811"/>
                </a:lnTo>
                <a:lnTo>
                  <a:pt x="1598" y="826"/>
                </a:lnTo>
                <a:lnTo>
                  <a:pt x="1757" y="756"/>
                </a:lnTo>
                <a:lnTo>
                  <a:pt x="1777" y="920"/>
                </a:lnTo>
                <a:lnTo>
                  <a:pt x="1548" y="951"/>
                </a:lnTo>
                <a:lnTo>
                  <a:pt x="1479" y="1006"/>
                </a:lnTo>
                <a:lnTo>
                  <a:pt x="1520" y="1050"/>
                </a:lnTo>
                <a:lnTo>
                  <a:pt x="1478" y="1087"/>
                </a:lnTo>
                <a:lnTo>
                  <a:pt x="1584" y="1147"/>
                </a:lnTo>
                <a:lnTo>
                  <a:pt x="1625" y="1251"/>
                </a:lnTo>
                <a:lnTo>
                  <a:pt x="1554" y="1266"/>
                </a:lnTo>
                <a:lnTo>
                  <a:pt x="1473" y="1251"/>
                </a:lnTo>
                <a:lnTo>
                  <a:pt x="1493" y="1365"/>
                </a:lnTo>
                <a:lnTo>
                  <a:pt x="1563" y="1428"/>
                </a:lnTo>
                <a:lnTo>
                  <a:pt x="1506" y="1471"/>
                </a:lnTo>
                <a:lnTo>
                  <a:pt x="1445" y="1444"/>
                </a:lnTo>
                <a:lnTo>
                  <a:pt x="1397" y="1366"/>
                </a:lnTo>
                <a:lnTo>
                  <a:pt x="1323" y="1416"/>
                </a:lnTo>
                <a:lnTo>
                  <a:pt x="1161" y="1366"/>
                </a:lnTo>
                <a:lnTo>
                  <a:pt x="1071" y="1447"/>
                </a:lnTo>
                <a:lnTo>
                  <a:pt x="1037" y="1563"/>
                </a:lnTo>
                <a:lnTo>
                  <a:pt x="906" y="1641"/>
                </a:lnTo>
                <a:lnTo>
                  <a:pt x="798" y="1560"/>
                </a:lnTo>
                <a:lnTo>
                  <a:pt x="831" y="1503"/>
                </a:lnTo>
                <a:lnTo>
                  <a:pt x="951" y="1477"/>
                </a:lnTo>
                <a:lnTo>
                  <a:pt x="947" y="1390"/>
                </a:lnTo>
                <a:lnTo>
                  <a:pt x="924" y="1296"/>
                </a:lnTo>
                <a:lnTo>
                  <a:pt x="1027" y="1265"/>
                </a:lnTo>
                <a:lnTo>
                  <a:pt x="999" y="1158"/>
                </a:lnTo>
                <a:lnTo>
                  <a:pt x="924" y="1101"/>
                </a:lnTo>
                <a:lnTo>
                  <a:pt x="803" y="1141"/>
                </a:lnTo>
                <a:lnTo>
                  <a:pt x="697" y="1100"/>
                </a:lnTo>
                <a:lnTo>
                  <a:pt x="768" y="976"/>
                </a:lnTo>
                <a:lnTo>
                  <a:pt x="668" y="960"/>
                </a:lnTo>
                <a:lnTo>
                  <a:pt x="618" y="1042"/>
                </a:lnTo>
                <a:lnTo>
                  <a:pt x="512" y="1006"/>
                </a:lnTo>
                <a:lnTo>
                  <a:pt x="472" y="1220"/>
                </a:lnTo>
                <a:lnTo>
                  <a:pt x="512" y="1275"/>
                </a:lnTo>
                <a:lnTo>
                  <a:pt x="452" y="1335"/>
                </a:lnTo>
                <a:lnTo>
                  <a:pt x="527" y="1370"/>
                </a:lnTo>
                <a:lnTo>
                  <a:pt x="572" y="1475"/>
                </a:lnTo>
                <a:lnTo>
                  <a:pt x="518" y="1567"/>
                </a:lnTo>
                <a:lnTo>
                  <a:pt x="542" y="1686"/>
                </a:lnTo>
                <a:lnTo>
                  <a:pt x="352" y="1791"/>
                </a:lnTo>
                <a:lnTo>
                  <a:pt x="322" y="1861"/>
                </a:lnTo>
                <a:lnTo>
                  <a:pt x="442" y="1926"/>
                </a:lnTo>
                <a:lnTo>
                  <a:pt x="332" y="1971"/>
                </a:lnTo>
                <a:lnTo>
                  <a:pt x="217" y="1971"/>
                </a:lnTo>
                <a:lnTo>
                  <a:pt x="156" y="2036"/>
                </a:lnTo>
                <a:lnTo>
                  <a:pt x="234" y="2084"/>
                </a:lnTo>
                <a:lnTo>
                  <a:pt x="204" y="2168"/>
                </a:lnTo>
                <a:lnTo>
                  <a:pt x="6" y="2270"/>
                </a:lnTo>
                <a:lnTo>
                  <a:pt x="42" y="2315"/>
                </a:lnTo>
                <a:lnTo>
                  <a:pt x="125" y="2334"/>
                </a:lnTo>
                <a:lnTo>
                  <a:pt x="98" y="2384"/>
                </a:lnTo>
                <a:lnTo>
                  <a:pt x="23" y="2373"/>
                </a:lnTo>
                <a:lnTo>
                  <a:pt x="0" y="2424"/>
                </a:lnTo>
                <a:lnTo>
                  <a:pt x="38" y="2498"/>
                </a:lnTo>
                <a:lnTo>
                  <a:pt x="47" y="2578"/>
                </a:lnTo>
                <a:lnTo>
                  <a:pt x="162" y="2581"/>
                </a:lnTo>
                <a:lnTo>
                  <a:pt x="255" y="2566"/>
                </a:lnTo>
                <a:lnTo>
                  <a:pt x="291" y="2628"/>
                </a:lnTo>
                <a:lnTo>
                  <a:pt x="293" y="2731"/>
                </a:lnTo>
                <a:lnTo>
                  <a:pt x="530" y="2809"/>
                </a:lnTo>
                <a:lnTo>
                  <a:pt x="608" y="2901"/>
                </a:lnTo>
                <a:lnTo>
                  <a:pt x="1067" y="2932"/>
                </a:lnTo>
                <a:lnTo>
                  <a:pt x="1082" y="3037"/>
                </a:lnTo>
                <a:lnTo>
                  <a:pt x="1162" y="3106"/>
                </a:lnTo>
                <a:lnTo>
                  <a:pt x="1292" y="3061"/>
                </a:lnTo>
                <a:lnTo>
                  <a:pt x="1371" y="3007"/>
                </a:lnTo>
                <a:lnTo>
                  <a:pt x="1457" y="2779"/>
                </a:lnTo>
                <a:lnTo>
                  <a:pt x="1642" y="2736"/>
                </a:lnTo>
                <a:lnTo>
                  <a:pt x="1835" y="2731"/>
                </a:lnTo>
                <a:lnTo>
                  <a:pt x="1762" y="2871"/>
                </a:lnTo>
                <a:lnTo>
                  <a:pt x="1878" y="2946"/>
                </a:lnTo>
                <a:lnTo>
                  <a:pt x="2028" y="2943"/>
                </a:lnTo>
                <a:lnTo>
                  <a:pt x="2178" y="2835"/>
                </a:lnTo>
                <a:lnTo>
                  <a:pt x="2452" y="2910"/>
                </a:lnTo>
                <a:lnTo>
                  <a:pt x="2584" y="2820"/>
                </a:lnTo>
                <a:lnTo>
                  <a:pt x="2721" y="2791"/>
                </a:lnTo>
                <a:lnTo>
                  <a:pt x="2827" y="2869"/>
                </a:lnTo>
                <a:lnTo>
                  <a:pt x="2956" y="2856"/>
                </a:lnTo>
                <a:lnTo>
                  <a:pt x="3203" y="2836"/>
                </a:lnTo>
                <a:lnTo>
                  <a:pt x="3278" y="2941"/>
                </a:lnTo>
                <a:lnTo>
                  <a:pt x="3393" y="2968"/>
                </a:lnTo>
                <a:lnTo>
                  <a:pt x="3498" y="2781"/>
                </a:lnTo>
                <a:lnTo>
                  <a:pt x="3528" y="2566"/>
                </a:lnTo>
                <a:lnTo>
                  <a:pt x="3663" y="2346"/>
                </a:lnTo>
                <a:lnTo>
                  <a:pt x="3768" y="2361"/>
                </a:lnTo>
                <a:lnTo>
                  <a:pt x="3903" y="2281"/>
                </a:lnTo>
                <a:lnTo>
                  <a:pt x="4038" y="2061"/>
                </a:lnTo>
                <a:lnTo>
                  <a:pt x="4161" y="1942"/>
                </a:lnTo>
                <a:lnTo>
                  <a:pt x="4083" y="1851"/>
                </a:lnTo>
                <a:lnTo>
                  <a:pt x="3948" y="1786"/>
                </a:lnTo>
                <a:lnTo>
                  <a:pt x="3874" y="1791"/>
                </a:lnTo>
                <a:lnTo>
                  <a:pt x="3903" y="1696"/>
                </a:lnTo>
                <a:lnTo>
                  <a:pt x="3880" y="1605"/>
                </a:lnTo>
                <a:lnTo>
                  <a:pt x="4042" y="1620"/>
                </a:lnTo>
                <a:lnTo>
                  <a:pt x="4186" y="1605"/>
                </a:lnTo>
                <a:lnTo>
                  <a:pt x="4313" y="1636"/>
                </a:lnTo>
                <a:lnTo>
                  <a:pt x="4473" y="1550"/>
                </a:lnTo>
                <a:lnTo>
                  <a:pt x="4398" y="1455"/>
                </a:lnTo>
                <a:lnTo>
                  <a:pt x="4443" y="1335"/>
                </a:lnTo>
                <a:lnTo>
                  <a:pt x="4403" y="1295"/>
                </a:lnTo>
                <a:lnTo>
                  <a:pt x="4448" y="1215"/>
                </a:lnTo>
                <a:lnTo>
                  <a:pt x="4398" y="1140"/>
                </a:lnTo>
                <a:lnTo>
                  <a:pt x="4238" y="1205"/>
                </a:lnTo>
                <a:lnTo>
                  <a:pt x="4053" y="1020"/>
                </a:lnTo>
                <a:lnTo>
                  <a:pt x="3908" y="975"/>
                </a:lnTo>
                <a:lnTo>
                  <a:pt x="3843" y="875"/>
                </a:lnTo>
                <a:lnTo>
                  <a:pt x="3728" y="890"/>
                </a:lnTo>
                <a:lnTo>
                  <a:pt x="3653" y="1025"/>
                </a:lnTo>
                <a:lnTo>
                  <a:pt x="3513" y="1025"/>
                </a:lnTo>
                <a:lnTo>
                  <a:pt x="3503" y="885"/>
                </a:lnTo>
                <a:lnTo>
                  <a:pt x="3323" y="975"/>
                </a:lnTo>
                <a:lnTo>
                  <a:pt x="3233" y="950"/>
                </a:lnTo>
                <a:lnTo>
                  <a:pt x="3263" y="855"/>
                </a:lnTo>
                <a:lnTo>
                  <a:pt x="3213" y="765"/>
                </a:lnTo>
                <a:lnTo>
                  <a:pt x="3068" y="825"/>
                </a:lnTo>
                <a:lnTo>
                  <a:pt x="3003" y="905"/>
                </a:lnTo>
                <a:lnTo>
                  <a:pt x="2793" y="950"/>
                </a:lnTo>
                <a:lnTo>
                  <a:pt x="2808" y="830"/>
                </a:lnTo>
                <a:lnTo>
                  <a:pt x="2678" y="915"/>
                </a:lnTo>
                <a:lnTo>
                  <a:pt x="2538" y="825"/>
                </a:lnTo>
                <a:lnTo>
                  <a:pt x="2508" y="720"/>
                </a:lnTo>
                <a:lnTo>
                  <a:pt x="2393" y="740"/>
                </a:lnTo>
                <a:lnTo>
                  <a:pt x="2333" y="825"/>
                </a:lnTo>
                <a:lnTo>
                  <a:pt x="2422" y="970"/>
                </a:lnTo>
                <a:lnTo>
                  <a:pt x="2448" y="1095"/>
                </a:lnTo>
                <a:lnTo>
                  <a:pt x="2453" y="1205"/>
                </a:lnTo>
                <a:lnTo>
                  <a:pt x="2558" y="1230"/>
                </a:lnTo>
                <a:lnTo>
                  <a:pt x="2544" y="1381"/>
                </a:lnTo>
                <a:lnTo>
                  <a:pt x="2433" y="1410"/>
                </a:lnTo>
                <a:lnTo>
                  <a:pt x="2348" y="1325"/>
                </a:lnTo>
                <a:lnTo>
                  <a:pt x="2257" y="1350"/>
                </a:lnTo>
                <a:lnTo>
                  <a:pt x="2192" y="1230"/>
                </a:lnTo>
                <a:lnTo>
                  <a:pt x="2167" y="1050"/>
                </a:lnTo>
                <a:lnTo>
                  <a:pt x="2222" y="930"/>
                </a:lnTo>
                <a:lnTo>
                  <a:pt x="2212" y="755"/>
                </a:lnTo>
                <a:lnTo>
                  <a:pt x="2288" y="650"/>
                </a:lnTo>
                <a:lnTo>
                  <a:pt x="2423" y="675"/>
                </a:lnTo>
                <a:lnTo>
                  <a:pt x="2498" y="560"/>
                </a:lnTo>
                <a:lnTo>
                  <a:pt x="2558" y="425"/>
                </a:lnTo>
                <a:lnTo>
                  <a:pt x="2618" y="315"/>
                </a:lnTo>
                <a:lnTo>
                  <a:pt x="2603" y="170"/>
                </a:lnTo>
                <a:lnTo>
                  <a:pt x="2543" y="50"/>
                </a:lnTo>
                <a:lnTo>
                  <a:pt x="2363" y="0"/>
                </a:lnTo>
                <a:lnTo>
                  <a:pt x="2177" y="0"/>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89" name="Freeform 10">
            <a:extLst>
              <a:ext uri="{FF2B5EF4-FFF2-40B4-BE49-F238E27FC236}">
                <a16:creationId xmlns:a16="http://schemas.microsoft.com/office/drawing/2014/main" id="{17FCFD79-B4EC-EDA6-0D4A-813B01F2D413}"/>
              </a:ext>
            </a:extLst>
          </p:cNvPr>
          <p:cNvSpPr/>
          <p:nvPr/>
        </p:nvSpPr>
        <p:spPr bwMode="auto">
          <a:xfrm>
            <a:off x="9058824" y="2175086"/>
            <a:ext cx="1083916" cy="1015932"/>
          </a:xfrm>
          <a:custGeom>
            <a:avLst/>
            <a:gdLst>
              <a:gd name="T0" fmla="*/ 0 w 3670"/>
              <a:gd name="T1" fmla="*/ 0 h 3530"/>
              <a:gd name="T2" fmla="*/ 0 w 3670"/>
              <a:gd name="T3" fmla="*/ 0 h 3530"/>
              <a:gd name="T4" fmla="*/ 0 w 3670"/>
              <a:gd name="T5" fmla="*/ 0 h 3530"/>
              <a:gd name="T6" fmla="*/ 0 w 3670"/>
              <a:gd name="T7" fmla="*/ 0 h 3530"/>
              <a:gd name="T8" fmla="*/ 0 w 3670"/>
              <a:gd name="T9" fmla="*/ 0 h 3530"/>
              <a:gd name="T10" fmla="*/ 0 w 3670"/>
              <a:gd name="T11" fmla="*/ 0 h 3530"/>
              <a:gd name="T12" fmla="*/ 0 w 3670"/>
              <a:gd name="T13" fmla="*/ 0 h 3530"/>
              <a:gd name="T14" fmla="*/ 0 w 3670"/>
              <a:gd name="T15" fmla="*/ 0 h 3530"/>
              <a:gd name="T16" fmla="*/ 0 w 3670"/>
              <a:gd name="T17" fmla="*/ 0 h 3530"/>
              <a:gd name="T18" fmla="*/ 0 w 3670"/>
              <a:gd name="T19" fmla="*/ 0 h 3530"/>
              <a:gd name="T20" fmla="*/ 0 w 3670"/>
              <a:gd name="T21" fmla="*/ 0 h 3530"/>
              <a:gd name="T22" fmla="*/ 0 w 3670"/>
              <a:gd name="T23" fmla="*/ 0 h 3530"/>
              <a:gd name="T24" fmla="*/ 0 w 3670"/>
              <a:gd name="T25" fmla="*/ 0 h 3530"/>
              <a:gd name="T26" fmla="*/ 0 w 3670"/>
              <a:gd name="T27" fmla="*/ 0 h 3530"/>
              <a:gd name="T28" fmla="*/ 0 w 3670"/>
              <a:gd name="T29" fmla="*/ 0 h 3530"/>
              <a:gd name="T30" fmla="*/ 0 w 3670"/>
              <a:gd name="T31" fmla="*/ 0 h 3530"/>
              <a:gd name="T32" fmla="*/ 0 w 3670"/>
              <a:gd name="T33" fmla="*/ 0 h 3530"/>
              <a:gd name="T34" fmla="*/ 0 w 3670"/>
              <a:gd name="T35" fmla="*/ 0 h 3530"/>
              <a:gd name="T36" fmla="*/ 0 w 3670"/>
              <a:gd name="T37" fmla="*/ 0 h 3530"/>
              <a:gd name="T38" fmla="*/ 0 w 3670"/>
              <a:gd name="T39" fmla="*/ 0 h 3530"/>
              <a:gd name="T40" fmla="*/ 0 w 3670"/>
              <a:gd name="T41" fmla="*/ 0 h 3530"/>
              <a:gd name="T42" fmla="*/ 0 w 3670"/>
              <a:gd name="T43" fmla="*/ 0 h 3530"/>
              <a:gd name="T44" fmla="*/ 0 w 3670"/>
              <a:gd name="T45" fmla="*/ 0 h 3530"/>
              <a:gd name="T46" fmla="*/ 0 w 3670"/>
              <a:gd name="T47" fmla="*/ 0 h 3530"/>
              <a:gd name="T48" fmla="*/ 0 w 3670"/>
              <a:gd name="T49" fmla="*/ 0 h 3530"/>
              <a:gd name="T50" fmla="*/ 0 w 3670"/>
              <a:gd name="T51" fmla="*/ 0 h 3530"/>
              <a:gd name="T52" fmla="*/ 0 w 3670"/>
              <a:gd name="T53" fmla="*/ 0 h 3530"/>
              <a:gd name="T54" fmla="*/ 0 w 3670"/>
              <a:gd name="T55" fmla="*/ 0 h 3530"/>
              <a:gd name="T56" fmla="*/ 0 w 3670"/>
              <a:gd name="T57" fmla="*/ 0 h 3530"/>
              <a:gd name="T58" fmla="*/ 0 w 3670"/>
              <a:gd name="T59" fmla="*/ 0 h 3530"/>
              <a:gd name="T60" fmla="*/ 0 w 3670"/>
              <a:gd name="T61" fmla="*/ 0 h 3530"/>
              <a:gd name="T62" fmla="*/ 0 w 3670"/>
              <a:gd name="T63" fmla="*/ 0 h 3530"/>
              <a:gd name="T64" fmla="*/ 0 w 3670"/>
              <a:gd name="T65" fmla="*/ 0 h 3530"/>
              <a:gd name="T66" fmla="*/ 0 w 3670"/>
              <a:gd name="T67" fmla="*/ 0 h 3530"/>
              <a:gd name="T68" fmla="*/ 0 w 3670"/>
              <a:gd name="T69" fmla="*/ 0 h 3530"/>
              <a:gd name="T70" fmla="*/ 0 w 3670"/>
              <a:gd name="T71" fmla="*/ 0 h 3530"/>
              <a:gd name="T72" fmla="*/ 0 w 3670"/>
              <a:gd name="T73" fmla="*/ 0 h 3530"/>
              <a:gd name="T74" fmla="*/ 0 w 3670"/>
              <a:gd name="T75" fmla="*/ 0 h 3530"/>
              <a:gd name="T76" fmla="*/ 0 w 3670"/>
              <a:gd name="T77" fmla="*/ 0 h 3530"/>
              <a:gd name="T78" fmla="*/ 0 w 3670"/>
              <a:gd name="T79" fmla="*/ 0 h 3530"/>
              <a:gd name="T80" fmla="*/ 0 w 3670"/>
              <a:gd name="T81" fmla="*/ 0 h 3530"/>
              <a:gd name="T82" fmla="*/ 0 w 3670"/>
              <a:gd name="T83" fmla="*/ 0 h 3530"/>
              <a:gd name="T84" fmla="*/ 0 w 3670"/>
              <a:gd name="T85" fmla="*/ 0 h 3530"/>
              <a:gd name="T86" fmla="*/ 0 w 3670"/>
              <a:gd name="T87" fmla="*/ 0 h 3530"/>
              <a:gd name="T88" fmla="*/ 0 w 3670"/>
              <a:gd name="T89" fmla="*/ 0 h 3530"/>
              <a:gd name="T90" fmla="*/ 0 w 3670"/>
              <a:gd name="T91" fmla="*/ 0 h 3530"/>
              <a:gd name="T92" fmla="*/ 0 w 3670"/>
              <a:gd name="T93" fmla="*/ 0 h 3530"/>
              <a:gd name="T94" fmla="*/ 0 w 3670"/>
              <a:gd name="T95" fmla="*/ 0 h 3530"/>
              <a:gd name="T96" fmla="*/ 0 w 3670"/>
              <a:gd name="T97" fmla="*/ 0 h 3530"/>
              <a:gd name="T98" fmla="*/ 0 w 3670"/>
              <a:gd name="T99" fmla="*/ 0 h 3530"/>
              <a:gd name="T100" fmla="*/ 0 w 3670"/>
              <a:gd name="T101" fmla="*/ 0 h 3530"/>
              <a:gd name="T102" fmla="*/ 0 w 3670"/>
              <a:gd name="T103" fmla="*/ 0 h 35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670" h="3530">
                <a:moveTo>
                  <a:pt x="120" y="1401"/>
                </a:moveTo>
                <a:lnTo>
                  <a:pt x="105" y="1506"/>
                </a:lnTo>
                <a:lnTo>
                  <a:pt x="235" y="1673"/>
                </a:lnTo>
                <a:lnTo>
                  <a:pt x="211" y="1815"/>
                </a:lnTo>
                <a:lnTo>
                  <a:pt x="161" y="1968"/>
                </a:lnTo>
                <a:lnTo>
                  <a:pt x="331" y="1896"/>
                </a:lnTo>
                <a:lnTo>
                  <a:pt x="431" y="1909"/>
                </a:lnTo>
                <a:lnTo>
                  <a:pt x="506" y="1864"/>
                </a:lnTo>
                <a:lnTo>
                  <a:pt x="517" y="1936"/>
                </a:lnTo>
                <a:lnTo>
                  <a:pt x="705" y="1936"/>
                </a:lnTo>
                <a:lnTo>
                  <a:pt x="886" y="1984"/>
                </a:lnTo>
                <a:lnTo>
                  <a:pt x="946" y="2104"/>
                </a:lnTo>
                <a:lnTo>
                  <a:pt x="961" y="2248"/>
                </a:lnTo>
                <a:lnTo>
                  <a:pt x="898" y="2367"/>
                </a:lnTo>
                <a:lnTo>
                  <a:pt x="842" y="2493"/>
                </a:lnTo>
                <a:lnTo>
                  <a:pt x="767" y="2611"/>
                </a:lnTo>
                <a:lnTo>
                  <a:pt x="631" y="2584"/>
                </a:lnTo>
                <a:lnTo>
                  <a:pt x="554" y="2692"/>
                </a:lnTo>
                <a:lnTo>
                  <a:pt x="565" y="2866"/>
                </a:lnTo>
                <a:lnTo>
                  <a:pt x="510" y="2985"/>
                </a:lnTo>
                <a:lnTo>
                  <a:pt x="535" y="3164"/>
                </a:lnTo>
                <a:lnTo>
                  <a:pt x="599" y="3284"/>
                </a:lnTo>
                <a:lnTo>
                  <a:pt x="689" y="3258"/>
                </a:lnTo>
                <a:lnTo>
                  <a:pt x="776" y="3345"/>
                </a:lnTo>
                <a:lnTo>
                  <a:pt x="887" y="3314"/>
                </a:lnTo>
                <a:lnTo>
                  <a:pt x="901" y="3162"/>
                </a:lnTo>
                <a:lnTo>
                  <a:pt x="796" y="3140"/>
                </a:lnTo>
                <a:lnTo>
                  <a:pt x="791" y="3032"/>
                </a:lnTo>
                <a:lnTo>
                  <a:pt x="766" y="2908"/>
                </a:lnTo>
                <a:lnTo>
                  <a:pt x="677" y="2761"/>
                </a:lnTo>
                <a:lnTo>
                  <a:pt x="737" y="2673"/>
                </a:lnTo>
                <a:lnTo>
                  <a:pt x="848" y="2655"/>
                </a:lnTo>
                <a:lnTo>
                  <a:pt x="883" y="2763"/>
                </a:lnTo>
                <a:lnTo>
                  <a:pt x="1019" y="2851"/>
                </a:lnTo>
                <a:lnTo>
                  <a:pt x="1150" y="2766"/>
                </a:lnTo>
                <a:lnTo>
                  <a:pt x="1135" y="2883"/>
                </a:lnTo>
                <a:lnTo>
                  <a:pt x="1346" y="2841"/>
                </a:lnTo>
                <a:lnTo>
                  <a:pt x="1411" y="2760"/>
                </a:lnTo>
                <a:lnTo>
                  <a:pt x="1555" y="2701"/>
                </a:lnTo>
                <a:lnTo>
                  <a:pt x="1604" y="2791"/>
                </a:lnTo>
                <a:lnTo>
                  <a:pt x="1574" y="2887"/>
                </a:lnTo>
                <a:lnTo>
                  <a:pt x="1669" y="2910"/>
                </a:lnTo>
                <a:lnTo>
                  <a:pt x="1845" y="2821"/>
                </a:lnTo>
                <a:lnTo>
                  <a:pt x="1855" y="2958"/>
                </a:lnTo>
                <a:lnTo>
                  <a:pt x="1994" y="2960"/>
                </a:lnTo>
                <a:lnTo>
                  <a:pt x="2072" y="2824"/>
                </a:lnTo>
                <a:lnTo>
                  <a:pt x="2185" y="2811"/>
                </a:lnTo>
                <a:lnTo>
                  <a:pt x="2249" y="2908"/>
                </a:lnTo>
                <a:lnTo>
                  <a:pt x="2392" y="2952"/>
                </a:lnTo>
                <a:lnTo>
                  <a:pt x="2578" y="3138"/>
                </a:lnTo>
                <a:lnTo>
                  <a:pt x="2740" y="3075"/>
                </a:lnTo>
                <a:lnTo>
                  <a:pt x="2791" y="3150"/>
                </a:lnTo>
                <a:lnTo>
                  <a:pt x="2744" y="3230"/>
                </a:lnTo>
                <a:lnTo>
                  <a:pt x="2786" y="3270"/>
                </a:lnTo>
                <a:lnTo>
                  <a:pt x="2741" y="3387"/>
                </a:lnTo>
                <a:lnTo>
                  <a:pt x="2816" y="3485"/>
                </a:lnTo>
                <a:lnTo>
                  <a:pt x="2920" y="3530"/>
                </a:lnTo>
                <a:lnTo>
                  <a:pt x="3031" y="3485"/>
                </a:lnTo>
                <a:lnTo>
                  <a:pt x="3090" y="3405"/>
                </a:lnTo>
                <a:lnTo>
                  <a:pt x="3115" y="3215"/>
                </a:lnTo>
                <a:lnTo>
                  <a:pt x="3175" y="3150"/>
                </a:lnTo>
                <a:lnTo>
                  <a:pt x="3090" y="2990"/>
                </a:lnTo>
                <a:lnTo>
                  <a:pt x="3040" y="2881"/>
                </a:lnTo>
                <a:lnTo>
                  <a:pt x="3075" y="2761"/>
                </a:lnTo>
                <a:lnTo>
                  <a:pt x="3280" y="2641"/>
                </a:lnTo>
                <a:lnTo>
                  <a:pt x="3445" y="2491"/>
                </a:lnTo>
                <a:lnTo>
                  <a:pt x="3655" y="2491"/>
                </a:lnTo>
                <a:lnTo>
                  <a:pt x="3670" y="2406"/>
                </a:lnTo>
                <a:lnTo>
                  <a:pt x="3420" y="2316"/>
                </a:lnTo>
                <a:lnTo>
                  <a:pt x="3450" y="2151"/>
                </a:lnTo>
                <a:lnTo>
                  <a:pt x="3330" y="2116"/>
                </a:lnTo>
                <a:lnTo>
                  <a:pt x="3415" y="2026"/>
                </a:lnTo>
                <a:lnTo>
                  <a:pt x="3570" y="2011"/>
                </a:lnTo>
                <a:lnTo>
                  <a:pt x="3420" y="1881"/>
                </a:lnTo>
                <a:lnTo>
                  <a:pt x="3329" y="1732"/>
                </a:lnTo>
                <a:lnTo>
                  <a:pt x="3287" y="1579"/>
                </a:lnTo>
                <a:lnTo>
                  <a:pt x="3149" y="1546"/>
                </a:lnTo>
                <a:lnTo>
                  <a:pt x="3056" y="1625"/>
                </a:lnTo>
                <a:lnTo>
                  <a:pt x="2776" y="1522"/>
                </a:lnTo>
                <a:lnTo>
                  <a:pt x="2740" y="1430"/>
                </a:lnTo>
                <a:lnTo>
                  <a:pt x="2624" y="1447"/>
                </a:lnTo>
                <a:lnTo>
                  <a:pt x="2440" y="1326"/>
                </a:lnTo>
                <a:lnTo>
                  <a:pt x="2354" y="1381"/>
                </a:lnTo>
                <a:lnTo>
                  <a:pt x="1939" y="1067"/>
                </a:lnTo>
                <a:lnTo>
                  <a:pt x="1457" y="872"/>
                </a:lnTo>
                <a:lnTo>
                  <a:pt x="1185" y="811"/>
                </a:lnTo>
                <a:lnTo>
                  <a:pt x="970" y="706"/>
                </a:lnTo>
                <a:lnTo>
                  <a:pt x="825" y="601"/>
                </a:lnTo>
                <a:lnTo>
                  <a:pt x="882" y="509"/>
                </a:lnTo>
                <a:lnTo>
                  <a:pt x="735" y="452"/>
                </a:lnTo>
                <a:lnTo>
                  <a:pt x="645" y="352"/>
                </a:lnTo>
                <a:lnTo>
                  <a:pt x="475" y="447"/>
                </a:lnTo>
                <a:lnTo>
                  <a:pt x="355" y="352"/>
                </a:lnTo>
                <a:lnTo>
                  <a:pt x="355" y="257"/>
                </a:lnTo>
                <a:lnTo>
                  <a:pt x="402" y="80"/>
                </a:lnTo>
                <a:lnTo>
                  <a:pt x="247" y="0"/>
                </a:lnTo>
                <a:lnTo>
                  <a:pt x="195" y="112"/>
                </a:lnTo>
                <a:lnTo>
                  <a:pt x="75" y="217"/>
                </a:lnTo>
                <a:lnTo>
                  <a:pt x="0" y="397"/>
                </a:lnTo>
                <a:lnTo>
                  <a:pt x="30" y="577"/>
                </a:lnTo>
                <a:lnTo>
                  <a:pt x="60" y="751"/>
                </a:lnTo>
                <a:lnTo>
                  <a:pt x="48" y="798"/>
                </a:lnTo>
                <a:lnTo>
                  <a:pt x="91" y="848"/>
                </a:lnTo>
                <a:lnTo>
                  <a:pt x="117" y="902"/>
                </a:lnTo>
                <a:lnTo>
                  <a:pt x="127" y="977"/>
                </a:lnTo>
                <a:lnTo>
                  <a:pt x="210" y="1096"/>
                </a:lnTo>
                <a:lnTo>
                  <a:pt x="208" y="1220"/>
                </a:lnTo>
                <a:lnTo>
                  <a:pt x="120" y="1401"/>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90" name="Freeform 11">
            <a:extLst>
              <a:ext uri="{FF2B5EF4-FFF2-40B4-BE49-F238E27FC236}">
                <a16:creationId xmlns:a16="http://schemas.microsoft.com/office/drawing/2014/main" id="{EBBB2133-2E74-0FA8-04E7-49022A910C00}"/>
              </a:ext>
            </a:extLst>
          </p:cNvPr>
          <p:cNvSpPr/>
          <p:nvPr/>
        </p:nvSpPr>
        <p:spPr bwMode="auto">
          <a:xfrm>
            <a:off x="9506275" y="3155042"/>
            <a:ext cx="615795" cy="990030"/>
          </a:xfrm>
          <a:custGeom>
            <a:avLst/>
            <a:gdLst>
              <a:gd name="T0" fmla="*/ 0 w 2085"/>
              <a:gd name="T1" fmla="*/ 0 h 3441"/>
              <a:gd name="T2" fmla="*/ 0 w 2085"/>
              <a:gd name="T3" fmla="*/ 0 h 3441"/>
              <a:gd name="T4" fmla="*/ 0 w 2085"/>
              <a:gd name="T5" fmla="*/ 0 h 3441"/>
              <a:gd name="T6" fmla="*/ 0 w 2085"/>
              <a:gd name="T7" fmla="*/ 0 h 3441"/>
              <a:gd name="T8" fmla="*/ 0 w 2085"/>
              <a:gd name="T9" fmla="*/ 0 h 3441"/>
              <a:gd name="T10" fmla="*/ 0 w 2085"/>
              <a:gd name="T11" fmla="*/ 0 h 3441"/>
              <a:gd name="T12" fmla="*/ 0 w 2085"/>
              <a:gd name="T13" fmla="*/ 0 h 3441"/>
              <a:gd name="T14" fmla="*/ 0 w 2085"/>
              <a:gd name="T15" fmla="*/ 0 h 3441"/>
              <a:gd name="T16" fmla="*/ 0 w 2085"/>
              <a:gd name="T17" fmla="*/ 0 h 3441"/>
              <a:gd name="T18" fmla="*/ 0 w 2085"/>
              <a:gd name="T19" fmla="*/ 0 h 3441"/>
              <a:gd name="T20" fmla="*/ 0 w 2085"/>
              <a:gd name="T21" fmla="*/ 0 h 3441"/>
              <a:gd name="T22" fmla="*/ 0 w 2085"/>
              <a:gd name="T23" fmla="*/ 0 h 3441"/>
              <a:gd name="T24" fmla="*/ 0 w 2085"/>
              <a:gd name="T25" fmla="*/ 0 h 3441"/>
              <a:gd name="T26" fmla="*/ 0 w 2085"/>
              <a:gd name="T27" fmla="*/ 0 h 3441"/>
              <a:gd name="T28" fmla="*/ 0 w 2085"/>
              <a:gd name="T29" fmla="*/ 0 h 3441"/>
              <a:gd name="T30" fmla="*/ 0 w 2085"/>
              <a:gd name="T31" fmla="*/ 0 h 3441"/>
              <a:gd name="T32" fmla="*/ 0 w 2085"/>
              <a:gd name="T33" fmla="*/ 0 h 3441"/>
              <a:gd name="T34" fmla="*/ 0 w 2085"/>
              <a:gd name="T35" fmla="*/ 0 h 3441"/>
              <a:gd name="T36" fmla="*/ 0 w 2085"/>
              <a:gd name="T37" fmla="*/ 0 h 3441"/>
              <a:gd name="T38" fmla="*/ 0 w 2085"/>
              <a:gd name="T39" fmla="*/ 0 h 3441"/>
              <a:gd name="T40" fmla="*/ 0 w 2085"/>
              <a:gd name="T41" fmla="*/ 0 h 3441"/>
              <a:gd name="T42" fmla="*/ 0 w 2085"/>
              <a:gd name="T43" fmla="*/ 0 h 3441"/>
              <a:gd name="T44" fmla="*/ 0 w 2085"/>
              <a:gd name="T45" fmla="*/ 0 h 3441"/>
              <a:gd name="T46" fmla="*/ 0 w 2085"/>
              <a:gd name="T47" fmla="*/ 0 h 3441"/>
              <a:gd name="T48" fmla="*/ 0 w 2085"/>
              <a:gd name="T49" fmla="*/ 0 h 3441"/>
              <a:gd name="T50" fmla="*/ 0 w 2085"/>
              <a:gd name="T51" fmla="*/ 0 h 3441"/>
              <a:gd name="T52" fmla="*/ 0 w 2085"/>
              <a:gd name="T53" fmla="*/ 0 h 3441"/>
              <a:gd name="T54" fmla="*/ 0 w 2085"/>
              <a:gd name="T55" fmla="*/ 0 h 3441"/>
              <a:gd name="T56" fmla="*/ 0 w 2085"/>
              <a:gd name="T57" fmla="*/ 0 h 3441"/>
              <a:gd name="T58" fmla="*/ 0 w 2085"/>
              <a:gd name="T59" fmla="*/ 0 h 3441"/>
              <a:gd name="T60" fmla="*/ 0 w 2085"/>
              <a:gd name="T61" fmla="*/ 0 h 3441"/>
              <a:gd name="T62" fmla="*/ 0 w 2085"/>
              <a:gd name="T63" fmla="*/ 0 h 3441"/>
              <a:gd name="T64" fmla="*/ 0 w 2085"/>
              <a:gd name="T65" fmla="*/ 0 h 3441"/>
              <a:gd name="T66" fmla="*/ 0 w 2085"/>
              <a:gd name="T67" fmla="*/ 0 h 3441"/>
              <a:gd name="T68" fmla="*/ 0 w 2085"/>
              <a:gd name="T69" fmla="*/ 0 h 3441"/>
              <a:gd name="T70" fmla="*/ 0 w 2085"/>
              <a:gd name="T71" fmla="*/ 0 h 3441"/>
              <a:gd name="T72" fmla="*/ 0 w 2085"/>
              <a:gd name="T73" fmla="*/ 0 h 34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85" h="3441">
                <a:moveTo>
                  <a:pt x="1575" y="0"/>
                </a:moveTo>
                <a:lnTo>
                  <a:pt x="1695" y="125"/>
                </a:lnTo>
                <a:lnTo>
                  <a:pt x="1800" y="260"/>
                </a:lnTo>
                <a:lnTo>
                  <a:pt x="1920" y="215"/>
                </a:lnTo>
                <a:lnTo>
                  <a:pt x="1905" y="425"/>
                </a:lnTo>
                <a:lnTo>
                  <a:pt x="1960" y="540"/>
                </a:lnTo>
                <a:lnTo>
                  <a:pt x="2080" y="570"/>
                </a:lnTo>
                <a:lnTo>
                  <a:pt x="2085" y="660"/>
                </a:lnTo>
                <a:lnTo>
                  <a:pt x="1930" y="815"/>
                </a:lnTo>
                <a:lnTo>
                  <a:pt x="1919" y="891"/>
                </a:lnTo>
                <a:lnTo>
                  <a:pt x="1711" y="1052"/>
                </a:lnTo>
                <a:lnTo>
                  <a:pt x="1710" y="1190"/>
                </a:lnTo>
                <a:lnTo>
                  <a:pt x="1615" y="1325"/>
                </a:lnTo>
                <a:lnTo>
                  <a:pt x="1606" y="1484"/>
                </a:lnTo>
                <a:lnTo>
                  <a:pt x="1469" y="1581"/>
                </a:lnTo>
                <a:lnTo>
                  <a:pt x="1271" y="1580"/>
                </a:lnTo>
                <a:lnTo>
                  <a:pt x="1213" y="1695"/>
                </a:lnTo>
                <a:lnTo>
                  <a:pt x="1110" y="1801"/>
                </a:lnTo>
                <a:lnTo>
                  <a:pt x="1139" y="2163"/>
                </a:lnTo>
                <a:lnTo>
                  <a:pt x="1240" y="2211"/>
                </a:lnTo>
                <a:lnTo>
                  <a:pt x="1349" y="2271"/>
                </a:lnTo>
                <a:lnTo>
                  <a:pt x="1225" y="2326"/>
                </a:lnTo>
                <a:lnTo>
                  <a:pt x="1070" y="2262"/>
                </a:lnTo>
                <a:lnTo>
                  <a:pt x="896" y="2176"/>
                </a:lnTo>
                <a:lnTo>
                  <a:pt x="841" y="2256"/>
                </a:lnTo>
                <a:lnTo>
                  <a:pt x="944" y="2355"/>
                </a:lnTo>
                <a:lnTo>
                  <a:pt x="941" y="2478"/>
                </a:lnTo>
                <a:lnTo>
                  <a:pt x="1005" y="2571"/>
                </a:lnTo>
                <a:lnTo>
                  <a:pt x="1020" y="2691"/>
                </a:lnTo>
                <a:lnTo>
                  <a:pt x="1050" y="2791"/>
                </a:lnTo>
                <a:lnTo>
                  <a:pt x="910" y="2986"/>
                </a:lnTo>
                <a:lnTo>
                  <a:pt x="810" y="3081"/>
                </a:lnTo>
                <a:lnTo>
                  <a:pt x="705" y="3151"/>
                </a:lnTo>
                <a:lnTo>
                  <a:pt x="630" y="3441"/>
                </a:lnTo>
                <a:lnTo>
                  <a:pt x="535" y="3396"/>
                </a:lnTo>
                <a:lnTo>
                  <a:pt x="430" y="3421"/>
                </a:lnTo>
                <a:lnTo>
                  <a:pt x="390" y="3226"/>
                </a:lnTo>
                <a:lnTo>
                  <a:pt x="310" y="3241"/>
                </a:lnTo>
                <a:lnTo>
                  <a:pt x="240" y="3046"/>
                </a:lnTo>
                <a:lnTo>
                  <a:pt x="0" y="2941"/>
                </a:lnTo>
                <a:lnTo>
                  <a:pt x="70" y="2881"/>
                </a:lnTo>
                <a:lnTo>
                  <a:pt x="45" y="2796"/>
                </a:lnTo>
                <a:lnTo>
                  <a:pt x="105" y="2676"/>
                </a:lnTo>
                <a:lnTo>
                  <a:pt x="205" y="2596"/>
                </a:lnTo>
                <a:lnTo>
                  <a:pt x="272" y="2646"/>
                </a:lnTo>
                <a:lnTo>
                  <a:pt x="323" y="2616"/>
                </a:lnTo>
                <a:lnTo>
                  <a:pt x="361" y="2527"/>
                </a:lnTo>
                <a:lnTo>
                  <a:pt x="146" y="2296"/>
                </a:lnTo>
                <a:lnTo>
                  <a:pt x="181" y="2206"/>
                </a:lnTo>
                <a:lnTo>
                  <a:pt x="86" y="2145"/>
                </a:lnTo>
                <a:lnTo>
                  <a:pt x="115" y="2076"/>
                </a:lnTo>
                <a:lnTo>
                  <a:pt x="220" y="2058"/>
                </a:lnTo>
                <a:lnTo>
                  <a:pt x="195" y="1836"/>
                </a:lnTo>
                <a:lnTo>
                  <a:pt x="121" y="1685"/>
                </a:lnTo>
                <a:lnTo>
                  <a:pt x="136" y="1595"/>
                </a:lnTo>
                <a:lnTo>
                  <a:pt x="218" y="1499"/>
                </a:lnTo>
                <a:lnTo>
                  <a:pt x="326" y="1307"/>
                </a:lnTo>
                <a:lnTo>
                  <a:pt x="356" y="1095"/>
                </a:lnTo>
                <a:lnTo>
                  <a:pt x="491" y="875"/>
                </a:lnTo>
                <a:lnTo>
                  <a:pt x="595" y="888"/>
                </a:lnTo>
                <a:lnTo>
                  <a:pt x="731" y="810"/>
                </a:lnTo>
                <a:lnTo>
                  <a:pt x="865" y="590"/>
                </a:lnTo>
                <a:lnTo>
                  <a:pt x="990" y="470"/>
                </a:lnTo>
                <a:lnTo>
                  <a:pt x="910" y="380"/>
                </a:lnTo>
                <a:lnTo>
                  <a:pt x="775" y="315"/>
                </a:lnTo>
                <a:lnTo>
                  <a:pt x="700" y="320"/>
                </a:lnTo>
                <a:lnTo>
                  <a:pt x="730" y="225"/>
                </a:lnTo>
                <a:lnTo>
                  <a:pt x="705" y="135"/>
                </a:lnTo>
                <a:lnTo>
                  <a:pt x="865" y="150"/>
                </a:lnTo>
                <a:lnTo>
                  <a:pt x="1015" y="135"/>
                </a:lnTo>
                <a:lnTo>
                  <a:pt x="1138" y="167"/>
                </a:lnTo>
                <a:lnTo>
                  <a:pt x="1300" y="80"/>
                </a:lnTo>
                <a:lnTo>
                  <a:pt x="1410" y="125"/>
                </a:lnTo>
                <a:lnTo>
                  <a:pt x="1515" y="80"/>
                </a:lnTo>
                <a:lnTo>
                  <a:pt x="1575" y="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91" name="Freeform 12">
            <a:extLst>
              <a:ext uri="{FF2B5EF4-FFF2-40B4-BE49-F238E27FC236}">
                <a16:creationId xmlns:a16="http://schemas.microsoft.com/office/drawing/2014/main" id="{3ACAF2A7-B453-DDB9-72CB-0F4ACFED62E0}"/>
              </a:ext>
            </a:extLst>
          </p:cNvPr>
          <p:cNvSpPr/>
          <p:nvPr/>
        </p:nvSpPr>
        <p:spPr bwMode="auto">
          <a:xfrm>
            <a:off x="9131186" y="2003846"/>
            <a:ext cx="481413" cy="421627"/>
          </a:xfrm>
          <a:custGeom>
            <a:avLst/>
            <a:gdLst>
              <a:gd name="T0" fmla="*/ 0 w 1628"/>
              <a:gd name="T1" fmla="*/ 0 h 1466"/>
              <a:gd name="T2" fmla="*/ 0 w 1628"/>
              <a:gd name="T3" fmla="*/ 0 h 1466"/>
              <a:gd name="T4" fmla="*/ 0 w 1628"/>
              <a:gd name="T5" fmla="*/ 0 h 1466"/>
              <a:gd name="T6" fmla="*/ 0 w 1628"/>
              <a:gd name="T7" fmla="*/ 0 h 1466"/>
              <a:gd name="T8" fmla="*/ 0 w 1628"/>
              <a:gd name="T9" fmla="*/ 0 h 1466"/>
              <a:gd name="T10" fmla="*/ 0 w 1628"/>
              <a:gd name="T11" fmla="*/ 0 h 1466"/>
              <a:gd name="T12" fmla="*/ 0 w 1628"/>
              <a:gd name="T13" fmla="*/ 0 h 1466"/>
              <a:gd name="T14" fmla="*/ 0 w 1628"/>
              <a:gd name="T15" fmla="*/ 0 h 1466"/>
              <a:gd name="T16" fmla="*/ 0 w 1628"/>
              <a:gd name="T17" fmla="*/ 0 h 1466"/>
              <a:gd name="T18" fmla="*/ 0 w 1628"/>
              <a:gd name="T19" fmla="*/ 0 h 1466"/>
              <a:gd name="T20" fmla="*/ 0 w 1628"/>
              <a:gd name="T21" fmla="*/ 0 h 1466"/>
              <a:gd name="T22" fmla="*/ 0 w 1628"/>
              <a:gd name="T23" fmla="*/ 0 h 1466"/>
              <a:gd name="T24" fmla="*/ 0 w 1628"/>
              <a:gd name="T25" fmla="*/ 0 h 1466"/>
              <a:gd name="T26" fmla="*/ 0 w 1628"/>
              <a:gd name="T27" fmla="*/ 0 h 1466"/>
              <a:gd name="T28" fmla="*/ 0 w 1628"/>
              <a:gd name="T29" fmla="*/ 0 h 1466"/>
              <a:gd name="T30" fmla="*/ 0 w 1628"/>
              <a:gd name="T31" fmla="*/ 0 h 1466"/>
              <a:gd name="T32" fmla="*/ 0 w 1628"/>
              <a:gd name="T33" fmla="*/ 0 h 1466"/>
              <a:gd name="T34" fmla="*/ 0 w 1628"/>
              <a:gd name="T35" fmla="*/ 0 h 1466"/>
              <a:gd name="T36" fmla="*/ 0 w 1628"/>
              <a:gd name="T37" fmla="*/ 0 h 1466"/>
              <a:gd name="T38" fmla="*/ 0 w 1628"/>
              <a:gd name="T39" fmla="*/ 0 h 1466"/>
              <a:gd name="T40" fmla="*/ 0 w 1628"/>
              <a:gd name="T41" fmla="*/ 0 h 1466"/>
              <a:gd name="T42" fmla="*/ 0 w 1628"/>
              <a:gd name="T43" fmla="*/ 0 h 1466"/>
              <a:gd name="T44" fmla="*/ 0 w 1628"/>
              <a:gd name="T45" fmla="*/ 0 h 1466"/>
              <a:gd name="T46" fmla="*/ 0 w 1628"/>
              <a:gd name="T47" fmla="*/ 0 h 1466"/>
              <a:gd name="T48" fmla="*/ 0 w 1628"/>
              <a:gd name="T49" fmla="*/ 0 h 1466"/>
              <a:gd name="T50" fmla="*/ 0 w 1628"/>
              <a:gd name="T51" fmla="*/ 0 h 1466"/>
              <a:gd name="T52" fmla="*/ 0 w 1628"/>
              <a:gd name="T53" fmla="*/ 0 h 1466"/>
              <a:gd name="T54" fmla="*/ 0 w 1628"/>
              <a:gd name="T55" fmla="*/ 0 h 1466"/>
              <a:gd name="T56" fmla="*/ 0 w 1628"/>
              <a:gd name="T57" fmla="*/ 0 h 1466"/>
              <a:gd name="T58" fmla="*/ 0 w 1628"/>
              <a:gd name="T59" fmla="*/ 0 h 1466"/>
              <a:gd name="T60" fmla="*/ 0 w 1628"/>
              <a:gd name="T61" fmla="*/ 0 h 1466"/>
              <a:gd name="T62" fmla="*/ 0 w 1628"/>
              <a:gd name="T63" fmla="*/ 0 h 1466"/>
              <a:gd name="T64" fmla="*/ 0 w 1628"/>
              <a:gd name="T65" fmla="*/ 0 h 1466"/>
              <a:gd name="T66" fmla="*/ 0 w 1628"/>
              <a:gd name="T67" fmla="*/ 0 h 1466"/>
              <a:gd name="T68" fmla="*/ 0 w 1628"/>
              <a:gd name="T69" fmla="*/ 0 h 1466"/>
              <a:gd name="T70" fmla="*/ 0 w 1628"/>
              <a:gd name="T71" fmla="*/ 0 h 14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8" h="1466">
                <a:moveTo>
                  <a:pt x="0" y="592"/>
                </a:moveTo>
                <a:lnTo>
                  <a:pt x="108" y="510"/>
                </a:lnTo>
                <a:lnTo>
                  <a:pt x="93" y="405"/>
                </a:lnTo>
                <a:lnTo>
                  <a:pt x="108" y="235"/>
                </a:lnTo>
                <a:lnTo>
                  <a:pt x="203" y="160"/>
                </a:lnTo>
                <a:lnTo>
                  <a:pt x="378" y="101"/>
                </a:lnTo>
                <a:lnTo>
                  <a:pt x="535" y="146"/>
                </a:lnTo>
                <a:lnTo>
                  <a:pt x="608" y="195"/>
                </a:lnTo>
                <a:lnTo>
                  <a:pt x="697" y="191"/>
                </a:lnTo>
                <a:lnTo>
                  <a:pt x="624" y="61"/>
                </a:lnTo>
                <a:lnTo>
                  <a:pt x="743" y="0"/>
                </a:lnTo>
                <a:lnTo>
                  <a:pt x="818" y="60"/>
                </a:lnTo>
                <a:lnTo>
                  <a:pt x="848" y="150"/>
                </a:lnTo>
                <a:lnTo>
                  <a:pt x="948" y="240"/>
                </a:lnTo>
                <a:lnTo>
                  <a:pt x="1143" y="280"/>
                </a:lnTo>
                <a:lnTo>
                  <a:pt x="1278" y="385"/>
                </a:lnTo>
                <a:lnTo>
                  <a:pt x="1278" y="505"/>
                </a:lnTo>
                <a:lnTo>
                  <a:pt x="1488" y="525"/>
                </a:lnTo>
                <a:lnTo>
                  <a:pt x="1628" y="660"/>
                </a:lnTo>
                <a:lnTo>
                  <a:pt x="1323" y="899"/>
                </a:lnTo>
                <a:lnTo>
                  <a:pt x="1312" y="1015"/>
                </a:lnTo>
                <a:lnTo>
                  <a:pt x="1278" y="1090"/>
                </a:lnTo>
                <a:lnTo>
                  <a:pt x="1329" y="1216"/>
                </a:lnTo>
                <a:lnTo>
                  <a:pt x="1207" y="1301"/>
                </a:lnTo>
                <a:lnTo>
                  <a:pt x="1209" y="1466"/>
                </a:lnTo>
                <a:lnTo>
                  <a:pt x="938" y="1405"/>
                </a:lnTo>
                <a:lnTo>
                  <a:pt x="723" y="1300"/>
                </a:lnTo>
                <a:lnTo>
                  <a:pt x="579" y="1196"/>
                </a:lnTo>
                <a:lnTo>
                  <a:pt x="637" y="1103"/>
                </a:lnTo>
                <a:lnTo>
                  <a:pt x="489" y="1046"/>
                </a:lnTo>
                <a:lnTo>
                  <a:pt x="399" y="946"/>
                </a:lnTo>
                <a:lnTo>
                  <a:pt x="231" y="1045"/>
                </a:lnTo>
                <a:lnTo>
                  <a:pt x="109" y="944"/>
                </a:lnTo>
                <a:lnTo>
                  <a:pt x="109" y="848"/>
                </a:lnTo>
                <a:lnTo>
                  <a:pt x="157" y="673"/>
                </a:lnTo>
                <a:lnTo>
                  <a:pt x="0" y="59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92" name="Freeform 13">
            <a:extLst>
              <a:ext uri="{FF2B5EF4-FFF2-40B4-BE49-F238E27FC236}">
                <a16:creationId xmlns:a16="http://schemas.microsoft.com/office/drawing/2014/main" id="{D5D0B24F-6373-1B7D-299E-EE500C97BA65}"/>
              </a:ext>
            </a:extLst>
          </p:cNvPr>
          <p:cNvSpPr/>
          <p:nvPr/>
        </p:nvSpPr>
        <p:spPr bwMode="auto">
          <a:xfrm>
            <a:off x="9956675" y="2619737"/>
            <a:ext cx="722119" cy="497893"/>
          </a:xfrm>
          <a:custGeom>
            <a:avLst/>
            <a:gdLst>
              <a:gd name="T0" fmla="*/ 0 w 2445"/>
              <a:gd name="T1" fmla="*/ 0 h 1731"/>
              <a:gd name="T2" fmla="*/ 0 w 2445"/>
              <a:gd name="T3" fmla="*/ 0 h 1731"/>
              <a:gd name="T4" fmla="*/ 0 w 2445"/>
              <a:gd name="T5" fmla="*/ 0 h 1731"/>
              <a:gd name="T6" fmla="*/ 0 w 2445"/>
              <a:gd name="T7" fmla="*/ 0 h 1731"/>
              <a:gd name="T8" fmla="*/ 0 w 2445"/>
              <a:gd name="T9" fmla="*/ 0 h 1731"/>
              <a:gd name="T10" fmla="*/ 0 w 2445"/>
              <a:gd name="T11" fmla="*/ 0 h 1731"/>
              <a:gd name="T12" fmla="*/ 0 w 2445"/>
              <a:gd name="T13" fmla="*/ 0 h 1731"/>
              <a:gd name="T14" fmla="*/ 0 w 2445"/>
              <a:gd name="T15" fmla="*/ 0 h 1731"/>
              <a:gd name="T16" fmla="*/ 0 w 2445"/>
              <a:gd name="T17" fmla="*/ 0 h 1731"/>
              <a:gd name="T18" fmla="*/ 0 w 2445"/>
              <a:gd name="T19" fmla="*/ 0 h 1731"/>
              <a:gd name="T20" fmla="*/ 0 w 2445"/>
              <a:gd name="T21" fmla="*/ 0 h 1731"/>
              <a:gd name="T22" fmla="*/ 0 w 2445"/>
              <a:gd name="T23" fmla="*/ 0 h 1731"/>
              <a:gd name="T24" fmla="*/ 0 w 2445"/>
              <a:gd name="T25" fmla="*/ 0 h 1731"/>
              <a:gd name="T26" fmla="*/ 0 w 2445"/>
              <a:gd name="T27" fmla="*/ 0 h 1731"/>
              <a:gd name="T28" fmla="*/ 0 w 2445"/>
              <a:gd name="T29" fmla="*/ 0 h 1731"/>
              <a:gd name="T30" fmla="*/ 0 w 2445"/>
              <a:gd name="T31" fmla="*/ 0 h 1731"/>
              <a:gd name="T32" fmla="*/ 0 w 2445"/>
              <a:gd name="T33" fmla="*/ 0 h 1731"/>
              <a:gd name="T34" fmla="*/ 0 w 2445"/>
              <a:gd name="T35" fmla="*/ 0 h 1731"/>
              <a:gd name="T36" fmla="*/ 0 w 2445"/>
              <a:gd name="T37" fmla="*/ 0 h 1731"/>
              <a:gd name="T38" fmla="*/ 0 w 2445"/>
              <a:gd name="T39" fmla="*/ 0 h 1731"/>
              <a:gd name="T40" fmla="*/ 0 w 2445"/>
              <a:gd name="T41" fmla="*/ 0 h 1731"/>
              <a:gd name="T42" fmla="*/ 0 w 2445"/>
              <a:gd name="T43" fmla="*/ 0 h 1731"/>
              <a:gd name="T44" fmla="*/ 0 w 2445"/>
              <a:gd name="T45" fmla="*/ 0 h 1731"/>
              <a:gd name="T46" fmla="*/ 0 w 2445"/>
              <a:gd name="T47" fmla="*/ 0 h 1731"/>
              <a:gd name="T48" fmla="*/ 0 w 2445"/>
              <a:gd name="T49" fmla="*/ 0 h 1731"/>
              <a:gd name="T50" fmla="*/ 0 w 2445"/>
              <a:gd name="T51" fmla="*/ 0 h 1731"/>
              <a:gd name="T52" fmla="*/ 0 w 2445"/>
              <a:gd name="T53" fmla="*/ 0 h 1731"/>
              <a:gd name="T54" fmla="*/ 0 w 2445"/>
              <a:gd name="T55" fmla="*/ 0 h 1731"/>
              <a:gd name="T56" fmla="*/ 0 w 2445"/>
              <a:gd name="T57" fmla="*/ 0 h 1731"/>
              <a:gd name="T58" fmla="*/ 0 w 2445"/>
              <a:gd name="T59" fmla="*/ 0 h 1731"/>
              <a:gd name="T60" fmla="*/ 0 w 2445"/>
              <a:gd name="T61" fmla="*/ 0 h 1731"/>
              <a:gd name="T62" fmla="*/ 0 w 2445"/>
              <a:gd name="T63" fmla="*/ 0 h 1731"/>
              <a:gd name="T64" fmla="*/ 0 w 2445"/>
              <a:gd name="T65" fmla="*/ 0 h 17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445" h="1731">
                <a:moveTo>
                  <a:pt x="245" y="33"/>
                </a:moveTo>
                <a:lnTo>
                  <a:pt x="374" y="0"/>
                </a:lnTo>
                <a:lnTo>
                  <a:pt x="500" y="64"/>
                </a:lnTo>
                <a:lnTo>
                  <a:pt x="635" y="76"/>
                </a:lnTo>
                <a:lnTo>
                  <a:pt x="635" y="255"/>
                </a:lnTo>
                <a:lnTo>
                  <a:pt x="735" y="259"/>
                </a:lnTo>
                <a:lnTo>
                  <a:pt x="839" y="315"/>
                </a:lnTo>
                <a:lnTo>
                  <a:pt x="935" y="364"/>
                </a:lnTo>
                <a:lnTo>
                  <a:pt x="1099" y="300"/>
                </a:lnTo>
                <a:lnTo>
                  <a:pt x="1144" y="335"/>
                </a:lnTo>
                <a:lnTo>
                  <a:pt x="1184" y="435"/>
                </a:lnTo>
                <a:lnTo>
                  <a:pt x="1275" y="450"/>
                </a:lnTo>
                <a:lnTo>
                  <a:pt x="1370" y="390"/>
                </a:lnTo>
                <a:lnTo>
                  <a:pt x="1505" y="425"/>
                </a:lnTo>
                <a:lnTo>
                  <a:pt x="1640" y="495"/>
                </a:lnTo>
                <a:lnTo>
                  <a:pt x="1815" y="435"/>
                </a:lnTo>
                <a:lnTo>
                  <a:pt x="1880" y="540"/>
                </a:lnTo>
                <a:lnTo>
                  <a:pt x="2200" y="490"/>
                </a:lnTo>
                <a:lnTo>
                  <a:pt x="2355" y="424"/>
                </a:lnTo>
                <a:lnTo>
                  <a:pt x="2445" y="545"/>
                </a:lnTo>
                <a:lnTo>
                  <a:pt x="2255" y="649"/>
                </a:lnTo>
                <a:lnTo>
                  <a:pt x="2205" y="765"/>
                </a:lnTo>
                <a:lnTo>
                  <a:pt x="2313" y="892"/>
                </a:lnTo>
                <a:lnTo>
                  <a:pt x="2339" y="996"/>
                </a:lnTo>
                <a:lnTo>
                  <a:pt x="2256" y="1006"/>
                </a:lnTo>
                <a:lnTo>
                  <a:pt x="2235" y="1069"/>
                </a:lnTo>
                <a:lnTo>
                  <a:pt x="2247" y="1129"/>
                </a:lnTo>
                <a:lnTo>
                  <a:pt x="2135" y="1099"/>
                </a:lnTo>
                <a:lnTo>
                  <a:pt x="2016" y="1171"/>
                </a:lnTo>
                <a:lnTo>
                  <a:pt x="1940" y="1245"/>
                </a:lnTo>
                <a:lnTo>
                  <a:pt x="1911" y="1378"/>
                </a:lnTo>
                <a:lnTo>
                  <a:pt x="1893" y="1500"/>
                </a:lnTo>
                <a:lnTo>
                  <a:pt x="1760" y="1551"/>
                </a:lnTo>
                <a:lnTo>
                  <a:pt x="1635" y="1531"/>
                </a:lnTo>
                <a:lnTo>
                  <a:pt x="1610" y="1641"/>
                </a:lnTo>
                <a:lnTo>
                  <a:pt x="1520" y="1626"/>
                </a:lnTo>
                <a:lnTo>
                  <a:pt x="1500" y="1536"/>
                </a:lnTo>
                <a:lnTo>
                  <a:pt x="1395" y="1476"/>
                </a:lnTo>
                <a:lnTo>
                  <a:pt x="1219" y="1431"/>
                </a:lnTo>
                <a:lnTo>
                  <a:pt x="1184" y="1491"/>
                </a:lnTo>
                <a:lnTo>
                  <a:pt x="1124" y="1588"/>
                </a:lnTo>
                <a:lnTo>
                  <a:pt x="1025" y="1602"/>
                </a:lnTo>
                <a:lnTo>
                  <a:pt x="814" y="1666"/>
                </a:lnTo>
                <a:lnTo>
                  <a:pt x="734" y="1591"/>
                </a:lnTo>
                <a:lnTo>
                  <a:pt x="659" y="1651"/>
                </a:lnTo>
                <a:lnTo>
                  <a:pt x="629" y="1731"/>
                </a:lnTo>
                <a:lnTo>
                  <a:pt x="524" y="1671"/>
                </a:lnTo>
                <a:lnTo>
                  <a:pt x="524" y="1576"/>
                </a:lnTo>
                <a:lnTo>
                  <a:pt x="409" y="1636"/>
                </a:lnTo>
                <a:lnTo>
                  <a:pt x="359" y="1546"/>
                </a:lnTo>
                <a:lnTo>
                  <a:pt x="299" y="1606"/>
                </a:lnTo>
                <a:lnTo>
                  <a:pt x="134" y="1605"/>
                </a:lnTo>
                <a:lnTo>
                  <a:pt x="47" y="1441"/>
                </a:lnTo>
                <a:lnTo>
                  <a:pt x="0" y="1336"/>
                </a:lnTo>
                <a:lnTo>
                  <a:pt x="35" y="1215"/>
                </a:lnTo>
                <a:lnTo>
                  <a:pt x="240" y="1095"/>
                </a:lnTo>
                <a:lnTo>
                  <a:pt x="404" y="945"/>
                </a:lnTo>
                <a:lnTo>
                  <a:pt x="614" y="946"/>
                </a:lnTo>
                <a:lnTo>
                  <a:pt x="629" y="861"/>
                </a:lnTo>
                <a:lnTo>
                  <a:pt x="379" y="770"/>
                </a:lnTo>
                <a:lnTo>
                  <a:pt x="408" y="606"/>
                </a:lnTo>
                <a:lnTo>
                  <a:pt x="289" y="570"/>
                </a:lnTo>
                <a:lnTo>
                  <a:pt x="374" y="483"/>
                </a:lnTo>
                <a:lnTo>
                  <a:pt x="528" y="465"/>
                </a:lnTo>
                <a:lnTo>
                  <a:pt x="379" y="335"/>
                </a:lnTo>
                <a:lnTo>
                  <a:pt x="289" y="185"/>
                </a:lnTo>
                <a:lnTo>
                  <a:pt x="245" y="3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kern="0">
              <a:latin typeface="Arial" panose="020B0604020202020204" pitchFamily="34" charset="0"/>
            </a:endParaRPr>
          </a:p>
        </p:txBody>
      </p:sp>
      <p:sp>
        <p:nvSpPr>
          <p:cNvPr id="93" name="Freeform 14">
            <a:extLst>
              <a:ext uri="{FF2B5EF4-FFF2-40B4-BE49-F238E27FC236}">
                <a16:creationId xmlns:a16="http://schemas.microsoft.com/office/drawing/2014/main" id="{F21FA2D6-1261-A727-800A-A44F88B3E4DF}"/>
              </a:ext>
            </a:extLst>
          </p:cNvPr>
          <p:cNvSpPr/>
          <p:nvPr/>
        </p:nvSpPr>
        <p:spPr bwMode="auto">
          <a:xfrm>
            <a:off x="9692342" y="3383843"/>
            <a:ext cx="905233" cy="761230"/>
          </a:xfrm>
          <a:custGeom>
            <a:avLst/>
            <a:gdLst>
              <a:gd name="T0" fmla="*/ 0 w 3065"/>
              <a:gd name="T1" fmla="*/ 0 h 2646"/>
              <a:gd name="T2" fmla="*/ 0 w 3065"/>
              <a:gd name="T3" fmla="*/ 0 h 2646"/>
              <a:gd name="T4" fmla="*/ 0 w 3065"/>
              <a:gd name="T5" fmla="*/ 0 h 2646"/>
              <a:gd name="T6" fmla="*/ 0 w 3065"/>
              <a:gd name="T7" fmla="*/ 0 h 2646"/>
              <a:gd name="T8" fmla="*/ 0 w 3065"/>
              <a:gd name="T9" fmla="*/ 0 h 2646"/>
              <a:gd name="T10" fmla="*/ 0 w 3065"/>
              <a:gd name="T11" fmla="*/ 0 h 2646"/>
              <a:gd name="T12" fmla="*/ 0 w 3065"/>
              <a:gd name="T13" fmla="*/ 0 h 2646"/>
              <a:gd name="T14" fmla="*/ 0 w 3065"/>
              <a:gd name="T15" fmla="*/ 0 h 2646"/>
              <a:gd name="T16" fmla="*/ 0 w 3065"/>
              <a:gd name="T17" fmla="*/ 0 h 2646"/>
              <a:gd name="T18" fmla="*/ 0 w 3065"/>
              <a:gd name="T19" fmla="*/ 0 h 2646"/>
              <a:gd name="T20" fmla="*/ 0 w 3065"/>
              <a:gd name="T21" fmla="*/ 0 h 2646"/>
              <a:gd name="T22" fmla="*/ 0 w 3065"/>
              <a:gd name="T23" fmla="*/ 0 h 2646"/>
              <a:gd name="T24" fmla="*/ 0 w 3065"/>
              <a:gd name="T25" fmla="*/ 0 h 2646"/>
              <a:gd name="T26" fmla="*/ 0 w 3065"/>
              <a:gd name="T27" fmla="*/ 0 h 2646"/>
              <a:gd name="T28" fmla="*/ 0 w 3065"/>
              <a:gd name="T29" fmla="*/ 0 h 2646"/>
              <a:gd name="T30" fmla="*/ 0 w 3065"/>
              <a:gd name="T31" fmla="*/ 0 h 2646"/>
              <a:gd name="T32" fmla="*/ 0 w 3065"/>
              <a:gd name="T33" fmla="*/ 0 h 2646"/>
              <a:gd name="T34" fmla="*/ 0 w 3065"/>
              <a:gd name="T35" fmla="*/ 0 h 2646"/>
              <a:gd name="T36" fmla="*/ 0 w 3065"/>
              <a:gd name="T37" fmla="*/ 0 h 2646"/>
              <a:gd name="T38" fmla="*/ 0 w 3065"/>
              <a:gd name="T39" fmla="*/ 0 h 2646"/>
              <a:gd name="T40" fmla="*/ 0 w 3065"/>
              <a:gd name="T41" fmla="*/ 0 h 2646"/>
              <a:gd name="T42" fmla="*/ 0 w 3065"/>
              <a:gd name="T43" fmla="*/ 0 h 2646"/>
              <a:gd name="T44" fmla="*/ 0 w 3065"/>
              <a:gd name="T45" fmla="*/ 0 h 2646"/>
              <a:gd name="T46" fmla="*/ 0 w 3065"/>
              <a:gd name="T47" fmla="*/ 0 h 2646"/>
              <a:gd name="T48" fmla="*/ 0 w 3065"/>
              <a:gd name="T49" fmla="*/ 0 h 2646"/>
              <a:gd name="T50" fmla="*/ 0 w 3065"/>
              <a:gd name="T51" fmla="*/ 0 h 2646"/>
              <a:gd name="T52" fmla="*/ 0 w 3065"/>
              <a:gd name="T53" fmla="*/ 0 h 2646"/>
              <a:gd name="T54" fmla="*/ 0 w 3065"/>
              <a:gd name="T55" fmla="*/ 0 h 2646"/>
              <a:gd name="T56" fmla="*/ 0 w 3065"/>
              <a:gd name="T57" fmla="*/ 0 h 2646"/>
              <a:gd name="T58" fmla="*/ 0 w 3065"/>
              <a:gd name="T59" fmla="*/ 0 h 2646"/>
              <a:gd name="T60" fmla="*/ 0 w 3065"/>
              <a:gd name="T61" fmla="*/ 0 h 2646"/>
              <a:gd name="T62" fmla="*/ 0 w 3065"/>
              <a:gd name="T63" fmla="*/ 0 h 2646"/>
              <a:gd name="T64" fmla="*/ 0 w 3065"/>
              <a:gd name="T65" fmla="*/ 0 h 2646"/>
              <a:gd name="T66" fmla="*/ 0 w 3065"/>
              <a:gd name="T67" fmla="*/ 0 h 2646"/>
              <a:gd name="T68" fmla="*/ 0 w 3065"/>
              <a:gd name="T69" fmla="*/ 0 h 2646"/>
              <a:gd name="T70" fmla="*/ 0 w 3065"/>
              <a:gd name="T71" fmla="*/ 0 h 2646"/>
              <a:gd name="T72" fmla="*/ 0 w 3065"/>
              <a:gd name="T73" fmla="*/ 0 h 2646"/>
              <a:gd name="T74" fmla="*/ 0 w 3065"/>
              <a:gd name="T75" fmla="*/ 0 h 2646"/>
              <a:gd name="T76" fmla="*/ 0 w 3065"/>
              <a:gd name="T77" fmla="*/ 0 h 2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65" h="2646">
                <a:moveTo>
                  <a:pt x="1288" y="95"/>
                </a:moveTo>
                <a:lnTo>
                  <a:pt x="1453" y="120"/>
                </a:lnTo>
                <a:lnTo>
                  <a:pt x="1598" y="60"/>
                </a:lnTo>
                <a:lnTo>
                  <a:pt x="1823" y="60"/>
                </a:lnTo>
                <a:lnTo>
                  <a:pt x="1853" y="165"/>
                </a:lnTo>
                <a:lnTo>
                  <a:pt x="1798" y="270"/>
                </a:lnTo>
                <a:lnTo>
                  <a:pt x="1918" y="275"/>
                </a:lnTo>
                <a:lnTo>
                  <a:pt x="1993" y="230"/>
                </a:lnTo>
                <a:lnTo>
                  <a:pt x="2153" y="255"/>
                </a:lnTo>
                <a:lnTo>
                  <a:pt x="2258" y="315"/>
                </a:lnTo>
                <a:lnTo>
                  <a:pt x="2323" y="215"/>
                </a:lnTo>
                <a:lnTo>
                  <a:pt x="2293" y="110"/>
                </a:lnTo>
                <a:lnTo>
                  <a:pt x="2273" y="5"/>
                </a:lnTo>
                <a:lnTo>
                  <a:pt x="2353" y="0"/>
                </a:lnTo>
                <a:lnTo>
                  <a:pt x="2483" y="65"/>
                </a:lnTo>
                <a:lnTo>
                  <a:pt x="2723" y="185"/>
                </a:lnTo>
                <a:lnTo>
                  <a:pt x="2818" y="320"/>
                </a:lnTo>
                <a:lnTo>
                  <a:pt x="2908" y="287"/>
                </a:lnTo>
                <a:lnTo>
                  <a:pt x="2960" y="389"/>
                </a:lnTo>
                <a:lnTo>
                  <a:pt x="3058" y="381"/>
                </a:lnTo>
                <a:lnTo>
                  <a:pt x="3065" y="495"/>
                </a:lnTo>
                <a:lnTo>
                  <a:pt x="2903" y="515"/>
                </a:lnTo>
                <a:lnTo>
                  <a:pt x="2728" y="705"/>
                </a:lnTo>
                <a:lnTo>
                  <a:pt x="2828" y="930"/>
                </a:lnTo>
                <a:lnTo>
                  <a:pt x="2843" y="1028"/>
                </a:lnTo>
                <a:lnTo>
                  <a:pt x="2738" y="1095"/>
                </a:lnTo>
                <a:lnTo>
                  <a:pt x="2768" y="1145"/>
                </a:lnTo>
                <a:lnTo>
                  <a:pt x="2608" y="1265"/>
                </a:lnTo>
                <a:lnTo>
                  <a:pt x="2503" y="1426"/>
                </a:lnTo>
                <a:lnTo>
                  <a:pt x="2075" y="1588"/>
                </a:lnTo>
                <a:lnTo>
                  <a:pt x="2093" y="1446"/>
                </a:lnTo>
                <a:lnTo>
                  <a:pt x="1958" y="1531"/>
                </a:lnTo>
                <a:lnTo>
                  <a:pt x="1918" y="1621"/>
                </a:lnTo>
                <a:lnTo>
                  <a:pt x="1933" y="1701"/>
                </a:lnTo>
                <a:lnTo>
                  <a:pt x="1819" y="1776"/>
                </a:lnTo>
                <a:lnTo>
                  <a:pt x="1739" y="1920"/>
                </a:lnTo>
                <a:lnTo>
                  <a:pt x="1688" y="1863"/>
                </a:lnTo>
                <a:lnTo>
                  <a:pt x="1558" y="1938"/>
                </a:lnTo>
                <a:lnTo>
                  <a:pt x="1491" y="2092"/>
                </a:lnTo>
                <a:lnTo>
                  <a:pt x="1356" y="2071"/>
                </a:lnTo>
                <a:lnTo>
                  <a:pt x="1223" y="1996"/>
                </a:lnTo>
                <a:lnTo>
                  <a:pt x="1137" y="1908"/>
                </a:lnTo>
                <a:lnTo>
                  <a:pt x="998" y="1983"/>
                </a:lnTo>
                <a:lnTo>
                  <a:pt x="989" y="2070"/>
                </a:lnTo>
                <a:lnTo>
                  <a:pt x="884" y="2100"/>
                </a:lnTo>
                <a:lnTo>
                  <a:pt x="822" y="2166"/>
                </a:lnTo>
                <a:lnTo>
                  <a:pt x="854" y="2317"/>
                </a:lnTo>
                <a:lnTo>
                  <a:pt x="743" y="2287"/>
                </a:lnTo>
                <a:lnTo>
                  <a:pt x="615" y="2391"/>
                </a:lnTo>
                <a:lnTo>
                  <a:pt x="553" y="2211"/>
                </a:lnTo>
                <a:lnTo>
                  <a:pt x="474" y="2280"/>
                </a:lnTo>
                <a:lnTo>
                  <a:pt x="494" y="2379"/>
                </a:lnTo>
                <a:lnTo>
                  <a:pt x="464" y="2481"/>
                </a:lnTo>
                <a:lnTo>
                  <a:pt x="163" y="2551"/>
                </a:lnTo>
                <a:lnTo>
                  <a:pt x="98" y="2626"/>
                </a:lnTo>
                <a:lnTo>
                  <a:pt x="0" y="2646"/>
                </a:lnTo>
                <a:lnTo>
                  <a:pt x="74" y="2355"/>
                </a:lnTo>
                <a:lnTo>
                  <a:pt x="182" y="2284"/>
                </a:lnTo>
                <a:lnTo>
                  <a:pt x="279" y="2188"/>
                </a:lnTo>
                <a:lnTo>
                  <a:pt x="419" y="1995"/>
                </a:lnTo>
                <a:lnTo>
                  <a:pt x="388" y="1896"/>
                </a:lnTo>
                <a:lnTo>
                  <a:pt x="374" y="1779"/>
                </a:lnTo>
                <a:lnTo>
                  <a:pt x="308" y="1681"/>
                </a:lnTo>
                <a:lnTo>
                  <a:pt x="313" y="1561"/>
                </a:lnTo>
                <a:lnTo>
                  <a:pt x="208" y="1461"/>
                </a:lnTo>
                <a:lnTo>
                  <a:pt x="263" y="1381"/>
                </a:lnTo>
                <a:lnTo>
                  <a:pt x="448" y="1471"/>
                </a:lnTo>
                <a:lnTo>
                  <a:pt x="593" y="1531"/>
                </a:lnTo>
                <a:lnTo>
                  <a:pt x="718" y="1476"/>
                </a:lnTo>
                <a:lnTo>
                  <a:pt x="608" y="1416"/>
                </a:lnTo>
                <a:lnTo>
                  <a:pt x="510" y="1370"/>
                </a:lnTo>
                <a:lnTo>
                  <a:pt x="493" y="1185"/>
                </a:lnTo>
                <a:lnTo>
                  <a:pt x="478" y="1005"/>
                </a:lnTo>
                <a:lnTo>
                  <a:pt x="583" y="900"/>
                </a:lnTo>
                <a:lnTo>
                  <a:pt x="638" y="785"/>
                </a:lnTo>
                <a:lnTo>
                  <a:pt x="838" y="785"/>
                </a:lnTo>
                <a:lnTo>
                  <a:pt x="973" y="690"/>
                </a:lnTo>
                <a:lnTo>
                  <a:pt x="983" y="530"/>
                </a:lnTo>
                <a:lnTo>
                  <a:pt x="1078" y="395"/>
                </a:lnTo>
                <a:lnTo>
                  <a:pt x="1078" y="260"/>
                </a:lnTo>
                <a:lnTo>
                  <a:pt x="1288" y="9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94" name="Freeform 15">
            <a:extLst>
              <a:ext uri="{FF2B5EF4-FFF2-40B4-BE49-F238E27FC236}">
                <a16:creationId xmlns:a16="http://schemas.microsoft.com/office/drawing/2014/main" id="{028E8620-98AB-622F-5F20-C09BDCCBA4E1}"/>
              </a:ext>
            </a:extLst>
          </p:cNvPr>
          <p:cNvSpPr/>
          <p:nvPr/>
        </p:nvSpPr>
        <p:spPr bwMode="auto">
          <a:xfrm>
            <a:off x="9971441" y="2936317"/>
            <a:ext cx="664526" cy="538185"/>
          </a:xfrm>
          <a:custGeom>
            <a:avLst/>
            <a:gdLst>
              <a:gd name="T0" fmla="*/ 0 w 2251"/>
              <a:gd name="T1" fmla="*/ 0 h 1871"/>
              <a:gd name="T2" fmla="*/ 0 w 2251"/>
              <a:gd name="T3" fmla="*/ 0 h 1871"/>
              <a:gd name="T4" fmla="*/ 0 w 2251"/>
              <a:gd name="T5" fmla="*/ 0 h 1871"/>
              <a:gd name="T6" fmla="*/ 0 w 2251"/>
              <a:gd name="T7" fmla="*/ 0 h 1871"/>
              <a:gd name="T8" fmla="*/ 0 w 2251"/>
              <a:gd name="T9" fmla="*/ 0 h 1871"/>
              <a:gd name="T10" fmla="*/ 0 w 2251"/>
              <a:gd name="T11" fmla="*/ 0 h 1871"/>
              <a:gd name="T12" fmla="*/ 0 w 2251"/>
              <a:gd name="T13" fmla="*/ 0 h 1871"/>
              <a:gd name="T14" fmla="*/ 0 w 2251"/>
              <a:gd name="T15" fmla="*/ 0 h 1871"/>
              <a:gd name="T16" fmla="*/ 0 w 2251"/>
              <a:gd name="T17" fmla="*/ 0 h 1871"/>
              <a:gd name="T18" fmla="*/ 0 w 2251"/>
              <a:gd name="T19" fmla="*/ 0 h 1871"/>
              <a:gd name="T20" fmla="*/ 0 w 2251"/>
              <a:gd name="T21" fmla="*/ 0 h 1871"/>
              <a:gd name="T22" fmla="*/ 0 w 2251"/>
              <a:gd name="T23" fmla="*/ 0 h 1871"/>
              <a:gd name="T24" fmla="*/ 0 w 2251"/>
              <a:gd name="T25" fmla="*/ 0 h 1871"/>
              <a:gd name="T26" fmla="*/ 0 w 2251"/>
              <a:gd name="T27" fmla="*/ 0 h 1871"/>
              <a:gd name="T28" fmla="*/ 0 w 2251"/>
              <a:gd name="T29" fmla="*/ 0 h 1871"/>
              <a:gd name="T30" fmla="*/ 0 w 2251"/>
              <a:gd name="T31" fmla="*/ 0 h 1871"/>
              <a:gd name="T32" fmla="*/ 0 w 2251"/>
              <a:gd name="T33" fmla="*/ 0 h 1871"/>
              <a:gd name="T34" fmla="*/ 0 w 2251"/>
              <a:gd name="T35" fmla="*/ 0 h 1871"/>
              <a:gd name="T36" fmla="*/ 0 w 2251"/>
              <a:gd name="T37" fmla="*/ 0 h 1871"/>
              <a:gd name="T38" fmla="*/ 0 w 2251"/>
              <a:gd name="T39" fmla="*/ 0 h 1871"/>
              <a:gd name="T40" fmla="*/ 0 w 2251"/>
              <a:gd name="T41" fmla="*/ 0 h 1871"/>
              <a:gd name="T42" fmla="*/ 0 w 2251"/>
              <a:gd name="T43" fmla="*/ 0 h 1871"/>
              <a:gd name="T44" fmla="*/ 0 w 2251"/>
              <a:gd name="T45" fmla="*/ 0 h 1871"/>
              <a:gd name="T46" fmla="*/ 0 w 2251"/>
              <a:gd name="T47" fmla="*/ 0 h 1871"/>
              <a:gd name="T48" fmla="*/ 0 w 2251"/>
              <a:gd name="T49" fmla="*/ 0 h 1871"/>
              <a:gd name="T50" fmla="*/ 0 w 2251"/>
              <a:gd name="T51" fmla="*/ 0 h 1871"/>
              <a:gd name="T52" fmla="*/ 0 w 2251"/>
              <a:gd name="T53" fmla="*/ 0 h 1871"/>
              <a:gd name="T54" fmla="*/ 0 w 2251"/>
              <a:gd name="T55" fmla="*/ 0 h 1871"/>
              <a:gd name="T56" fmla="*/ 0 w 2251"/>
              <a:gd name="T57" fmla="*/ 0 h 1871"/>
              <a:gd name="T58" fmla="*/ 0 w 2251"/>
              <a:gd name="T59" fmla="*/ 0 h 1871"/>
              <a:gd name="T60" fmla="*/ 0 w 2251"/>
              <a:gd name="T61" fmla="*/ 0 h 1871"/>
              <a:gd name="T62" fmla="*/ 0 w 2251"/>
              <a:gd name="T63" fmla="*/ 0 h 18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51" h="1871">
                <a:moveTo>
                  <a:pt x="2201" y="30"/>
                </a:moveTo>
                <a:lnTo>
                  <a:pt x="2221" y="175"/>
                </a:lnTo>
                <a:lnTo>
                  <a:pt x="2186" y="295"/>
                </a:lnTo>
                <a:lnTo>
                  <a:pt x="2251" y="375"/>
                </a:lnTo>
                <a:lnTo>
                  <a:pt x="2191" y="510"/>
                </a:lnTo>
                <a:lnTo>
                  <a:pt x="2096" y="645"/>
                </a:lnTo>
                <a:lnTo>
                  <a:pt x="1921" y="780"/>
                </a:lnTo>
                <a:lnTo>
                  <a:pt x="1766" y="790"/>
                </a:lnTo>
                <a:lnTo>
                  <a:pt x="1516" y="1047"/>
                </a:lnTo>
                <a:lnTo>
                  <a:pt x="1396" y="1007"/>
                </a:lnTo>
                <a:lnTo>
                  <a:pt x="1271" y="1047"/>
                </a:lnTo>
                <a:lnTo>
                  <a:pt x="1246" y="1207"/>
                </a:lnTo>
                <a:lnTo>
                  <a:pt x="1406" y="1262"/>
                </a:lnTo>
                <a:lnTo>
                  <a:pt x="1621" y="1452"/>
                </a:lnTo>
                <a:lnTo>
                  <a:pt x="1771" y="1592"/>
                </a:lnTo>
                <a:lnTo>
                  <a:pt x="1781" y="1742"/>
                </a:lnTo>
                <a:lnTo>
                  <a:pt x="1412" y="1557"/>
                </a:lnTo>
                <a:lnTo>
                  <a:pt x="1327" y="1563"/>
                </a:lnTo>
                <a:lnTo>
                  <a:pt x="1350" y="1666"/>
                </a:lnTo>
                <a:lnTo>
                  <a:pt x="1381" y="1773"/>
                </a:lnTo>
                <a:lnTo>
                  <a:pt x="1316" y="1871"/>
                </a:lnTo>
                <a:lnTo>
                  <a:pt x="1214" y="1812"/>
                </a:lnTo>
                <a:lnTo>
                  <a:pt x="1051" y="1788"/>
                </a:lnTo>
                <a:lnTo>
                  <a:pt x="973" y="1833"/>
                </a:lnTo>
                <a:lnTo>
                  <a:pt x="853" y="1828"/>
                </a:lnTo>
                <a:lnTo>
                  <a:pt x="909" y="1722"/>
                </a:lnTo>
                <a:lnTo>
                  <a:pt x="881" y="1617"/>
                </a:lnTo>
                <a:lnTo>
                  <a:pt x="659" y="1616"/>
                </a:lnTo>
                <a:lnTo>
                  <a:pt x="510" y="1677"/>
                </a:lnTo>
                <a:lnTo>
                  <a:pt x="345" y="1652"/>
                </a:lnTo>
                <a:lnTo>
                  <a:pt x="354" y="1577"/>
                </a:lnTo>
                <a:lnTo>
                  <a:pt x="510" y="1424"/>
                </a:lnTo>
                <a:lnTo>
                  <a:pt x="506" y="1331"/>
                </a:lnTo>
                <a:lnTo>
                  <a:pt x="386" y="1302"/>
                </a:lnTo>
                <a:lnTo>
                  <a:pt x="332" y="1188"/>
                </a:lnTo>
                <a:lnTo>
                  <a:pt x="346" y="977"/>
                </a:lnTo>
                <a:lnTo>
                  <a:pt x="227" y="1022"/>
                </a:lnTo>
                <a:lnTo>
                  <a:pt x="119" y="883"/>
                </a:lnTo>
                <a:lnTo>
                  <a:pt x="0" y="760"/>
                </a:lnTo>
                <a:lnTo>
                  <a:pt x="26" y="569"/>
                </a:lnTo>
                <a:lnTo>
                  <a:pt x="87" y="506"/>
                </a:lnTo>
                <a:lnTo>
                  <a:pt x="249" y="504"/>
                </a:lnTo>
                <a:lnTo>
                  <a:pt x="311" y="446"/>
                </a:lnTo>
                <a:lnTo>
                  <a:pt x="362" y="536"/>
                </a:lnTo>
                <a:lnTo>
                  <a:pt x="476" y="476"/>
                </a:lnTo>
                <a:lnTo>
                  <a:pt x="476" y="571"/>
                </a:lnTo>
                <a:lnTo>
                  <a:pt x="579" y="631"/>
                </a:lnTo>
                <a:lnTo>
                  <a:pt x="611" y="550"/>
                </a:lnTo>
                <a:lnTo>
                  <a:pt x="687" y="491"/>
                </a:lnTo>
                <a:lnTo>
                  <a:pt x="765" y="566"/>
                </a:lnTo>
                <a:lnTo>
                  <a:pt x="977" y="502"/>
                </a:lnTo>
                <a:lnTo>
                  <a:pt x="1077" y="487"/>
                </a:lnTo>
                <a:lnTo>
                  <a:pt x="1171" y="330"/>
                </a:lnTo>
                <a:lnTo>
                  <a:pt x="1345" y="377"/>
                </a:lnTo>
                <a:lnTo>
                  <a:pt x="1451" y="435"/>
                </a:lnTo>
                <a:lnTo>
                  <a:pt x="1471" y="527"/>
                </a:lnTo>
                <a:lnTo>
                  <a:pt x="1561" y="541"/>
                </a:lnTo>
                <a:lnTo>
                  <a:pt x="1586" y="430"/>
                </a:lnTo>
                <a:lnTo>
                  <a:pt x="1711" y="451"/>
                </a:lnTo>
                <a:lnTo>
                  <a:pt x="1846" y="400"/>
                </a:lnTo>
                <a:lnTo>
                  <a:pt x="1861" y="280"/>
                </a:lnTo>
                <a:lnTo>
                  <a:pt x="1891" y="145"/>
                </a:lnTo>
                <a:lnTo>
                  <a:pt x="1966" y="70"/>
                </a:lnTo>
                <a:lnTo>
                  <a:pt x="2086" y="0"/>
                </a:lnTo>
                <a:lnTo>
                  <a:pt x="2201" y="3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95" name="Freeform 16">
            <a:extLst>
              <a:ext uri="{FF2B5EF4-FFF2-40B4-BE49-F238E27FC236}">
                <a16:creationId xmlns:a16="http://schemas.microsoft.com/office/drawing/2014/main" id="{DE002449-862D-DAA8-FA60-6810BD85A8D2}"/>
              </a:ext>
            </a:extLst>
          </p:cNvPr>
          <p:cNvSpPr/>
          <p:nvPr/>
        </p:nvSpPr>
        <p:spPr bwMode="auto">
          <a:xfrm>
            <a:off x="10339146" y="2629809"/>
            <a:ext cx="558202" cy="896496"/>
          </a:xfrm>
          <a:custGeom>
            <a:avLst/>
            <a:gdLst>
              <a:gd name="T0" fmla="*/ 0 w 1891"/>
              <a:gd name="T1" fmla="*/ 0 h 3116"/>
              <a:gd name="T2" fmla="*/ 0 w 1891"/>
              <a:gd name="T3" fmla="*/ 0 h 3116"/>
              <a:gd name="T4" fmla="*/ 0 w 1891"/>
              <a:gd name="T5" fmla="*/ 0 h 3116"/>
              <a:gd name="T6" fmla="*/ 0 w 1891"/>
              <a:gd name="T7" fmla="*/ 0 h 3116"/>
              <a:gd name="T8" fmla="*/ 0 w 1891"/>
              <a:gd name="T9" fmla="*/ 0 h 3116"/>
              <a:gd name="T10" fmla="*/ 0 w 1891"/>
              <a:gd name="T11" fmla="*/ 0 h 3116"/>
              <a:gd name="T12" fmla="*/ 0 w 1891"/>
              <a:gd name="T13" fmla="*/ 0 h 3116"/>
              <a:gd name="T14" fmla="*/ 0 w 1891"/>
              <a:gd name="T15" fmla="*/ 0 h 3116"/>
              <a:gd name="T16" fmla="*/ 0 w 1891"/>
              <a:gd name="T17" fmla="*/ 0 h 3116"/>
              <a:gd name="T18" fmla="*/ 0 w 1891"/>
              <a:gd name="T19" fmla="*/ 0 h 3116"/>
              <a:gd name="T20" fmla="*/ 0 w 1891"/>
              <a:gd name="T21" fmla="*/ 0 h 3116"/>
              <a:gd name="T22" fmla="*/ 0 w 1891"/>
              <a:gd name="T23" fmla="*/ 0 h 3116"/>
              <a:gd name="T24" fmla="*/ 0 w 1891"/>
              <a:gd name="T25" fmla="*/ 0 h 3116"/>
              <a:gd name="T26" fmla="*/ 0 w 1891"/>
              <a:gd name="T27" fmla="*/ 0 h 3116"/>
              <a:gd name="T28" fmla="*/ 0 w 1891"/>
              <a:gd name="T29" fmla="*/ 0 h 3116"/>
              <a:gd name="T30" fmla="*/ 0 w 1891"/>
              <a:gd name="T31" fmla="*/ 0 h 3116"/>
              <a:gd name="T32" fmla="*/ 0 w 1891"/>
              <a:gd name="T33" fmla="*/ 0 h 3116"/>
              <a:gd name="T34" fmla="*/ 0 w 1891"/>
              <a:gd name="T35" fmla="*/ 0 h 3116"/>
              <a:gd name="T36" fmla="*/ 0 w 1891"/>
              <a:gd name="T37" fmla="*/ 0 h 3116"/>
              <a:gd name="T38" fmla="*/ 0 w 1891"/>
              <a:gd name="T39" fmla="*/ 0 h 3116"/>
              <a:gd name="T40" fmla="*/ 0 w 1891"/>
              <a:gd name="T41" fmla="*/ 0 h 3116"/>
              <a:gd name="T42" fmla="*/ 0 w 1891"/>
              <a:gd name="T43" fmla="*/ 0 h 3116"/>
              <a:gd name="T44" fmla="*/ 0 w 1891"/>
              <a:gd name="T45" fmla="*/ 0 h 3116"/>
              <a:gd name="T46" fmla="*/ 0 w 1891"/>
              <a:gd name="T47" fmla="*/ 0 h 3116"/>
              <a:gd name="T48" fmla="*/ 0 w 1891"/>
              <a:gd name="T49" fmla="*/ 0 h 3116"/>
              <a:gd name="T50" fmla="*/ 0 w 1891"/>
              <a:gd name="T51" fmla="*/ 0 h 3116"/>
              <a:gd name="T52" fmla="*/ 0 w 1891"/>
              <a:gd name="T53" fmla="*/ 0 h 3116"/>
              <a:gd name="T54" fmla="*/ 0 w 1891"/>
              <a:gd name="T55" fmla="*/ 0 h 3116"/>
              <a:gd name="T56" fmla="*/ 0 w 1891"/>
              <a:gd name="T57" fmla="*/ 0 h 3116"/>
              <a:gd name="T58" fmla="*/ 0 w 1891"/>
              <a:gd name="T59" fmla="*/ 0 h 3116"/>
              <a:gd name="T60" fmla="*/ 0 w 1891"/>
              <a:gd name="T61" fmla="*/ 0 h 3116"/>
              <a:gd name="T62" fmla="*/ 0 w 1891"/>
              <a:gd name="T63" fmla="*/ 0 h 3116"/>
              <a:gd name="T64" fmla="*/ 0 w 1891"/>
              <a:gd name="T65" fmla="*/ 0 h 3116"/>
              <a:gd name="T66" fmla="*/ 0 w 1891"/>
              <a:gd name="T67" fmla="*/ 0 h 3116"/>
              <a:gd name="T68" fmla="*/ 0 w 1891"/>
              <a:gd name="T69" fmla="*/ 0 h 3116"/>
              <a:gd name="T70" fmla="*/ 0 w 1891"/>
              <a:gd name="T71" fmla="*/ 0 h 3116"/>
              <a:gd name="T72" fmla="*/ 0 w 1891"/>
              <a:gd name="T73" fmla="*/ 0 h 3116"/>
              <a:gd name="T74" fmla="*/ 0 w 1891"/>
              <a:gd name="T75" fmla="*/ 0 h 3116"/>
              <a:gd name="T76" fmla="*/ 0 w 1891"/>
              <a:gd name="T77" fmla="*/ 0 h 3116"/>
              <a:gd name="T78" fmla="*/ 0 w 1891"/>
              <a:gd name="T79" fmla="*/ 0 h 3116"/>
              <a:gd name="T80" fmla="*/ 0 w 1891"/>
              <a:gd name="T81" fmla="*/ 0 h 3116"/>
              <a:gd name="T82" fmla="*/ 0 w 1891"/>
              <a:gd name="T83" fmla="*/ 0 h 31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91" h="3116">
                <a:moveTo>
                  <a:pt x="879" y="3116"/>
                </a:moveTo>
                <a:lnTo>
                  <a:pt x="1050" y="3042"/>
                </a:lnTo>
                <a:lnTo>
                  <a:pt x="1150" y="2882"/>
                </a:lnTo>
                <a:lnTo>
                  <a:pt x="1495" y="2897"/>
                </a:lnTo>
                <a:lnTo>
                  <a:pt x="1680" y="2847"/>
                </a:lnTo>
                <a:lnTo>
                  <a:pt x="1590" y="2566"/>
                </a:lnTo>
                <a:lnTo>
                  <a:pt x="1588" y="2354"/>
                </a:lnTo>
                <a:lnTo>
                  <a:pt x="1545" y="2276"/>
                </a:lnTo>
                <a:lnTo>
                  <a:pt x="1605" y="2176"/>
                </a:lnTo>
                <a:lnTo>
                  <a:pt x="1464" y="2125"/>
                </a:lnTo>
                <a:lnTo>
                  <a:pt x="1465" y="2038"/>
                </a:lnTo>
                <a:lnTo>
                  <a:pt x="1359" y="1981"/>
                </a:lnTo>
                <a:lnTo>
                  <a:pt x="1345" y="1843"/>
                </a:lnTo>
                <a:lnTo>
                  <a:pt x="1410" y="1796"/>
                </a:lnTo>
                <a:lnTo>
                  <a:pt x="1440" y="1706"/>
                </a:lnTo>
                <a:lnTo>
                  <a:pt x="1360" y="1591"/>
                </a:lnTo>
                <a:lnTo>
                  <a:pt x="1150" y="1499"/>
                </a:lnTo>
                <a:lnTo>
                  <a:pt x="1060" y="1409"/>
                </a:lnTo>
                <a:lnTo>
                  <a:pt x="1120" y="1244"/>
                </a:lnTo>
                <a:lnTo>
                  <a:pt x="1215" y="1269"/>
                </a:lnTo>
                <a:lnTo>
                  <a:pt x="1270" y="1214"/>
                </a:lnTo>
                <a:lnTo>
                  <a:pt x="1230" y="1134"/>
                </a:lnTo>
                <a:lnTo>
                  <a:pt x="1320" y="1104"/>
                </a:lnTo>
                <a:lnTo>
                  <a:pt x="1450" y="1134"/>
                </a:lnTo>
                <a:lnTo>
                  <a:pt x="1495" y="1049"/>
                </a:lnTo>
                <a:lnTo>
                  <a:pt x="1396" y="924"/>
                </a:lnTo>
                <a:lnTo>
                  <a:pt x="1303" y="942"/>
                </a:lnTo>
                <a:lnTo>
                  <a:pt x="1150" y="774"/>
                </a:lnTo>
                <a:lnTo>
                  <a:pt x="1075" y="794"/>
                </a:lnTo>
                <a:lnTo>
                  <a:pt x="1065" y="704"/>
                </a:lnTo>
                <a:lnTo>
                  <a:pt x="1090" y="592"/>
                </a:lnTo>
                <a:lnTo>
                  <a:pt x="1260" y="493"/>
                </a:lnTo>
                <a:lnTo>
                  <a:pt x="1173" y="420"/>
                </a:lnTo>
                <a:lnTo>
                  <a:pt x="1215" y="358"/>
                </a:lnTo>
                <a:lnTo>
                  <a:pt x="1330" y="443"/>
                </a:lnTo>
                <a:lnTo>
                  <a:pt x="1305" y="524"/>
                </a:lnTo>
                <a:lnTo>
                  <a:pt x="1375" y="569"/>
                </a:lnTo>
                <a:lnTo>
                  <a:pt x="1495" y="493"/>
                </a:lnTo>
                <a:lnTo>
                  <a:pt x="1455" y="428"/>
                </a:lnTo>
                <a:lnTo>
                  <a:pt x="1545" y="428"/>
                </a:lnTo>
                <a:lnTo>
                  <a:pt x="1585" y="524"/>
                </a:lnTo>
                <a:lnTo>
                  <a:pt x="1635" y="599"/>
                </a:lnTo>
                <a:lnTo>
                  <a:pt x="1755" y="669"/>
                </a:lnTo>
                <a:lnTo>
                  <a:pt x="1770" y="539"/>
                </a:lnTo>
                <a:lnTo>
                  <a:pt x="1855" y="503"/>
                </a:lnTo>
                <a:lnTo>
                  <a:pt x="1891" y="234"/>
                </a:lnTo>
                <a:lnTo>
                  <a:pt x="1657" y="163"/>
                </a:lnTo>
                <a:lnTo>
                  <a:pt x="1584" y="205"/>
                </a:lnTo>
                <a:lnTo>
                  <a:pt x="1398" y="92"/>
                </a:lnTo>
                <a:lnTo>
                  <a:pt x="1359" y="6"/>
                </a:lnTo>
                <a:lnTo>
                  <a:pt x="1210" y="59"/>
                </a:lnTo>
                <a:lnTo>
                  <a:pt x="1075" y="68"/>
                </a:lnTo>
                <a:lnTo>
                  <a:pt x="990" y="0"/>
                </a:lnTo>
                <a:lnTo>
                  <a:pt x="949" y="70"/>
                </a:lnTo>
                <a:lnTo>
                  <a:pt x="1005" y="148"/>
                </a:lnTo>
                <a:lnTo>
                  <a:pt x="1090" y="268"/>
                </a:lnTo>
                <a:lnTo>
                  <a:pt x="1063" y="388"/>
                </a:lnTo>
                <a:lnTo>
                  <a:pt x="1149" y="509"/>
                </a:lnTo>
                <a:lnTo>
                  <a:pt x="960" y="614"/>
                </a:lnTo>
                <a:lnTo>
                  <a:pt x="909" y="729"/>
                </a:lnTo>
                <a:lnTo>
                  <a:pt x="1018" y="856"/>
                </a:lnTo>
                <a:lnTo>
                  <a:pt x="1045" y="959"/>
                </a:lnTo>
                <a:lnTo>
                  <a:pt x="960" y="969"/>
                </a:lnTo>
                <a:lnTo>
                  <a:pt x="939" y="1034"/>
                </a:lnTo>
                <a:lnTo>
                  <a:pt x="960" y="1119"/>
                </a:lnTo>
                <a:lnTo>
                  <a:pt x="975" y="1240"/>
                </a:lnTo>
                <a:lnTo>
                  <a:pt x="939" y="1359"/>
                </a:lnTo>
                <a:lnTo>
                  <a:pt x="1005" y="1438"/>
                </a:lnTo>
                <a:lnTo>
                  <a:pt x="944" y="1576"/>
                </a:lnTo>
                <a:lnTo>
                  <a:pt x="853" y="1709"/>
                </a:lnTo>
                <a:lnTo>
                  <a:pt x="678" y="1844"/>
                </a:lnTo>
                <a:lnTo>
                  <a:pt x="519" y="1856"/>
                </a:lnTo>
                <a:lnTo>
                  <a:pt x="268" y="2111"/>
                </a:lnTo>
                <a:lnTo>
                  <a:pt x="151" y="2071"/>
                </a:lnTo>
                <a:lnTo>
                  <a:pt x="25" y="2111"/>
                </a:lnTo>
                <a:lnTo>
                  <a:pt x="0" y="2272"/>
                </a:lnTo>
                <a:lnTo>
                  <a:pt x="160" y="2326"/>
                </a:lnTo>
                <a:lnTo>
                  <a:pt x="355" y="2498"/>
                </a:lnTo>
                <a:lnTo>
                  <a:pt x="526" y="2658"/>
                </a:lnTo>
                <a:lnTo>
                  <a:pt x="534" y="2807"/>
                </a:lnTo>
                <a:lnTo>
                  <a:pt x="629" y="2942"/>
                </a:lnTo>
                <a:lnTo>
                  <a:pt x="719" y="2907"/>
                </a:lnTo>
                <a:lnTo>
                  <a:pt x="774" y="3012"/>
                </a:lnTo>
                <a:lnTo>
                  <a:pt x="869" y="3002"/>
                </a:lnTo>
                <a:lnTo>
                  <a:pt x="879" y="31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96" name="Freeform 17">
            <a:extLst>
              <a:ext uri="{FF2B5EF4-FFF2-40B4-BE49-F238E27FC236}">
                <a16:creationId xmlns:a16="http://schemas.microsoft.com/office/drawing/2014/main" id="{2568A17B-5428-CF0B-6FA0-108B1DCFEABF}"/>
              </a:ext>
            </a:extLst>
          </p:cNvPr>
          <p:cNvSpPr/>
          <p:nvPr/>
        </p:nvSpPr>
        <p:spPr bwMode="auto">
          <a:xfrm>
            <a:off x="8698505" y="2074358"/>
            <a:ext cx="434157" cy="515161"/>
          </a:xfrm>
          <a:custGeom>
            <a:avLst/>
            <a:gdLst>
              <a:gd name="T0" fmla="*/ 0 w 1471"/>
              <a:gd name="T1" fmla="*/ 0 h 1788"/>
              <a:gd name="T2" fmla="*/ 0 w 1471"/>
              <a:gd name="T3" fmla="*/ 0 h 1788"/>
              <a:gd name="T4" fmla="*/ 0 w 1471"/>
              <a:gd name="T5" fmla="*/ 0 h 1788"/>
              <a:gd name="T6" fmla="*/ 0 w 1471"/>
              <a:gd name="T7" fmla="*/ 0 h 1788"/>
              <a:gd name="T8" fmla="*/ 0 w 1471"/>
              <a:gd name="T9" fmla="*/ 0 h 1788"/>
              <a:gd name="T10" fmla="*/ 0 w 1471"/>
              <a:gd name="T11" fmla="*/ 0 h 1788"/>
              <a:gd name="T12" fmla="*/ 0 w 1471"/>
              <a:gd name="T13" fmla="*/ 0 h 1788"/>
              <a:gd name="T14" fmla="*/ 0 w 1471"/>
              <a:gd name="T15" fmla="*/ 0 h 1788"/>
              <a:gd name="T16" fmla="*/ 0 w 1471"/>
              <a:gd name="T17" fmla="*/ 0 h 1788"/>
              <a:gd name="T18" fmla="*/ 0 w 1471"/>
              <a:gd name="T19" fmla="*/ 0 h 1788"/>
              <a:gd name="T20" fmla="*/ 0 w 1471"/>
              <a:gd name="T21" fmla="*/ 0 h 1788"/>
              <a:gd name="T22" fmla="*/ 0 w 1471"/>
              <a:gd name="T23" fmla="*/ 0 h 1788"/>
              <a:gd name="T24" fmla="*/ 0 w 1471"/>
              <a:gd name="T25" fmla="*/ 0 h 1788"/>
              <a:gd name="T26" fmla="*/ 0 w 1471"/>
              <a:gd name="T27" fmla="*/ 0 h 1788"/>
              <a:gd name="T28" fmla="*/ 0 w 1471"/>
              <a:gd name="T29" fmla="*/ 0 h 1788"/>
              <a:gd name="T30" fmla="*/ 0 w 1471"/>
              <a:gd name="T31" fmla="*/ 0 h 1788"/>
              <a:gd name="T32" fmla="*/ 0 w 1471"/>
              <a:gd name="T33" fmla="*/ 0 h 1788"/>
              <a:gd name="T34" fmla="*/ 0 w 1471"/>
              <a:gd name="T35" fmla="*/ 0 h 1788"/>
              <a:gd name="T36" fmla="*/ 0 w 1471"/>
              <a:gd name="T37" fmla="*/ 0 h 1788"/>
              <a:gd name="T38" fmla="*/ 0 w 1471"/>
              <a:gd name="T39" fmla="*/ 0 h 1788"/>
              <a:gd name="T40" fmla="*/ 0 w 1471"/>
              <a:gd name="T41" fmla="*/ 0 h 1788"/>
              <a:gd name="T42" fmla="*/ 0 w 1471"/>
              <a:gd name="T43" fmla="*/ 0 h 1788"/>
              <a:gd name="T44" fmla="*/ 0 w 1471"/>
              <a:gd name="T45" fmla="*/ 0 h 1788"/>
              <a:gd name="T46" fmla="*/ 0 w 1471"/>
              <a:gd name="T47" fmla="*/ 0 h 1788"/>
              <a:gd name="T48" fmla="*/ 0 w 1471"/>
              <a:gd name="T49" fmla="*/ 0 h 1788"/>
              <a:gd name="T50" fmla="*/ 0 w 1471"/>
              <a:gd name="T51" fmla="*/ 0 h 1788"/>
              <a:gd name="T52" fmla="*/ 0 w 1471"/>
              <a:gd name="T53" fmla="*/ 0 h 1788"/>
              <a:gd name="T54" fmla="*/ 0 w 1471"/>
              <a:gd name="T55" fmla="*/ 0 h 1788"/>
              <a:gd name="T56" fmla="*/ 0 w 1471"/>
              <a:gd name="T57" fmla="*/ 0 h 1788"/>
              <a:gd name="T58" fmla="*/ 0 w 1471"/>
              <a:gd name="T59" fmla="*/ 0 h 1788"/>
              <a:gd name="T60" fmla="*/ 0 w 1471"/>
              <a:gd name="T61" fmla="*/ 0 h 1788"/>
              <a:gd name="T62" fmla="*/ 0 w 1471"/>
              <a:gd name="T63" fmla="*/ 0 h 1788"/>
              <a:gd name="T64" fmla="*/ 0 w 1471"/>
              <a:gd name="T65" fmla="*/ 0 h 1788"/>
              <a:gd name="T66" fmla="*/ 0 w 1471"/>
              <a:gd name="T67" fmla="*/ 0 h 1788"/>
              <a:gd name="T68" fmla="*/ 0 w 1471"/>
              <a:gd name="T69" fmla="*/ 0 h 1788"/>
              <a:gd name="T70" fmla="*/ 0 w 1471"/>
              <a:gd name="T71" fmla="*/ 0 h 1788"/>
              <a:gd name="T72" fmla="*/ 0 w 1471"/>
              <a:gd name="T73" fmla="*/ 0 h 1788"/>
              <a:gd name="T74" fmla="*/ 0 w 1471"/>
              <a:gd name="T75" fmla="*/ 0 h 1788"/>
              <a:gd name="T76" fmla="*/ 0 w 1471"/>
              <a:gd name="T77" fmla="*/ 0 h 1788"/>
              <a:gd name="T78" fmla="*/ 0 w 1471"/>
              <a:gd name="T79" fmla="*/ 0 h 1788"/>
              <a:gd name="T80" fmla="*/ 0 w 1471"/>
              <a:gd name="T81" fmla="*/ 0 h 1788"/>
              <a:gd name="T82" fmla="*/ 0 w 1471"/>
              <a:gd name="T83" fmla="*/ 0 h 1788"/>
              <a:gd name="T84" fmla="*/ 0 w 1471"/>
              <a:gd name="T85" fmla="*/ 0 h 1788"/>
              <a:gd name="T86" fmla="*/ 0 w 1471"/>
              <a:gd name="T87" fmla="*/ 0 h 1788"/>
              <a:gd name="T88" fmla="*/ 0 w 1471"/>
              <a:gd name="T89" fmla="*/ 0 h 178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71" h="1788">
                <a:moveTo>
                  <a:pt x="33" y="543"/>
                </a:moveTo>
                <a:lnTo>
                  <a:pt x="196" y="498"/>
                </a:lnTo>
                <a:lnTo>
                  <a:pt x="332" y="574"/>
                </a:lnTo>
                <a:lnTo>
                  <a:pt x="347" y="711"/>
                </a:lnTo>
                <a:lnTo>
                  <a:pt x="514" y="619"/>
                </a:lnTo>
                <a:lnTo>
                  <a:pt x="646" y="624"/>
                </a:lnTo>
                <a:lnTo>
                  <a:pt x="740" y="679"/>
                </a:lnTo>
                <a:lnTo>
                  <a:pt x="816" y="573"/>
                </a:lnTo>
                <a:lnTo>
                  <a:pt x="828" y="456"/>
                </a:lnTo>
                <a:lnTo>
                  <a:pt x="997" y="468"/>
                </a:lnTo>
                <a:lnTo>
                  <a:pt x="1022" y="368"/>
                </a:lnTo>
                <a:lnTo>
                  <a:pt x="1087" y="262"/>
                </a:lnTo>
                <a:lnTo>
                  <a:pt x="1172" y="292"/>
                </a:lnTo>
                <a:lnTo>
                  <a:pt x="1221" y="290"/>
                </a:lnTo>
                <a:lnTo>
                  <a:pt x="1206" y="137"/>
                </a:lnTo>
                <a:lnTo>
                  <a:pt x="1143" y="111"/>
                </a:lnTo>
                <a:lnTo>
                  <a:pt x="1113" y="65"/>
                </a:lnTo>
                <a:lnTo>
                  <a:pt x="1110" y="42"/>
                </a:lnTo>
                <a:lnTo>
                  <a:pt x="1141" y="38"/>
                </a:lnTo>
                <a:lnTo>
                  <a:pt x="1147" y="18"/>
                </a:lnTo>
                <a:lnTo>
                  <a:pt x="1153" y="2"/>
                </a:lnTo>
                <a:lnTo>
                  <a:pt x="1170" y="0"/>
                </a:lnTo>
                <a:lnTo>
                  <a:pt x="1206" y="39"/>
                </a:lnTo>
                <a:lnTo>
                  <a:pt x="1339" y="149"/>
                </a:lnTo>
                <a:lnTo>
                  <a:pt x="1317" y="197"/>
                </a:lnTo>
                <a:lnTo>
                  <a:pt x="1298" y="242"/>
                </a:lnTo>
                <a:lnTo>
                  <a:pt x="1471" y="346"/>
                </a:lnTo>
                <a:lnTo>
                  <a:pt x="1417" y="460"/>
                </a:lnTo>
                <a:lnTo>
                  <a:pt x="1299" y="562"/>
                </a:lnTo>
                <a:lnTo>
                  <a:pt x="1221" y="744"/>
                </a:lnTo>
                <a:lnTo>
                  <a:pt x="1283" y="1099"/>
                </a:lnTo>
                <a:lnTo>
                  <a:pt x="1266" y="1151"/>
                </a:lnTo>
                <a:lnTo>
                  <a:pt x="1194" y="1181"/>
                </a:lnTo>
                <a:lnTo>
                  <a:pt x="1206" y="1263"/>
                </a:lnTo>
                <a:lnTo>
                  <a:pt x="1159" y="1296"/>
                </a:lnTo>
                <a:lnTo>
                  <a:pt x="1197" y="1329"/>
                </a:lnTo>
                <a:lnTo>
                  <a:pt x="1249" y="1304"/>
                </a:lnTo>
                <a:lnTo>
                  <a:pt x="1296" y="1373"/>
                </a:lnTo>
                <a:lnTo>
                  <a:pt x="1351" y="1328"/>
                </a:lnTo>
                <a:lnTo>
                  <a:pt x="1433" y="1449"/>
                </a:lnTo>
                <a:lnTo>
                  <a:pt x="1429" y="1568"/>
                </a:lnTo>
                <a:lnTo>
                  <a:pt x="1342" y="1748"/>
                </a:lnTo>
                <a:lnTo>
                  <a:pt x="1205" y="1734"/>
                </a:lnTo>
                <a:lnTo>
                  <a:pt x="1133" y="1788"/>
                </a:lnTo>
                <a:lnTo>
                  <a:pt x="1132" y="1625"/>
                </a:lnTo>
                <a:lnTo>
                  <a:pt x="1102" y="1489"/>
                </a:lnTo>
                <a:lnTo>
                  <a:pt x="1027" y="1585"/>
                </a:lnTo>
                <a:lnTo>
                  <a:pt x="932" y="1630"/>
                </a:lnTo>
                <a:lnTo>
                  <a:pt x="887" y="1540"/>
                </a:lnTo>
                <a:lnTo>
                  <a:pt x="787" y="1570"/>
                </a:lnTo>
                <a:lnTo>
                  <a:pt x="740" y="1704"/>
                </a:lnTo>
                <a:lnTo>
                  <a:pt x="667" y="1685"/>
                </a:lnTo>
                <a:lnTo>
                  <a:pt x="691" y="1535"/>
                </a:lnTo>
                <a:lnTo>
                  <a:pt x="631" y="1400"/>
                </a:lnTo>
                <a:lnTo>
                  <a:pt x="485" y="1295"/>
                </a:lnTo>
                <a:lnTo>
                  <a:pt x="497" y="1090"/>
                </a:lnTo>
                <a:lnTo>
                  <a:pt x="436" y="1012"/>
                </a:lnTo>
                <a:lnTo>
                  <a:pt x="440" y="880"/>
                </a:lnTo>
                <a:lnTo>
                  <a:pt x="307" y="904"/>
                </a:lnTo>
                <a:lnTo>
                  <a:pt x="63" y="874"/>
                </a:lnTo>
                <a:lnTo>
                  <a:pt x="60" y="715"/>
                </a:lnTo>
                <a:lnTo>
                  <a:pt x="0" y="624"/>
                </a:lnTo>
                <a:lnTo>
                  <a:pt x="33" y="543"/>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97" name="Freeform 18">
            <a:extLst>
              <a:ext uri="{FF2B5EF4-FFF2-40B4-BE49-F238E27FC236}">
                <a16:creationId xmlns:a16="http://schemas.microsoft.com/office/drawing/2014/main" id="{5F15D661-DB1F-067D-E46B-CC1F8FE956A9}"/>
              </a:ext>
            </a:extLst>
          </p:cNvPr>
          <p:cNvSpPr/>
          <p:nvPr/>
        </p:nvSpPr>
        <p:spPr bwMode="auto">
          <a:xfrm>
            <a:off x="8866850" y="4814206"/>
            <a:ext cx="655666" cy="864838"/>
          </a:xfrm>
          <a:custGeom>
            <a:avLst/>
            <a:gdLst>
              <a:gd name="T0" fmla="*/ 0 w 2218"/>
              <a:gd name="T1" fmla="*/ 0 h 3005"/>
              <a:gd name="T2" fmla="*/ 0 w 2218"/>
              <a:gd name="T3" fmla="*/ 0 h 3005"/>
              <a:gd name="T4" fmla="*/ 0 w 2218"/>
              <a:gd name="T5" fmla="*/ 0 h 3005"/>
              <a:gd name="T6" fmla="*/ 0 w 2218"/>
              <a:gd name="T7" fmla="*/ 0 h 3005"/>
              <a:gd name="T8" fmla="*/ 0 w 2218"/>
              <a:gd name="T9" fmla="*/ 0 h 3005"/>
              <a:gd name="T10" fmla="*/ 0 w 2218"/>
              <a:gd name="T11" fmla="*/ 0 h 3005"/>
              <a:gd name="T12" fmla="*/ 0 w 2218"/>
              <a:gd name="T13" fmla="*/ 0 h 3005"/>
              <a:gd name="T14" fmla="*/ 0 w 2218"/>
              <a:gd name="T15" fmla="*/ 0 h 3005"/>
              <a:gd name="T16" fmla="*/ 0 w 2218"/>
              <a:gd name="T17" fmla="*/ 0 h 3005"/>
              <a:gd name="T18" fmla="*/ 0 w 2218"/>
              <a:gd name="T19" fmla="*/ 0 h 3005"/>
              <a:gd name="T20" fmla="*/ 0 w 2218"/>
              <a:gd name="T21" fmla="*/ 0 h 3005"/>
              <a:gd name="T22" fmla="*/ 0 w 2218"/>
              <a:gd name="T23" fmla="*/ 0 h 3005"/>
              <a:gd name="T24" fmla="*/ 0 w 2218"/>
              <a:gd name="T25" fmla="*/ 0 h 3005"/>
              <a:gd name="T26" fmla="*/ 0 w 2218"/>
              <a:gd name="T27" fmla="*/ 0 h 3005"/>
              <a:gd name="T28" fmla="*/ 0 w 2218"/>
              <a:gd name="T29" fmla="*/ 0 h 3005"/>
              <a:gd name="T30" fmla="*/ 0 w 2218"/>
              <a:gd name="T31" fmla="*/ 0 h 3005"/>
              <a:gd name="T32" fmla="*/ 0 w 2218"/>
              <a:gd name="T33" fmla="*/ 0 h 3005"/>
              <a:gd name="T34" fmla="*/ 0 w 2218"/>
              <a:gd name="T35" fmla="*/ 0 h 3005"/>
              <a:gd name="T36" fmla="*/ 0 w 2218"/>
              <a:gd name="T37" fmla="*/ 0 h 3005"/>
              <a:gd name="T38" fmla="*/ 0 w 2218"/>
              <a:gd name="T39" fmla="*/ 0 h 3005"/>
              <a:gd name="T40" fmla="*/ 0 w 2218"/>
              <a:gd name="T41" fmla="*/ 0 h 3005"/>
              <a:gd name="T42" fmla="*/ 0 w 2218"/>
              <a:gd name="T43" fmla="*/ 0 h 3005"/>
              <a:gd name="T44" fmla="*/ 0 w 2218"/>
              <a:gd name="T45" fmla="*/ 0 h 3005"/>
              <a:gd name="T46" fmla="*/ 0 w 2218"/>
              <a:gd name="T47" fmla="*/ 0 h 3005"/>
              <a:gd name="T48" fmla="*/ 0 w 2218"/>
              <a:gd name="T49" fmla="*/ 0 h 3005"/>
              <a:gd name="T50" fmla="*/ 0 w 2218"/>
              <a:gd name="T51" fmla="*/ 0 h 3005"/>
              <a:gd name="T52" fmla="*/ 0 w 2218"/>
              <a:gd name="T53" fmla="*/ 0 h 3005"/>
              <a:gd name="T54" fmla="*/ 0 w 2218"/>
              <a:gd name="T55" fmla="*/ 0 h 3005"/>
              <a:gd name="T56" fmla="*/ 0 w 2218"/>
              <a:gd name="T57" fmla="*/ 0 h 3005"/>
              <a:gd name="T58" fmla="*/ 0 w 2218"/>
              <a:gd name="T59" fmla="*/ 0 h 3005"/>
              <a:gd name="T60" fmla="*/ 0 w 2218"/>
              <a:gd name="T61" fmla="*/ 0 h 3005"/>
              <a:gd name="T62" fmla="*/ 0 w 2218"/>
              <a:gd name="T63" fmla="*/ 0 h 3005"/>
              <a:gd name="T64" fmla="*/ 0 w 2218"/>
              <a:gd name="T65" fmla="*/ 0 h 3005"/>
              <a:gd name="T66" fmla="*/ 0 w 2218"/>
              <a:gd name="T67" fmla="*/ 0 h 3005"/>
              <a:gd name="T68" fmla="*/ 0 w 2218"/>
              <a:gd name="T69" fmla="*/ 0 h 30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18" h="3005">
                <a:moveTo>
                  <a:pt x="0" y="1120"/>
                </a:moveTo>
                <a:lnTo>
                  <a:pt x="120" y="1210"/>
                </a:lnTo>
                <a:lnTo>
                  <a:pt x="120" y="1315"/>
                </a:lnTo>
                <a:lnTo>
                  <a:pt x="215" y="1305"/>
                </a:lnTo>
                <a:lnTo>
                  <a:pt x="275" y="1395"/>
                </a:lnTo>
                <a:lnTo>
                  <a:pt x="210" y="1455"/>
                </a:lnTo>
                <a:lnTo>
                  <a:pt x="345" y="1561"/>
                </a:lnTo>
                <a:lnTo>
                  <a:pt x="285" y="1646"/>
                </a:lnTo>
                <a:lnTo>
                  <a:pt x="305" y="1831"/>
                </a:lnTo>
                <a:lnTo>
                  <a:pt x="375" y="1856"/>
                </a:lnTo>
                <a:lnTo>
                  <a:pt x="495" y="1796"/>
                </a:lnTo>
                <a:lnTo>
                  <a:pt x="540" y="1891"/>
                </a:lnTo>
                <a:lnTo>
                  <a:pt x="510" y="1981"/>
                </a:lnTo>
                <a:lnTo>
                  <a:pt x="530" y="2111"/>
                </a:lnTo>
                <a:lnTo>
                  <a:pt x="450" y="2166"/>
                </a:lnTo>
                <a:lnTo>
                  <a:pt x="545" y="2191"/>
                </a:lnTo>
                <a:lnTo>
                  <a:pt x="630" y="2261"/>
                </a:lnTo>
                <a:lnTo>
                  <a:pt x="570" y="2351"/>
                </a:lnTo>
                <a:lnTo>
                  <a:pt x="470" y="2501"/>
                </a:lnTo>
                <a:lnTo>
                  <a:pt x="495" y="2607"/>
                </a:lnTo>
                <a:lnTo>
                  <a:pt x="481" y="2695"/>
                </a:lnTo>
                <a:lnTo>
                  <a:pt x="514" y="2800"/>
                </a:lnTo>
                <a:lnTo>
                  <a:pt x="465" y="2953"/>
                </a:lnTo>
                <a:lnTo>
                  <a:pt x="562" y="2993"/>
                </a:lnTo>
                <a:lnTo>
                  <a:pt x="670" y="3005"/>
                </a:lnTo>
                <a:lnTo>
                  <a:pt x="750" y="2937"/>
                </a:lnTo>
                <a:lnTo>
                  <a:pt x="930" y="2833"/>
                </a:lnTo>
                <a:lnTo>
                  <a:pt x="1010" y="2746"/>
                </a:lnTo>
                <a:lnTo>
                  <a:pt x="1026" y="2632"/>
                </a:lnTo>
                <a:lnTo>
                  <a:pt x="1018" y="2541"/>
                </a:lnTo>
                <a:lnTo>
                  <a:pt x="1086" y="2461"/>
                </a:lnTo>
                <a:lnTo>
                  <a:pt x="1186" y="2401"/>
                </a:lnTo>
                <a:lnTo>
                  <a:pt x="1334" y="2349"/>
                </a:lnTo>
                <a:lnTo>
                  <a:pt x="1542" y="2329"/>
                </a:lnTo>
                <a:lnTo>
                  <a:pt x="1498" y="2289"/>
                </a:lnTo>
                <a:lnTo>
                  <a:pt x="1422" y="2205"/>
                </a:lnTo>
                <a:lnTo>
                  <a:pt x="1486" y="2089"/>
                </a:lnTo>
                <a:lnTo>
                  <a:pt x="1554" y="1981"/>
                </a:lnTo>
                <a:lnTo>
                  <a:pt x="1650" y="1861"/>
                </a:lnTo>
                <a:lnTo>
                  <a:pt x="1682" y="1753"/>
                </a:lnTo>
                <a:lnTo>
                  <a:pt x="1810" y="1741"/>
                </a:lnTo>
                <a:lnTo>
                  <a:pt x="1950" y="1793"/>
                </a:lnTo>
                <a:lnTo>
                  <a:pt x="1966" y="1677"/>
                </a:lnTo>
                <a:lnTo>
                  <a:pt x="1970" y="1470"/>
                </a:lnTo>
                <a:lnTo>
                  <a:pt x="1902" y="1441"/>
                </a:lnTo>
                <a:lnTo>
                  <a:pt x="1842" y="1397"/>
                </a:lnTo>
                <a:lnTo>
                  <a:pt x="1874" y="1353"/>
                </a:lnTo>
                <a:lnTo>
                  <a:pt x="1958" y="1349"/>
                </a:lnTo>
                <a:lnTo>
                  <a:pt x="1954" y="1257"/>
                </a:lnTo>
                <a:lnTo>
                  <a:pt x="1925" y="1135"/>
                </a:lnTo>
                <a:lnTo>
                  <a:pt x="1893" y="945"/>
                </a:lnTo>
                <a:lnTo>
                  <a:pt x="1854" y="942"/>
                </a:lnTo>
                <a:lnTo>
                  <a:pt x="1821" y="918"/>
                </a:lnTo>
                <a:lnTo>
                  <a:pt x="1806" y="873"/>
                </a:lnTo>
                <a:lnTo>
                  <a:pt x="1830" y="834"/>
                </a:lnTo>
                <a:lnTo>
                  <a:pt x="1842" y="792"/>
                </a:lnTo>
                <a:lnTo>
                  <a:pt x="1887" y="807"/>
                </a:lnTo>
                <a:lnTo>
                  <a:pt x="1932" y="843"/>
                </a:lnTo>
                <a:lnTo>
                  <a:pt x="1947" y="750"/>
                </a:lnTo>
                <a:lnTo>
                  <a:pt x="2105" y="645"/>
                </a:lnTo>
                <a:lnTo>
                  <a:pt x="2138" y="485"/>
                </a:lnTo>
                <a:lnTo>
                  <a:pt x="2190" y="321"/>
                </a:lnTo>
                <a:lnTo>
                  <a:pt x="2218" y="161"/>
                </a:lnTo>
                <a:lnTo>
                  <a:pt x="2182" y="45"/>
                </a:lnTo>
                <a:lnTo>
                  <a:pt x="2115" y="0"/>
                </a:lnTo>
                <a:lnTo>
                  <a:pt x="1978" y="130"/>
                </a:lnTo>
                <a:lnTo>
                  <a:pt x="1798" y="120"/>
                </a:lnTo>
                <a:lnTo>
                  <a:pt x="1638" y="268"/>
                </a:lnTo>
                <a:lnTo>
                  <a:pt x="1485" y="280"/>
                </a:lnTo>
                <a:lnTo>
                  <a:pt x="1355" y="265"/>
                </a:lnTo>
                <a:lnTo>
                  <a:pt x="1205" y="495"/>
                </a:lnTo>
                <a:lnTo>
                  <a:pt x="1115" y="490"/>
                </a:lnTo>
                <a:lnTo>
                  <a:pt x="1104" y="421"/>
                </a:lnTo>
                <a:lnTo>
                  <a:pt x="950" y="405"/>
                </a:lnTo>
                <a:lnTo>
                  <a:pt x="860" y="360"/>
                </a:lnTo>
                <a:lnTo>
                  <a:pt x="830" y="465"/>
                </a:lnTo>
                <a:lnTo>
                  <a:pt x="725" y="550"/>
                </a:lnTo>
                <a:lnTo>
                  <a:pt x="755" y="655"/>
                </a:lnTo>
                <a:lnTo>
                  <a:pt x="690" y="735"/>
                </a:lnTo>
                <a:lnTo>
                  <a:pt x="900" y="805"/>
                </a:lnTo>
                <a:lnTo>
                  <a:pt x="635" y="975"/>
                </a:lnTo>
                <a:lnTo>
                  <a:pt x="395" y="970"/>
                </a:lnTo>
                <a:lnTo>
                  <a:pt x="270" y="1065"/>
                </a:lnTo>
                <a:lnTo>
                  <a:pt x="105" y="1035"/>
                </a:lnTo>
                <a:lnTo>
                  <a:pt x="0" y="112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98" name="Freeform 19">
            <a:extLst>
              <a:ext uri="{FF2B5EF4-FFF2-40B4-BE49-F238E27FC236}">
                <a16:creationId xmlns:a16="http://schemas.microsoft.com/office/drawing/2014/main" id="{6B2ABD7D-E6E4-4B6E-08D0-EFBB0658E539}"/>
              </a:ext>
            </a:extLst>
          </p:cNvPr>
          <p:cNvSpPr/>
          <p:nvPr/>
        </p:nvSpPr>
        <p:spPr bwMode="auto">
          <a:xfrm>
            <a:off x="8658632" y="4933642"/>
            <a:ext cx="394286" cy="729572"/>
          </a:xfrm>
          <a:custGeom>
            <a:avLst/>
            <a:gdLst>
              <a:gd name="T0" fmla="*/ 0 w 1336"/>
              <a:gd name="T1" fmla="*/ 0 h 2535"/>
              <a:gd name="T2" fmla="*/ 0 w 1336"/>
              <a:gd name="T3" fmla="*/ 0 h 2535"/>
              <a:gd name="T4" fmla="*/ 0 w 1336"/>
              <a:gd name="T5" fmla="*/ 0 h 2535"/>
              <a:gd name="T6" fmla="*/ 0 w 1336"/>
              <a:gd name="T7" fmla="*/ 0 h 2535"/>
              <a:gd name="T8" fmla="*/ 0 w 1336"/>
              <a:gd name="T9" fmla="*/ 0 h 2535"/>
              <a:gd name="T10" fmla="*/ 0 w 1336"/>
              <a:gd name="T11" fmla="*/ 0 h 2535"/>
              <a:gd name="T12" fmla="*/ 0 w 1336"/>
              <a:gd name="T13" fmla="*/ 0 h 2535"/>
              <a:gd name="T14" fmla="*/ 0 w 1336"/>
              <a:gd name="T15" fmla="*/ 0 h 2535"/>
              <a:gd name="T16" fmla="*/ 0 w 1336"/>
              <a:gd name="T17" fmla="*/ 0 h 2535"/>
              <a:gd name="T18" fmla="*/ 0 w 1336"/>
              <a:gd name="T19" fmla="*/ 0 h 2535"/>
              <a:gd name="T20" fmla="*/ 0 w 1336"/>
              <a:gd name="T21" fmla="*/ 0 h 2535"/>
              <a:gd name="T22" fmla="*/ 0 w 1336"/>
              <a:gd name="T23" fmla="*/ 0 h 2535"/>
              <a:gd name="T24" fmla="*/ 0 w 1336"/>
              <a:gd name="T25" fmla="*/ 0 h 2535"/>
              <a:gd name="T26" fmla="*/ 0 w 1336"/>
              <a:gd name="T27" fmla="*/ 0 h 2535"/>
              <a:gd name="T28" fmla="*/ 0 w 1336"/>
              <a:gd name="T29" fmla="*/ 0 h 2535"/>
              <a:gd name="T30" fmla="*/ 0 w 1336"/>
              <a:gd name="T31" fmla="*/ 0 h 2535"/>
              <a:gd name="T32" fmla="*/ 0 w 1336"/>
              <a:gd name="T33" fmla="*/ 0 h 2535"/>
              <a:gd name="T34" fmla="*/ 0 w 1336"/>
              <a:gd name="T35" fmla="*/ 0 h 2535"/>
              <a:gd name="T36" fmla="*/ 0 w 1336"/>
              <a:gd name="T37" fmla="*/ 0 h 2535"/>
              <a:gd name="T38" fmla="*/ 0 w 1336"/>
              <a:gd name="T39" fmla="*/ 0 h 2535"/>
              <a:gd name="T40" fmla="*/ 0 w 1336"/>
              <a:gd name="T41" fmla="*/ 0 h 2535"/>
              <a:gd name="T42" fmla="*/ 0 w 1336"/>
              <a:gd name="T43" fmla="*/ 0 h 2535"/>
              <a:gd name="T44" fmla="*/ 0 w 1336"/>
              <a:gd name="T45" fmla="*/ 0 h 2535"/>
              <a:gd name="T46" fmla="*/ 0 w 1336"/>
              <a:gd name="T47" fmla="*/ 0 h 2535"/>
              <a:gd name="T48" fmla="*/ 0 w 1336"/>
              <a:gd name="T49" fmla="*/ 0 h 2535"/>
              <a:gd name="T50" fmla="*/ 0 w 1336"/>
              <a:gd name="T51" fmla="*/ 0 h 2535"/>
              <a:gd name="T52" fmla="*/ 0 w 1336"/>
              <a:gd name="T53" fmla="*/ 0 h 2535"/>
              <a:gd name="T54" fmla="*/ 0 w 1336"/>
              <a:gd name="T55" fmla="*/ 0 h 2535"/>
              <a:gd name="T56" fmla="*/ 0 w 1336"/>
              <a:gd name="T57" fmla="*/ 0 h 2535"/>
              <a:gd name="T58" fmla="*/ 0 w 1336"/>
              <a:gd name="T59" fmla="*/ 0 h 2535"/>
              <a:gd name="T60" fmla="*/ 0 w 1336"/>
              <a:gd name="T61" fmla="*/ 0 h 2535"/>
              <a:gd name="T62" fmla="*/ 0 w 1336"/>
              <a:gd name="T63" fmla="*/ 0 h 2535"/>
              <a:gd name="T64" fmla="*/ 0 w 1336"/>
              <a:gd name="T65" fmla="*/ 0 h 2535"/>
              <a:gd name="T66" fmla="*/ 0 w 1336"/>
              <a:gd name="T67" fmla="*/ 0 h 2535"/>
              <a:gd name="T68" fmla="*/ 0 w 1336"/>
              <a:gd name="T69" fmla="*/ 0 h 2535"/>
              <a:gd name="T70" fmla="*/ 0 w 1336"/>
              <a:gd name="T71" fmla="*/ 0 h 2535"/>
              <a:gd name="T72" fmla="*/ 0 w 1336"/>
              <a:gd name="T73" fmla="*/ 0 h 2535"/>
              <a:gd name="T74" fmla="*/ 0 w 1336"/>
              <a:gd name="T75" fmla="*/ 0 h 2535"/>
              <a:gd name="T76" fmla="*/ 0 w 1336"/>
              <a:gd name="T77" fmla="*/ 0 h 2535"/>
              <a:gd name="T78" fmla="*/ 0 w 1336"/>
              <a:gd name="T79" fmla="*/ 0 h 253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36" h="2535">
                <a:moveTo>
                  <a:pt x="0" y="0"/>
                </a:moveTo>
                <a:lnTo>
                  <a:pt x="135" y="391"/>
                </a:lnTo>
                <a:lnTo>
                  <a:pt x="225" y="457"/>
                </a:lnTo>
                <a:lnTo>
                  <a:pt x="273" y="492"/>
                </a:lnTo>
                <a:lnTo>
                  <a:pt x="301" y="478"/>
                </a:lnTo>
                <a:lnTo>
                  <a:pt x="333" y="487"/>
                </a:lnTo>
                <a:lnTo>
                  <a:pt x="339" y="531"/>
                </a:lnTo>
                <a:lnTo>
                  <a:pt x="301" y="547"/>
                </a:lnTo>
                <a:lnTo>
                  <a:pt x="320" y="635"/>
                </a:lnTo>
                <a:lnTo>
                  <a:pt x="454" y="860"/>
                </a:lnTo>
                <a:lnTo>
                  <a:pt x="510" y="1145"/>
                </a:lnTo>
                <a:lnTo>
                  <a:pt x="683" y="1491"/>
                </a:lnTo>
                <a:lnTo>
                  <a:pt x="707" y="1668"/>
                </a:lnTo>
                <a:lnTo>
                  <a:pt x="766" y="1793"/>
                </a:lnTo>
                <a:lnTo>
                  <a:pt x="741" y="1881"/>
                </a:lnTo>
                <a:lnTo>
                  <a:pt x="861" y="2180"/>
                </a:lnTo>
                <a:lnTo>
                  <a:pt x="966" y="2360"/>
                </a:lnTo>
                <a:lnTo>
                  <a:pt x="981" y="2430"/>
                </a:lnTo>
                <a:lnTo>
                  <a:pt x="1171" y="2535"/>
                </a:lnTo>
                <a:lnTo>
                  <a:pt x="1221" y="2385"/>
                </a:lnTo>
                <a:lnTo>
                  <a:pt x="1186" y="2280"/>
                </a:lnTo>
                <a:lnTo>
                  <a:pt x="1201" y="2190"/>
                </a:lnTo>
                <a:lnTo>
                  <a:pt x="1176" y="2085"/>
                </a:lnTo>
                <a:lnTo>
                  <a:pt x="1336" y="1845"/>
                </a:lnTo>
                <a:lnTo>
                  <a:pt x="1252" y="1776"/>
                </a:lnTo>
                <a:lnTo>
                  <a:pt x="1154" y="1752"/>
                </a:lnTo>
                <a:lnTo>
                  <a:pt x="1236" y="1696"/>
                </a:lnTo>
                <a:lnTo>
                  <a:pt x="1216" y="1569"/>
                </a:lnTo>
                <a:lnTo>
                  <a:pt x="1246" y="1475"/>
                </a:lnTo>
                <a:lnTo>
                  <a:pt x="1201" y="1380"/>
                </a:lnTo>
                <a:lnTo>
                  <a:pt x="1081" y="1440"/>
                </a:lnTo>
                <a:lnTo>
                  <a:pt x="1013" y="1418"/>
                </a:lnTo>
                <a:lnTo>
                  <a:pt x="992" y="1232"/>
                </a:lnTo>
                <a:lnTo>
                  <a:pt x="1052" y="1146"/>
                </a:lnTo>
                <a:lnTo>
                  <a:pt x="917" y="1040"/>
                </a:lnTo>
                <a:lnTo>
                  <a:pt x="981" y="980"/>
                </a:lnTo>
                <a:lnTo>
                  <a:pt x="920" y="890"/>
                </a:lnTo>
                <a:lnTo>
                  <a:pt x="824" y="899"/>
                </a:lnTo>
                <a:lnTo>
                  <a:pt x="827" y="794"/>
                </a:lnTo>
                <a:lnTo>
                  <a:pt x="707" y="704"/>
                </a:lnTo>
                <a:lnTo>
                  <a:pt x="808" y="622"/>
                </a:lnTo>
                <a:lnTo>
                  <a:pt x="650" y="471"/>
                </a:lnTo>
                <a:lnTo>
                  <a:pt x="541" y="442"/>
                </a:lnTo>
                <a:lnTo>
                  <a:pt x="270" y="255"/>
                </a:lnTo>
                <a:lnTo>
                  <a:pt x="138" y="49"/>
                </a:lnTo>
                <a:lnTo>
                  <a:pt x="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99" name="Freeform 20">
            <a:extLst>
              <a:ext uri="{FF2B5EF4-FFF2-40B4-BE49-F238E27FC236}">
                <a16:creationId xmlns:a16="http://schemas.microsoft.com/office/drawing/2014/main" id="{D32D5C5C-C21B-407F-DDA1-48FD9390EDC2}"/>
              </a:ext>
            </a:extLst>
          </p:cNvPr>
          <p:cNvSpPr/>
          <p:nvPr/>
        </p:nvSpPr>
        <p:spPr bwMode="auto">
          <a:xfrm>
            <a:off x="8872759" y="1716047"/>
            <a:ext cx="465169" cy="457601"/>
          </a:xfrm>
          <a:custGeom>
            <a:avLst/>
            <a:gdLst>
              <a:gd name="T0" fmla="*/ 0 w 1575"/>
              <a:gd name="T1" fmla="*/ 0 h 1591"/>
              <a:gd name="T2" fmla="*/ 0 w 1575"/>
              <a:gd name="T3" fmla="*/ 0 h 1591"/>
              <a:gd name="T4" fmla="*/ 0 w 1575"/>
              <a:gd name="T5" fmla="*/ 0 h 1591"/>
              <a:gd name="T6" fmla="*/ 0 w 1575"/>
              <a:gd name="T7" fmla="*/ 0 h 1591"/>
              <a:gd name="T8" fmla="*/ 0 w 1575"/>
              <a:gd name="T9" fmla="*/ 0 h 1591"/>
              <a:gd name="T10" fmla="*/ 0 w 1575"/>
              <a:gd name="T11" fmla="*/ 0 h 1591"/>
              <a:gd name="T12" fmla="*/ 0 w 1575"/>
              <a:gd name="T13" fmla="*/ 0 h 1591"/>
              <a:gd name="T14" fmla="*/ 0 w 1575"/>
              <a:gd name="T15" fmla="*/ 0 h 1591"/>
              <a:gd name="T16" fmla="*/ 0 w 1575"/>
              <a:gd name="T17" fmla="*/ 0 h 1591"/>
              <a:gd name="T18" fmla="*/ 0 w 1575"/>
              <a:gd name="T19" fmla="*/ 0 h 1591"/>
              <a:gd name="T20" fmla="*/ 0 w 1575"/>
              <a:gd name="T21" fmla="*/ 0 h 1591"/>
              <a:gd name="T22" fmla="*/ 0 w 1575"/>
              <a:gd name="T23" fmla="*/ 0 h 1591"/>
              <a:gd name="T24" fmla="*/ 0 w 1575"/>
              <a:gd name="T25" fmla="*/ 0 h 1591"/>
              <a:gd name="T26" fmla="*/ 0 w 1575"/>
              <a:gd name="T27" fmla="*/ 0 h 1591"/>
              <a:gd name="T28" fmla="*/ 0 w 1575"/>
              <a:gd name="T29" fmla="*/ 0 h 1591"/>
              <a:gd name="T30" fmla="*/ 0 w 1575"/>
              <a:gd name="T31" fmla="*/ 0 h 1591"/>
              <a:gd name="T32" fmla="*/ 0 w 1575"/>
              <a:gd name="T33" fmla="*/ 0 h 1591"/>
              <a:gd name="T34" fmla="*/ 0 w 1575"/>
              <a:gd name="T35" fmla="*/ 0 h 1591"/>
              <a:gd name="T36" fmla="*/ 0 w 1575"/>
              <a:gd name="T37" fmla="*/ 0 h 1591"/>
              <a:gd name="T38" fmla="*/ 0 w 1575"/>
              <a:gd name="T39" fmla="*/ 0 h 1591"/>
              <a:gd name="T40" fmla="*/ 0 w 1575"/>
              <a:gd name="T41" fmla="*/ 0 h 1591"/>
              <a:gd name="T42" fmla="*/ 0 w 1575"/>
              <a:gd name="T43" fmla="*/ 0 h 1591"/>
              <a:gd name="T44" fmla="*/ 0 w 1575"/>
              <a:gd name="T45" fmla="*/ 0 h 1591"/>
              <a:gd name="T46" fmla="*/ 0 w 1575"/>
              <a:gd name="T47" fmla="*/ 0 h 1591"/>
              <a:gd name="T48" fmla="*/ 0 w 1575"/>
              <a:gd name="T49" fmla="*/ 0 h 1591"/>
              <a:gd name="T50" fmla="*/ 0 w 1575"/>
              <a:gd name="T51" fmla="*/ 0 h 1591"/>
              <a:gd name="T52" fmla="*/ 0 w 1575"/>
              <a:gd name="T53" fmla="*/ 0 h 1591"/>
              <a:gd name="T54" fmla="*/ 0 w 1575"/>
              <a:gd name="T55" fmla="*/ 0 h 1591"/>
              <a:gd name="T56" fmla="*/ 0 w 1575"/>
              <a:gd name="T57" fmla="*/ 0 h 1591"/>
              <a:gd name="T58" fmla="*/ 0 w 1575"/>
              <a:gd name="T59" fmla="*/ 0 h 1591"/>
              <a:gd name="T60" fmla="*/ 0 w 1575"/>
              <a:gd name="T61" fmla="*/ 0 h 1591"/>
              <a:gd name="T62" fmla="*/ 0 w 1575"/>
              <a:gd name="T63" fmla="*/ 0 h 1591"/>
              <a:gd name="T64" fmla="*/ 0 w 1575"/>
              <a:gd name="T65" fmla="*/ 0 h 1591"/>
              <a:gd name="T66" fmla="*/ 0 w 1575"/>
              <a:gd name="T67" fmla="*/ 0 h 1591"/>
              <a:gd name="T68" fmla="*/ 0 w 1575"/>
              <a:gd name="T69" fmla="*/ 0 h 1591"/>
              <a:gd name="T70" fmla="*/ 0 w 1575"/>
              <a:gd name="T71" fmla="*/ 0 h 1591"/>
              <a:gd name="T72" fmla="*/ 0 w 1575"/>
              <a:gd name="T73" fmla="*/ 0 h 1591"/>
              <a:gd name="T74" fmla="*/ 0 w 1575"/>
              <a:gd name="T75" fmla="*/ 0 h 1591"/>
              <a:gd name="T76" fmla="*/ 0 w 1575"/>
              <a:gd name="T77" fmla="*/ 0 h 1591"/>
              <a:gd name="T78" fmla="*/ 0 w 1575"/>
              <a:gd name="T79" fmla="*/ 0 h 1591"/>
              <a:gd name="T80" fmla="*/ 0 w 1575"/>
              <a:gd name="T81" fmla="*/ 0 h 15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75" h="1591">
                <a:moveTo>
                  <a:pt x="77" y="384"/>
                </a:moveTo>
                <a:lnTo>
                  <a:pt x="131" y="461"/>
                </a:lnTo>
                <a:lnTo>
                  <a:pt x="44" y="533"/>
                </a:lnTo>
                <a:lnTo>
                  <a:pt x="0" y="620"/>
                </a:lnTo>
                <a:lnTo>
                  <a:pt x="102" y="701"/>
                </a:lnTo>
                <a:lnTo>
                  <a:pt x="181" y="894"/>
                </a:lnTo>
                <a:lnTo>
                  <a:pt x="259" y="984"/>
                </a:lnTo>
                <a:lnTo>
                  <a:pt x="357" y="966"/>
                </a:lnTo>
                <a:lnTo>
                  <a:pt x="406" y="1019"/>
                </a:lnTo>
                <a:lnTo>
                  <a:pt x="459" y="1034"/>
                </a:lnTo>
                <a:lnTo>
                  <a:pt x="474" y="1091"/>
                </a:lnTo>
                <a:lnTo>
                  <a:pt x="496" y="1172"/>
                </a:lnTo>
                <a:lnTo>
                  <a:pt x="514" y="1181"/>
                </a:lnTo>
                <a:lnTo>
                  <a:pt x="513" y="1199"/>
                </a:lnTo>
                <a:lnTo>
                  <a:pt x="535" y="1190"/>
                </a:lnTo>
                <a:lnTo>
                  <a:pt x="538" y="1209"/>
                </a:lnTo>
                <a:lnTo>
                  <a:pt x="555" y="1224"/>
                </a:lnTo>
                <a:lnTo>
                  <a:pt x="562" y="1248"/>
                </a:lnTo>
                <a:lnTo>
                  <a:pt x="580" y="1248"/>
                </a:lnTo>
                <a:lnTo>
                  <a:pt x="613" y="1284"/>
                </a:lnTo>
                <a:lnTo>
                  <a:pt x="747" y="1394"/>
                </a:lnTo>
                <a:lnTo>
                  <a:pt x="708" y="1490"/>
                </a:lnTo>
                <a:lnTo>
                  <a:pt x="877" y="1591"/>
                </a:lnTo>
                <a:lnTo>
                  <a:pt x="984" y="1509"/>
                </a:lnTo>
                <a:lnTo>
                  <a:pt x="970" y="1399"/>
                </a:lnTo>
                <a:lnTo>
                  <a:pt x="986" y="1232"/>
                </a:lnTo>
                <a:lnTo>
                  <a:pt x="1080" y="1159"/>
                </a:lnTo>
                <a:lnTo>
                  <a:pt x="1255" y="1099"/>
                </a:lnTo>
                <a:lnTo>
                  <a:pt x="1410" y="1144"/>
                </a:lnTo>
                <a:lnTo>
                  <a:pt x="1485" y="1194"/>
                </a:lnTo>
                <a:lnTo>
                  <a:pt x="1575" y="1189"/>
                </a:lnTo>
                <a:lnTo>
                  <a:pt x="1500" y="1059"/>
                </a:lnTo>
                <a:lnTo>
                  <a:pt x="1465" y="979"/>
                </a:lnTo>
                <a:lnTo>
                  <a:pt x="1510" y="909"/>
                </a:lnTo>
                <a:lnTo>
                  <a:pt x="1465" y="814"/>
                </a:lnTo>
                <a:lnTo>
                  <a:pt x="1480" y="695"/>
                </a:lnTo>
                <a:lnTo>
                  <a:pt x="1410" y="610"/>
                </a:lnTo>
                <a:lnTo>
                  <a:pt x="1360" y="490"/>
                </a:lnTo>
                <a:lnTo>
                  <a:pt x="1285" y="425"/>
                </a:lnTo>
                <a:lnTo>
                  <a:pt x="1260" y="290"/>
                </a:lnTo>
                <a:lnTo>
                  <a:pt x="1110" y="335"/>
                </a:lnTo>
                <a:lnTo>
                  <a:pt x="1080" y="260"/>
                </a:lnTo>
                <a:lnTo>
                  <a:pt x="970" y="145"/>
                </a:lnTo>
                <a:lnTo>
                  <a:pt x="805" y="215"/>
                </a:lnTo>
                <a:lnTo>
                  <a:pt x="676" y="185"/>
                </a:lnTo>
                <a:lnTo>
                  <a:pt x="556" y="40"/>
                </a:lnTo>
                <a:lnTo>
                  <a:pt x="431" y="0"/>
                </a:lnTo>
                <a:lnTo>
                  <a:pt x="286" y="70"/>
                </a:lnTo>
                <a:lnTo>
                  <a:pt x="196" y="185"/>
                </a:lnTo>
                <a:lnTo>
                  <a:pt x="106" y="185"/>
                </a:lnTo>
                <a:lnTo>
                  <a:pt x="126" y="263"/>
                </a:lnTo>
                <a:lnTo>
                  <a:pt x="77" y="384"/>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0" name="Freeform 21">
            <a:extLst>
              <a:ext uri="{FF2B5EF4-FFF2-40B4-BE49-F238E27FC236}">
                <a16:creationId xmlns:a16="http://schemas.microsoft.com/office/drawing/2014/main" id="{4A0ED9C3-25C5-6882-F868-ABE628D08918}"/>
              </a:ext>
            </a:extLst>
          </p:cNvPr>
          <p:cNvSpPr/>
          <p:nvPr/>
        </p:nvSpPr>
        <p:spPr bwMode="auto">
          <a:xfrm>
            <a:off x="8476994" y="1097276"/>
            <a:ext cx="1041092" cy="758352"/>
          </a:xfrm>
          <a:custGeom>
            <a:avLst/>
            <a:gdLst>
              <a:gd name="T0" fmla="*/ 0 w 3525"/>
              <a:gd name="T1" fmla="*/ 0 h 2636"/>
              <a:gd name="T2" fmla="*/ 0 w 3525"/>
              <a:gd name="T3" fmla="*/ 0 h 2636"/>
              <a:gd name="T4" fmla="*/ 0 w 3525"/>
              <a:gd name="T5" fmla="*/ 0 h 2636"/>
              <a:gd name="T6" fmla="*/ 0 w 3525"/>
              <a:gd name="T7" fmla="*/ 0 h 2636"/>
              <a:gd name="T8" fmla="*/ 0 w 3525"/>
              <a:gd name="T9" fmla="*/ 0 h 2636"/>
              <a:gd name="T10" fmla="*/ 0 w 3525"/>
              <a:gd name="T11" fmla="*/ 0 h 2636"/>
              <a:gd name="T12" fmla="*/ 0 w 3525"/>
              <a:gd name="T13" fmla="*/ 0 h 2636"/>
              <a:gd name="T14" fmla="*/ 0 w 3525"/>
              <a:gd name="T15" fmla="*/ 0 h 2636"/>
              <a:gd name="T16" fmla="*/ 0 w 3525"/>
              <a:gd name="T17" fmla="*/ 0 h 2636"/>
              <a:gd name="T18" fmla="*/ 0 w 3525"/>
              <a:gd name="T19" fmla="*/ 0 h 2636"/>
              <a:gd name="T20" fmla="*/ 0 w 3525"/>
              <a:gd name="T21" fmla="*/ 0 h 2636"/>
              <a:gd name="T22" fmla="*/ 0 w 3525"/>
              <a:gd name="T23" fmla="*/ 0 h 2636"/>
              <a:gd name="T24" fmla="*/ 0 w 3525"/>
              <a:gd name="T25" fmla="*/ 0 h 2636"/>
              <a:gd name="T26" fmla="*/ 0 w 3525"/>
              <a:gd name="T27" fmla="*/ 0 h 2636"/>
              <a:gd name="T28" fmla="*/ 0 w 3525"/>
              <a:gd name="T29" fmla="*/ 0 h 2636"/>
              <a:gd name="T30" fmla="*/ 0 w 3525"/>
              <a:gd name="T31" fmla="*/ 0 h 2636"/>
              <a:gd name="T32" fmla="*/ 0 w 3525"/>
              <a:gd name="T33" fmla="*/ 0 h 2636"/>
              <a:gd name="T34" fmla="*/ 0 w 3525"/>
              <a:gd name="T35" fmla="*/ 0 h 2636"/>
              <a:gd name="T36" fmla="*/ 0 w 3525"/>
              <a:gd name="T37" fmla="*/ 0 h 2636"/>
              <a:gd name="T38" fmla="*/ 0 w 3525"/>
              <a:gd name="T39" fmla="*/ 0 h 2636"/>
              <a:gd name="T40" fmla="*/ 0 w 3525"/>
              <a:gd name="T41" fmla="*/ 0 h 2636"/>
              <a:gd name="T42" fmla="*/ 0 w 3525"/>
              <a:gd name="T43" fmla="*/ 0 h 2636"/>
              <a:gd name="T44" fmla="*/ 0 w 3525"/>
              <a:gd name="T45" fmla="*/ 0 h 2636"/>
              <a:gd name="T46" fmla="*/ 0 w 3525"/>
              <a:gd name="T47" fmla="*/ 0 h 2636"/>
              <a:gd name="T48" fmla="*/ 0 w 3525"/>
              <a:gd name="T49" fmla="*/ 0 h 2636"/>
              <a:gd name="T50" fmla="*/ 0 w 3525"/>
              <a:gd name="T51" fmla="*/ 0 h 2636"/>
              <a:gd name="T52" fmla="*/ 0 w 3525"/>
              <a:gd name="T53" fmla="*/ 0 h 2636"/>
              <a:gd name="T54" fmla="*/ 0 w 3525"/>
              <a:gd name="T55" fmla="*/ 0 h 2636"/>
              <a:gd name="T56" fmla="*/ 0 w 3525"/>
              <a:gd name="T57" fmla="*/ 0 h 2636"/>
              <a:gd name="T58" fmla="*/ 0 w 3525"/>
              <a:gd name="T59" fmla="*/ 0 h 2636"/>
              <a:gd name="T60" fmla="*/ 0 w 3525"/>
              <a:gd name="T61" fmla="*/ 0 h 2636"/>
              <a:gd name="T62" fmla="*/ 0 w 3525"/>
              <a:gd name="T63" fmla="*/ 0 h 26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525" h="2636">
                <a:moveTo>
                  <a:pt x="1242" y="2636"/>
                </a:moveTo>
                <a:lnTo>
                  <a:pt x="408" y="2156"/>
                </a:lnTo>
                <a:lnTo>
                  <a:pt x="440" y="1785"/>
                </a:lnTo>
                <a:lnTo>
                  <a:pt x="363" y="1427"/>
                </a:lnTo>
                <a:lnTo>
                  <a:pt x="576" y="1256"/>
                </a:lnTo>
                <a:lnTo>
                  <a:pt x="704" y="1096"/>
                </a:lnTo>
                <a:lnTo>
                  <a:pt x="560" y="1032"/>
                </a:lnTo>
                <a:lnTo>
                  <a:pt x="557" y="827"/>
                </a:lnTo>
                <a:lnTo>
                  <a:pt x="456" y="852"/>
                </a:lnTo>
                <a:lnTo>
                  <a:pt x="364" y="776"/>
                </a:lnTo>
                <a:lnTo>
                  <a:pt x="254" y="626"/>
                </a:lnTo>
                <a:lnTo>
                  <a:pt x="0" y="581"/>
                </a:lnTo>
                <a:lnTo>
                  <a:pt x="29" y="416"/>
                </a:lnTo>
                <a:lnTo>
                  <a:pt x="184" y="316"/>
                </a:lnTo>
                <a:lnTo>
                  <a:pt x="329" y="146"/>
                </a:lnTo>
                <a:lnTo>
                  <a:pt x="644" y="102"/>
                </a:lnTo>
                <a:lnTo>
                  <a:pt x="917" y="0"/>
                </a:lnTo>
                <a:lnTo>
                  <a:pt x="1115" y="41"/>
                </a:lnTo>
                <a:lnTo>
                  <a:pt x="1272" y="2"/>
                </a:lnTo>
                <a:lnTo>
                  <a:pt x="1311" y="119"/>
                </a:lnTo>
                <a:lnTo>
                  <a:pt x="1904" y="526"/>
                </a:lnTo>
                <a:lnTo>
                  <a:pt x="1934" y="672"/>
                </a:lnTo>
                <a:lnTo>
                  <a:pt x="2178" y="747"/>
                </a:lnTo>
                <a:lnTo>
                  <a:pt x="2209" y="886"/>
                </a:lnTo>
                <a:lnTo>
                  <a:pt x="2564" y="842"/>
                </a:lnTo>
                <a:lnTo>
                  <a:pt x="2675" y="705"/>
                </a:lnTo>
                <a:lnTo>
                  <a:pt x="2927" y="690"/>
                </a:lnTo>
                <a:lnTo>
                  <a:pt x="3104" y="602"/>
                </a:lnTo>
                <a:lnTo>
                  <a:pt x="3215" y="675"/>
                </a:lnTo>
                <a:lnTo>
                  <a:pt x="3410" y="722"/>
                </a:lnTo>
                <a:lnTo>
                  <a:pt x="3525" y="866"/>
                </a:lnTo>
                <a:lnTo>
                  <a:pt x="3440" y="1118"/>
                </a:lnTo>
                <a:lnTo>
                  <a:pt x="3423" y="1383"/>
                </a:lnTo>
                <a:lnTo>
                  <a:pt x="3315" y="1412"/>
                </a:lnTo>
                <a:lnTo>
                  <a:pt x="3200" y="1485"/>
                </a:lnTo>
                <a:lnTo>
                  <a:pt x="3210" y="1632"/>
                </a:lnTo>
                <a:lnTo>
                  <a:pt x="3108" y="1722"/>
                </a:lnTo>
                <a:lnTo>
                  <a:pt x="2999" y="1706"/>
                </a:lnTo>
                <a:lnTo>
                  <a:pt x="2869" y="1751"/>
                </a:lnTo>
                <a:lnTo>
                  <a:pt x="2959" y="1936"/>
                </a:lnTo>
                <a:lnTo>
                  <a:pt x="2879" y="1976"/>
                </a:lnTo>
                <a:lnTo>
                  <a:pt x="2894" y="2101"/>
                </a:lnTo>
                <a:lnTo>
                  <a:pt x="3109" y="2156"/>
                </a:lnTo>
                <a:lnTo>
                  <a:pt x="3104" y="2311"/>
                </a:lnTo>
                <a:lnTo>
                  <a:pt x="3194" y="2461"/>
                </a:lnTo>
                <a:lnTo>
                  <a:pt x="3004" y="2566"/>
                </a:lnTo>
                <a:lnTo>
                  <a:pt x="2909" y="2626"/>
                </a:lnTo>
                <a:lnTo>
                  <a:pt x="2834" y="2581"/>
                </a:lnTo>
                <a:lnTo>
                  <a:pt x="2804" y="2486"/>
                </a:lnTo>
                <a:lnTo>
                  <a:pt x="2719" y="2491"/>
                </a:lnTo>
                <a:lnTo>
                  <a:pt x="2624" y="2576"/>
                </a:lnTo>
                <a:lnTo>
                  <a:pt x="2600" y="2442"/>
                </a:lnTo>
                <a:lnTo>
                  <a:pt x="2450" y="2487"/>
                </a:lnTo>
                <a:lnTo>
                  <a:pt x="2418" y="2408"/>
                </a:lnTo>
                <a:lnTo>
                  <a:pt x="2309" y="2297"/>
                </a:lnTo>
                <a:lnTo>
                  <a:pt x="2141" y="2366"/>
                </a:lnTo>
                <a:lnTo>
                  <a:pt x="2013" y="2336"/>
                </a:lnTo>
                <a:lnTo>
                  <a:pt x="1895" y="2190"/>
                </a:lnTo>
                <a:lnTo>
                  <a:pt x="1770" y="2150"/>
                </a:lnTo>
                <a:lnTo>
                  <a:pt x="1625" y="2222"/>
                </a:lnTo>
                <a:lnTo>
                  <a:pt x="1536" y="2336"/>
                </a:lnTo>
                <a:lnTo>
                  <a:pt x="1446" y="2337"/>
                </a:lnTo>
                <a:lnTo>
                  <a:pt x="1469" y="2412"/>
                </a:lnTo>
                <a:lnTo>
                  <a:pt x="1416" y="2532"/>
                </a:lnTo>
                <a:lnTo>
                  <a:pt x="1242" y="2636"/>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1" name="Freeform 22">
            <a:extLst>
              <a:ext uri="{FF2B5EF4-FFF2-40B4-BE49-F238E27FC236}">
                <a16:creationId xmlns:a16="http://schemas.microsoft.com/office/drawing/2014/main" id="{18F2882B-0CD7-55F6-2F25-778F639BF8FD}"/>
              </a:ext>
            </a:extLst>
          </p:cNvPr>
          <p:cNvSpPr/>
          <p:nvPr/>
        </p:nvSpPr>
        <p:spPr bwMode="auto">
          <a:xfrm>
            <a:off x="8615807" y="1826850"/>
            <a:ext cx="443018" cy="453285"/>
          </a:xfrm>
          <a:custGeom>
            <a:avLst/>
            <a:gdLst>
              <a:gd name="T0" fmla="*/ 0 w 1502"/>
              <a:gd name="T1" fmla="*/ 0 h 1576"/>
              <a:gd name="T2" fmla="*/ 0 w 1502"/>
              <a:gd name="T3" fmla="*/ 0 h 1576"/>
              <a:gd name="T4" fmla="*/ 0 w 1502"/>
              <a:gd name="T5" fmla="*/ 0 h 1576"/>
              <a:gd name="T6" fmla="*/ 0 w 1502"/>
              <a:gd name="T7" fmla="*/ 0 h 1576"/>
              <a:gd name="T8" fmla="*/ 0 w 1502"/>
              <a:gd name="T9" fmla="*/ 0 h 1576"/>
              <a:gd name="T10" fmla="*/ 0 w 1502"/>
              <a:gd name="T11" fmla="*/ 0 h 1576"/>
              <a:gd name="T12" fmla="*/ 0 w 1502"/>
              <a:gd name="T13" fmla="*/ 0 h 1576"/>
              <a:gd name="T14" fmla="*/ 0 w 1502"/>
              <a:gd name="T15" fmla="*/ 0 h 1576"/>
              <a:gd name="T16" fmla="*/ 0 w 1502"/>
              <a:gd name="T17" fmla="*/ 0 h 1576"/>
              <a:gd name="T18" fmla="*/ 0 w 1502"/>
              <a:gd name="T19" fmla="*/ 0 h 1576"/>
              <a:gd name="T20" fmla="*/ 0 w 1502"/>
              <a:gd name="T21" fmla="*/ 0 h 1576"/>
              <a:gd name="T22" fmla="*/ 0 w 1502"/>
              <a:gd name="T23" fmla="*/ 0 h 1576"/>
              <a:gd name="T24" fmla="*/ 0 w 1502"/>
              <a:gd name="T25" fmla="*/ 0 h 1576"/>
              <a:gd name="T26" fmla="*/ 0 w 1502"/>
              <a:gd name="T27" fmla="*/ 0 h 1576"/>
              <a:gd name="T28" fmla="*/ 0 w 1502"/>
              <a:gd name="T29" fmla="*/ 0 h 1576"/>
              <a:gd name="T30" fmla="*/ 0 w 1502"/>
              <a:gd name="T31" fmla="*/ 0 h 1576"/>
              <a:gd name="T32" fmla="*/ 0 w 1502"/>
              <a:gd name="T33" fmla="*/ 0 h 1576"/>
              <a:gd name="T34" fmla="*/ 0 w 1502"/>
              <a:gd name="T35" fmla="*/ 0 h 1576"/>
              <a:gd name="T36" fmla="*/ 0 w 1502"/>
              <a:gd name="T37" fmla="*/ 0 h 1576"/>
              <a:gd name="T38" fmla="*/ 0 w 1502"/>
              <a:gd name="T39" fmla="*/ 0 h 1576"/>
              <a:gd name="T40" fmla="*/ 0 w 1502"/>
              <a:gd name="T41" fmla="*/ 0 h 1576"/>
              <a:gd name="T42" fmla="*/ 0 w 1502"/>
              <a:gd name="T43" fmla="*/ 0 h 1576"/>
              <a:gd name="T44" fmla="*/ 0 w 1502"/>
              <a:gd name="T45" fmla="*/ 0 h 1576"/>
              <a:gd name="T46" fmla="*/ 0 w 1502"/>
              <a:gd name="T47" fmla="*/ 0 h 1576"/>
              <a:gd name="T48" fmla="*/ 0 w 1502"/>
              <a:gd name="T49" fmla="*/ 0 h 1576"/>
              <a:gd name="T50" fmla="*/ 0 w 1502"/>
              <a:gd name="T51" fmla="*/ 0 h 1576"/>
              <a:gd name="T52" fmla="*/ 0 w 1502"/>
              <a:gd name="T53" fmla="*/ 0 h 1576"/>
              <a:gd name="T54" fmla="*/ 0 w 1502"/>
              <a:gd name="T55" fmla="*/ 0 h 1576"/>
              <a:gd name="T56" fmla="*/ 0 w 1502"/>
              <a:gd name="T57" fmla="*/ 0 h 1576"/>
              <a:gd name="T58" fmla="*/ 0 w 1502"/>
              <a:gd name="T59" fmla="*/ 0 h 1576"/>
              <a:gd name="T60" fmla="*/ 0 w 1502"/>
              <a:gd name="T61" fmla="*/ 0 h 1576"/>
              <a:gd name="T62" fmla="*/ 0 w 1502"/>
              <a:gd name="T63" fmla="*/ 0 h 1576"/>
              <a:gd name="T64" fmla="*/ 0 w 1502"/>
              <a:gd name="T65" fmla="*/ 0 h 1576"/>
              <a:gd name="T66" fmla="*/ 0 w 1502"/>
              <a:gd name="T67" fmla="*/ 0 h 1576"/>
              <a:gd name="T68" fmla="*/ 0 w 1502"/>
              <a:gd name="T69" fmla="*/ 0 h 157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2" h="1576">
                <a:moveTo>
                  <a:pt x="556" y="242"/>
                </a:moveTo>
                <a:lnTo>
                  <a:pt x="431" y="312"/>
                </a:lnTo>
                <a:lnTo>
                  <a:pt x="346" y="417"/>
                </a:lnTo>
                <a:lnTo>
                  <a:pt x="391" y="537"/>
                </a:lnTo>
                <a:lnTo>
                  <a:pt x="326" y="657"/>
                </a:lnTo>
                <a:lnTo>
                  <a:pt x="376" y="767"/>
                </a:lnTo>
                <a:lnTo>
                  <a:pt x="241" y="811"/>
                </a:lnTo>
                <a:lnTo>
                  <a:pt x="76" y="1061"/>
                </a:lnTo>
                <a:lnTo>
                  <a:pt x="0" y="1292"/>
                </a:lnTo>
                <a:lnTo>
                  <a:pt x="76" y="1376"/>
                </a:lnTo>
                <a:lnTo>
                  <a:pt x="317" y="1406"/>
                </a:lnTo>
                <a:lnTo>
                  <a:pt x="476" y="1361"/>
                </a:lnTo>
                <a:lnTo>
                  <a:pt x="611" y="1436"/>
                </a:lnTo>
                <a:lnTo>
                  <a:pt x="626" y="1576"/>
                </a:lnTo>
                <a:lnTo>
                  <a:pt x="790" y="1481"/>
                </a:lnTo>
                <a:lnTo>
                  <a:pt x="925" y="1486"/>
                </a:lnTo>
                <a:lnTo>
                  <a:pt x="1020" y="1541"/>
                </a:lnTo>
                <a:lnTo>
                  <a:pt x="1095" y="1436"/>
                </a:lnTo>
                <a:lnTo>
                  <a:pt x="1106" y="1320"/>
                </a:lnTo>
                <a:lnTo>
                  <a:pt x="1274" y="1331"/>
                </a:lnTo>
                <a:lnTo>
                  <a:pt x="1300" y="1231"/>
                </a:lnTo>
                <a:lnTo>
                  <a:pt x="1364" y="1127"/>
                </a:lnTo>
                <a:lnTo>
                  <a:pt x="1451" y="1158"/>
                </a:lnTo>
                <a:lnTo>
                  <a:pt x="1502" y="1154"/>
                </a:lnTo>
                <a:lnTo>
                  <a:pt x="1484" y="998"/>
                </a:lnTo>
                <a:lnTo>
                  <a:pt x="1424" y="976"/>
                </a:lnTo>
                <a:lnTo>
                  <a:pt x="1394" y="926"/>
                </a:lnTo>
                <a:lnTo>
                  <a:pt x="1388" y="907"/>
                </a:lnTo>
                <a:lnTo>
                  <a:pt x="1357" y="899"/>
                </a:lnTo>
                <a:lnTo>
                  <a:pt x="1345" y="883"/>
                </a:lnTo>
                <a:lnTo>
                  <a:pt x="1339" y="865"/>
                </a:lnTo>
                <a:lnTo>
                  <a:pt x="1328" y="844"/>
                </a:lnTo>
                <a:lnTo>
                  <a:pt x="1313" y="850"/>
                </a:lnTo>
                <a:lnTo>
                  <a:pt x="1300" y="847"/>
                </a:lnTo>
                <a:lnTo>
                  <a:pt x="1297" y="818"/>
                </a:lnTo>
                <a:lnTo>
                  <a:pt x="1309" y="812"/>
                </a:lnTo>
                <a:lnTo>
                  <a:pt x="1334" y="808"/>
                </a:lnTo>
                <a:lnTo>
                  <a:pt x="1355" y="806"/>
                </a:lnTo>
                <a:lnTo>
                  <a:pt x="1364" y="788"/>
                </a:lnTo>
                <a:lnTo>
                  <a:pt x="1348" y="706"/>
                </a:lnTo>
                <a:lnTo>
                  <a:pt x="1330" y="650"/>
                </a:lnTo>
                <a:lnTo>
                  <a:pt x="1274" y="635"/>
                </a:lnTo>
                <a:lnTo>
                  <a:pt x="1226" y="583"/>
                </a:lnTo>
                <a:lnTo>
                  <a:pt x="1133" y="599"/>
                </a:lnTo>
                <a:lnTo>
                  <a:pt x="1045" y="499"/>
                </a:lnTo>
                <a:lnTo>
                  <a:pt x="970" y="317"/>
                </a:lnTo>
                <a:lnTo>
                  <a:pt x="870" y="237"/>
                </a:lnTo>
                <a:lnTo>
                  <a:pt x="910" y="152"/>
                </a:lnTo>
                <a:lnTo>
                  <a:pt x="1000" y="77"/>
                </a:lnTo>
                <a:lnTo>
                  <a:pt x="946" y="0"/>
                </a:lnTo>
                <a:lnTo>
                  <a:pt x="773" y="103"/>
                </a:lnTo>
                <a:lnTo>
                  <a:pt x="706" y="222"/>
                </a:lnTo>
                <a:lnTo>
                  <a:pt x="556" y="242"/>
                </a:lnTo>
                <a:close/>
              </a:path>
            </a:pathLst>
          </a:custGeom>
          <a:solidFill>
            <a:srgbClr val="5082BE"/>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2" name="Freeform 23">
            <a:extLst>
              <a:ext uri="{FF2B5EF4-FFF2-40B4-BE49-F238E27FC236}">
                <a16:creationId xmlns:a16="http://schemas.microsoft.com/office/drawing/2014/main" id="{C3BEBDAB-ABC5-AFC0-8F6B-E7C254B2EDCC}"/>
              </a:ext>
            </a:extLst>
          </p:cNvPr>
          <p:cNvSpPr/>
          <p:nvPr/>
        </p:nvSpPr>
        <p:spPr bwMode="auto">
          <a:xfrm>
            <a:off x="10887010" y="2422593"/>
            <a:ext cx="869792" cy="651866"/>
          </a:xfrm>
          <a:custGeom>
            <a:avLst/>
            <a:gdLst>
              <a:gd name="T0" fmla="*/ 0 w 2946"/>
              <a:gd name="T1" fmla="*/ 0 h 2265"/>
              <a:gd name="T2" fmla="*/ 0 w 2946"/>
              <a:gd name="T3" fmla="*/ 0 h 2265"/>
              <a:gd name="T4" fmla="*/ 0 w 2946"/>
              <a:gd name="T5" fmla="*/ 0 h 2265"/>
              <a:gd name="T6" fmla="*/ 0 w 2946"/>
              <a:gd name="T7" fmla="*/ 0 h 2265"/>
              <a:gd name="T8" fmla="*/ 0 w 2946"/>
              <a:gd name="T9" fmla="*/ 0 h 2265"/>
              <a:gd name="T10" fmla="*/ 0 w 2946"/>
              <a:gd name="T11" fmla="*/ 0 h 2265"/>
              <a:gd name="T12" fmla="*/ 0 w 2946"/>
              <a:gd name="T13" fmla="*/ 0 h 2265"/>
              <a:gd name="T14" fmla="*/ 0 w 2946"/>
              <a:gd name="T15" fmla="*/ 0 h 2265"/>
              <a:gd name="T16" fmla="*/ 0 w 2946"/>
              <a:gd name="T17" fmla="*/ 0 h 2265"/>
              <a:gd name="T18" fmla="*/ 0 w 2946"/>
              <a:gd name="T19" fmla="*/ 0 h 2265"/>
              <a:gd name="T20" fmla="*/ 0 w 2946"/>
              <a:gd name="T21" fmla="*/ 0 h 2265"/>
              <a:gd name="T22" fmla="*/ 0 w 2946"/>
              <a:gd name="T23" fmla="*/ 0 h 2265"/>
              <a:gd name="T24" fmla="*/ 0 w 2946"/>
              <a:gd name="T25" fmla="*/ 0 h 2265"/>
              <a:gd name="T26" fmla="*/ 0 w 2946"/>
              <a:gd name="T27" fmla="*/ 0 h 2265"/>
              <a:gd name="T28" fmla="*/ 0 w 2946"/>
              <a:gd name="T29" fmla="*/ 0 h 2265"/>
              <a:gd name="T30" fmla="*/ 0 w 2946"/>
              <a:gd name="T31" fmla="*/ 0 h 2265"/>
              <a:gd name="T32" fmla="*/ 0 w 2946"/>
              <a:gd name="T33" fmla="*/ 0 h 2265"/>
              <a:gd name="T34" fmla="*/ 0 w 2946"/>
              <a:gd name="T35" fmla="*/ 0 h 2265"/>
              <a:gd name="T36" fmla="*/ 0 w 2946"/>
              <a:gd name="T37" fmla="*/ 0 h 2265"/>
              <a:gd name="T38" fmla="*/ 0 w 2946"/>
              <a:gd name="T39" fmla="*/ 0 h 2265"/>
              <a:gd name="T40" fmla="*/ 0 w 2946"/>
              <a:gd name="T41" fmla="*/ 0 h 2265"/>
              <a:gd name="T42" fmla="*/ 0 w 2946"/>
              <a:gd name="T43" fmla="*/ 0 h 2265"/>
              <a:gd name="T44" fmla="*/ 0 w 2946"/>
              <a:gd name="T45" fmla="*/ 0 h 2265"/>
              <a:gd name="T46" fmla="*/ 0 w 2946"/>
              <a:gd name="T47" fmla="*/ 0 h 2265"/>
              <a:gd name="T48" fmla="*/ 0 w 2946"/>
              <a:gd name="T49" fmla="*/ 0 h 2265"/>
              <a:gd name="T50" fmla="*/ 0 w 2946"/>
              <a:gd name="T51" fmla="*/ 0 h 2265"/>
              <a:gd name="T52" fmla="*/ 0 w 2946"/>
              <a:gd name="T53" fmla="*/ 0 h 2265"/>
              <a:gd name="T54" fmla="*/ 0 w 2946"/>
              <a:gd name="T55" fmla="*/ 0 h 2265"/>
              <a:gd name="T56" fmla="*/ 0 w 2946"/>
              <a:gd name="T57" fmla="*/ 0 h 2265"/>
              <a:gd name="T58" fmla="*/ 0 w 2946"/>
              <a:gd name="T59" fmla="*/ 0 h 2265"/>
              <a:gd name="T60" fmla="*/ 0 w 2946"/>
              <a:gd name="T61" fmla="*/ 0 h 2265"/>
              <a:gd name="T62" fmla="*/ 0 w 2946"/>
              <a:gd name="T63" fmla="*/ 0 h 2265"/>
              <a:gd name="T64" fmla="*/ 0 w 2946"/>
              <a:gd name="T65" fmla="*/ 0 h 2265"/>
              <a:gd name="T66" fmla="*/ 0 w 2946"/>
              <a:gd name="T67" fmla="*/ 0 h 2265"/>
              <a:gd name="T68" fmla="*/ 0 w 2946"/>
              <a:gd name="T69" fmla="*/ 0 h 2265"/>
              <a:gd name="T70" fmla="*/ 0 w 2946"/>
              <a:gd name="T71" fmla="*/ 0 h 2265"/>
              <a:gd name="T72" fmla="*/ 0 w 2946"/>
              <a:gd name="T73" fmla="*/ 0 h 2265"/>
              <a:gd name="T74" fmla="*/ 0 w 2946"/>
              <a:gd name="T75" fmla="*/ 0 h 2265"/>
              <a:gd name="T76" fmla="*/ 0 w 2946"/>
              <a:gd name="T77" fmla="*/ 0 h 2265"/>
              <a:gd name="T78" fmla="*/ 0 w 2946"/>
              <a:gd name="T79" fmla="*/ 0 h 2265"/>
              <a:gd name="T80" fmla="*/ 0 w 2946"/>
              <a:gd name="T81" fmla="*/ 0 h 2265"/>
              <a:gd name="T82" fmla="*/ 0 w 2946"/>
              <a:gd name="T83" fmla="*/ 0 h 2265"/>
              <a:gd name="T84" fmla="*/ 0 w 2946"/>
              <a:gd name="T85" fmla="*/ 0 h 2265"/>
              <a:gd name="T86" fmla="*/ 0 w 2946"/>
              <a:gd name="T87" fmla="*/ 0 h 2265"/>
              <a:gd name="T88" fmla="*/ 0 w 2946"/>
              <a:gd name="T89" fmla="*/ 0 h 2265"/>
              <a:gd name="T90" fmla="*/ 0 w 2946"/>
              <a:gd name="T91" fmla="*/ 0 h 2265"/>
              <a:gd name="T92" fmla="*/ 0 w 2946"/>
              <a:gd name="T93" fmla="*/ 0 h 2265"/>
              <a:gd name="T94" fmla="*/ 0 w 2946"/>
              <a:gd name="T95" fmla="*/ 0 h 2265"/>
              <a:gd name="T96" fmla="*/ 0 w 2946"/>
              <a:gd name="T97" fmla="*/ 0 h 2265"/>
              <a:gd name="T98" fmla="*/ 0 w 2946"/>
              <a:gd name="T99" fmla="*/ 0 h 2265"/>
              <a:gd name="T100" fmla="*/ 0 w 2946"/>
              <a:gd name="T101" fmla="*/ 0 h 2265"/>
              <a:gd name="T102" fmla="*/ 0 w 2946"/>
              <a:gd name="T103" fmla="*/ 0 h 2265"/>
              <a:gd name="T104" fmla="*/ 0 w 2946"/>
              <a:gd name="T105" fmla="*/ 0 h 2265"/>
              <a:gd name="T106" fmla="*/ 0 w 2946"/>
              <a:gd name="T107" fmla="*/ 0 h 2265"/>
              <a:gd name="T108" fmla="*/ 0 w 2946"/>
              <a:gd name="T109" fmla="*/ 0 h 2265"/>
              <a:gd name="T110" fmla="*/ 0 w 2946"/>
              <a:gd name="T111" fmla="*/ 0 h 2265"/>
              <a:gd name="T112" fmla="*/ 0 w 2946"/>
              <a:gd name="T113" fmla="*/ 0 h 2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6" h="2265">
                <a:moveTo>
                  <a:pt x="95" y="1614"/>
                </a:moveTo>
                <a:lnTo>
                  <a:pt x="0" y="1224"/>
                </a:lnTo>
                <a:lnTo>
                  <a:pt x="36" y="955"/>
                </a:lnTo>
                <a:lnTo>
                  <a:pt x="140" y="900"/>
                </a:lnTo>
                <a:lnTo>
                  <a:pt x="275" y="825"/>
                </a:lnTo>
                <a:lnTo>
                  <a:pt x="380" y="895"/>
                </a:lnTo>
                <a:lnTo>
                  <a:pt x="575" y="880"/>
                </a:lnTo>
                <a:lnTo>
                  <a:pt x="770" y="850"/>
                </a:lnTo>
                <a:lnTo>
                  <a:pt x="980" y="780"/>
                </a:lnTo>
                <a:lnTo>
                  <a:pt x="1115" y="790"/>
                </a:lnTo>
                <a:lnTo>
                  <a:pt x="1400" y="670"/>
                </a:lnTo>
                <a:lnTo>
                  <a:pt x="1566" y="715"/>
                </a:lnTo>
                <a:lnTo>
                  <a:pt x="1696" y="655"/>
                </a:lnTo>
                <a:lnTo>
                  <a:pt x="1846" y="690"/>
                </a:lnTo>
                <a:lnTo>
                  <a:pt x="1951" y="540"/>
                </a:lnTo>
                <a:lnTo>
                  <a:pt x="2041" y="400"/>
                </a:lnTo>
                <a:lnTo>
                  <a:pt x="2166" y="285"/>
                </a:lnTo>
                <a:lnTo>
                  <a:pt x="2359" y="202"/>
                </a:lnTo>
                <a:lnTo>
                  <a:pt x="2556" y="85"/>
                </a:lnTo>
                <a:lnTo>
                  <a:pt x="2746" y="40"/>
                </a:lnTo>
                <a:lnTo>
                  <a:pt x="2901" y="0"/>
                </a:lnTo>
                <a:lnTo>
                  <a:pt x="2851" y="175"/>
                </a:lnTo>
                <a:lnTo>
                  <a:pt x="2946" y="374"/>
                </a:lnTo>
                <a:lnTo>
                  <a:pt x="2731" y="430"/>
                </a:lnTo>
                <a:lnTo>
                  <a:pt x="2626" y="584"/>
                </a:lnTo>
                <a:lnTo>
                  <a:pt x="2463" y="640"/>
                </a:lnTo>
                <a:lnTo>
                  <a:pt x="2301" y="795"/>
                </a:lnTo>
                <a:lnTo>
                  <a:pt x="2291" y="870"/>
                </a:lnTo>
                <a:lnTo>
                  <a:pt x="2244" y="951"/>
                </a:lnTo>
                <a:lnTo>
                  <a:pt x="2195" y="910"/>
                </a:lnTo>
                <a:lnTo>
                  <a:pt x="2077" y="1066"/>
                </a:lnTo>
                <a:lnTo>
                  <a:pt x="2076" y="1240"/>
                </a:lnTo>
                <a:lnTo>
                  <a:pt x="1876" y="1304"/>
                </a:lnTo>
                <a:lnTo>
                  <a:pt x="1761" y="1449"/>
                </a:lnTo>
                <a:lnTo>
                  <a:pt x="1836" y="1599"/>
                </a:lnTo>
                <a:lnTo>
                  <a:pt x="1764" y="1776"/>
                </a:lnTo>
                <a:lnTo>
                  <a:pt x="1665" y="1945"/>
                </a:lnTo>
                <a:lnTo>
                  <a:pt x="1681" y="2124"/>
                </a:lnTo>
                <a:lnTo>
                  <a:pt x="1551" y="2109"/>
                </a:lnTo>
                <a:lnTo>
                  <a:pt x="1486" y="2204"/>
                </a:lnTo>
                <a:lnTo>
                  <a:pt x="1356" y="2265"/>
                </a:lnTo>
                <a:lnTo>
                  <a:pt x="1269" y="2079"/>
                </a:lnTo>
                <a:lnTo>
                  <a:pt x="1289" y="1932"/>
                </a:lnTo>
                <a:lnTo>
                  <a:pt x="1320" y="1906"/>
                </a:lnTo>
                <a:lnTo>
                  <a:pt x="1389" y="1954"/>
                </a:lnTo>
                <a:lnTo>
                  <a:pt x="1422" y="1945"/>
                </a:lnTo>
                <a:lnTo>
                  <a:pt x="1437" y="1882"/>
                </a:lnTo>
                <a:lnTo>
                  <a:pt x="1365" y="1844"/>
                </a:lnTo>
                <a:lnTo>
                  <a:pt x="1380" y="1734"/>
                </a:lnTo>
                <a:lnTo>
                  <a:pt x="1470" y="1644"/>
                </a:lnTo>
                <a:lnTo>
                  <a:pt x="1425" y="1464"/>
                </a:lnTo>
                <a:lnTo>
                  <a:pt x="1320" y="1404"/>
                </a:lnTo>
                <a:lnTo>
                  <a:pt x="1185" y="1404"/>
                </a:lnTo>
                <a:lnTo>
                  <a:pt x="1155" y="1239"/>
                </a:lnTo>
                <a:lnTo>
                  <a:pt x="1040" y="1229"/>
                </a:lnTo>
                <a:lnTo>
                  <a:pt x="900" y="1314"/>
                </a:lnTo>
                <a:lnTo>
                  <a:pt x="865" y="1404"/>
                </a:lnTo>
                <a:lnTo>
                  <a:pt x="495" y="1374"/>
                </a:lnTo>
                <a:lnTo>
                  <a:pt x="270" y="1334"/>
                </a:lnTo>
                <a:lnTo>
                  <a:pt x="120" y="1464"/>
                </a:lnTo>
                <a:lnTo>
                  <a:pt x="165" y="1559"/>
                </a:lnTo>
                <a:lnTo>
                  <a:pt x="95" y="161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3" name="Freeform 24">
            <a:extLst>
              <a:ext uri="{FF2B5EF4-FFF2-40B4-BE49-F238E27FC236}">
                <a16:creationId xmlns:a16="http://schemas.microsoft.com/office/drawing/2014/main" id="{136325FE-6198-149C-2C0B-49D23B0D0DD4}"/>
              </a:ext>
            </a:extLst>
          </p:cNvPr>
          <p:cNvSpPr/>
          <p:nvPr/>
        </p:nvSpPr>
        <p:spPr bwMode="auto">
          <a:xfrm>
            <a:off x="11133624" y="2188038"/>
            <a:ext cx="813676" cy="503649"/>
          </a:xfrm>
          <a:custGeom>
            <a:avLst/>
            <a:gdLst>
              <a:gd name="T0" fmla="*/ 0 w 2753"/>
              <a:gd name="T1" fmla="*/ 0 h 1749"/>
              <a:gd name="T2" fmla="*/ 0 w 2753"/>
              <a:gd name="T3" fmla="*/ 0 h 1749"/>
              <a:gd name="T4" fmla="*/ 0 w 2753"/>
              <a:gd name="T5" fmla="*/ 0 h 1749"/>
              <a:gd name="T6" fmla="*/ 0 w 2753"/>
              <a:gd name="T7" fmla="*/ 0 h 1749"/>
              <a:gd name="T8" fmla="*/ 0 w 2753"/>
              <a:gd name="T9" fmla="*/ 0 h 1749"/>
              <a:gd name="T10" fmla="*/ 0 w 2753"/>
              <a:gd name="T11" fmla="*/ 0 h 1749"/>
              <a:gd name="T12" fmla="*/ 0 w 2753"/>
              <a:gd name="T13" fmla="*/ 0 h 1749"/>
              <a:gd name="T14" fmla="*/ 0 w 2753"/>
              <a:gd name="T15" fmla="*/ 0 h 1749"/>
              <a:gd name="T16" fmla="*/ 0 w 2753"/>
              <a:gd name="T17" fmla="*/ 0 h 1749"/>
              <a:gd name="T18" fmla="*/ 0 w 2753"/>
              <a:gd name="T19" fmla="*/ 0 h 1749"/>
              <a:gd name="T20" fmla="*/ 0 w 2753"/>
              <a:gd name="T21" fmla="*/ 0 h 1749"/>
              <a:gd name="T22" fmla="*/ 0 w 2753"/>
              <a:gd name="T23" fmla="*/ 0 h 1749"/>
              <a:gd name="T24" fmla="*/ 0 w 2753"/>
              <a:gd name="T25" fmla="*/ 0 h 1749"/>
              <a:gd name="T26" fmla="*/ 0 w 2753"/>
              <a:gd name="T27" fmla="*/ 0 h 1749"/>
              <a:gd name="T28" fmla="*/ 0 w 2753"/>
              <a:gd name="T29" fmla="*/ 0 h 1749"/>
              <a:gd name="T30" fmla="*/ 0 w 2753"/>
              <a:gd name="T31" fmla="*/ 0 h 1749"/>
              <a:gd name="T32" fmla="*/ 0 w 2753"/>
              <a:gd name="T33" fmla="*/ 0 h 1749"/>
              <a:gd name="T34" fmla="*/ 0 w 2753"/>
              <a:gd name="T35" fmla="*/ 0 h 1749"/>
              <a:gd name="T36" fmla="*/ 0 w 2753"/>
              <a:gd name="T37" fmla="*/ 0 h 1749"/>
              <a:gd name="T38" fmla="*/ 0 w 2753"/>
              <a:gd name="T39" fmla="*/ 0 h 1749"/>
              <a:gd name="T40" fmla="*/ 0 w 2753"/>
              <a:gd name="T41" fmla="*/ 0 h 1749"/>
              <a:gd name="T42" fmla="*/ 0 w 2753"/>
              <a:gd name="T43" fmla="*/ 0 h 1749"/>
              <a:gd name="T44" fmla="*/ 0 w 2753"/>
              <a:gd name="T45" fmla="*/ 0 h 1749"/>
              <a:gd name="T46" fmla="*/ 0 w 2753"/>
              <a:gd name="T47" fmla="*/ 0 h 1749"/>
              <a:gd name="T48" fmla="*/ 0 w 2753"/>
              <a:gd name="T49" fmla="*/ 0 h 1749"/>
              <a:gd name="T50" fmla="*/ 0 w 2753"/>
              <a:gd name="T51" fmla="*/ 0 h 1749"/>
              <a:gd name="T52" fmla="*/ 0 w 2753"/>
              <a:gd name="T53" fmla="*/ 0 h 1749"/>
              <a:gd name="T54" fmla="*/ 0 w 2753"/>
              <a:gd name="T55" fmla="*/ 0 h 1749"/>
              <a:gd name="T56" fmla="*/ 0 w 2753"/>
              <a:gd name="T57" fmla="*/ 0 h 1749"/>
              <a:gd name="T58" fmla="*/ 0 w 2753"/>
              <a:gd name="T59" fmla="*/ 0 h 1749"/>
              <a:gd name="T60" fmla="*/ 0 w 2753"/>
              <a:gd name="T61" fmla="*/ 0 h 1749"/>
              <a:gd name="T62" fmla="*/ 0 w 2753"/>
              <a:gd name="T63" fmla="*/ 0 h 1749"/>
              <a:gd name="T64" fmla="*/ 0 w 2753"/>
              <a:gd name="T65" fmla="*/ 0 h 1749"/>
              <a:gd name="T66" fmla="*/ 0 w 2753"/>
              <a:gd name="T67" fmla="*/ 0 h 174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3" h="1749">
                <a:moveTo>
                  <a:pt x="0" y="1100"/>
                </a:moveTo>
                <a:lnTo>
                  <a:pt x="0" y="1235"/>
                </a:lnTo>
                <a:lnTo>
                  <a:pt x="80" y="1280"/>
                </a:lnTo>
                <a:lnTo>
                  <a:pt x="185" y="1265"/>
                </a:lnTo>
                <a:lnTo>
                  <a:pt x="245" y="1350"/>
                </a:lnTo>
                <a:lnTo>
                  <a:pt x="225" y="1470"/>
                </a:lnTo>
                <a:lnTo>
                  <a:pt x="270" y="1605"/>
                </a:lnTo>
                <a:lnTo>
                  <a:pt x="560" y="1486"/>
                </a:lnTo>
                <a:lnTo>
                  <a:pt x="721" y="1530"/>
                </a:lnTo>
                <a:lnTo>
                  <a:pt x="856" y="1470"/>
                </a:lnTo>
                <a:lnTo>
                  <a:pt x="1006" y="1504"/>
                </a:lnTo>
                <a:lnTo>
                  <a:pt x="1117" y="1348"/>
                </a:lnTo>
                <a:lnTo>
                  <a:pt x="1201" y="1213"/>
                </a:lnTo>
                <a:lnTo>
                  <a:pt x="1329" y="1099"/>
                </a:lnTo>
                <a:lnTo>
                  <a:pt x="1517" y="1020"/>
                </a:lnTo>
                <a:lnTo>
                  <a:pt x="1717" y="900"/>
                </a:lnTo>
                <a:lnTo>
                  <a:pt x="2063" y="815"/>
                </a:lnTo>
                <a:lnTo>
                  <a:pt x="2012" y="990"/>
                </a:lnTo>
                <a:lnTo>
                  <a:pt x="2108" y="1190"/>
                </a:lnTo>
                <a:lnTo>
                  <a:pt x="1892" y="1245"/>
                </a:lnTo>
                <a:lnTo>
                  <a:pt x="1787" y="1399"/>
                </a:lnTo>
                <a:lnTo>
                  <a:pt x="1625" y="1455"/>
                </a:lnTo>
                <a:lnTo>
                  <a:pt x="1462" y="1610"/>
                </a:lnTo>
                <a:lnTo>
                  <a:pt x="1456" y="1682"/>
                </a:lnTo>
                <a:lnTo>
                  <a:pt x="1585" y="1682"/>
                </a:lnTo>
                <a:lnTo>
                  <a:pt x="1649" y="1731"/>
                </a:lnTo>
                <a:lnTo>
                  <a:pt x="1742" y="1749"/>
                </a:lnTo>
                <a:lnTo>
                  <a:pt x="1808" y="1651"/>
                </a:lnTo>
                <a:lnTo>
                  <a:pt x="1896" y="1579"/>
                </a:lnTo>
                <a:lnTo>
                  <a:pt x="1976" y="1507"/>
                </a:lnTo>
                <a:lnTo>
                  <a:pt x="2096" y="1403"/>
                </a:lnTo>
                <a:lnTo>
                  <a:pt x="2216" y="1259"/>
                </a:lnTo>
                <a:lnTo>
                  <a:pt x="2336" y="1195"/>
                </a:lnTo>
                <a:lnTo>
                  <a:pt x="2424" y="1179"/>
                </a:lnTo>
                <a:lnTo>
                  <a:pt x="2543" y="1140"/>
                </a:lnTo>
                <a:lnTo>
                  <a:pt x="2588" y="1220"/>
                </a:lnTo>
                <a:lnTo>
                  <a:pt x="2672" y="1299"/>
                </a:lnTo>
                <a:lnTo>
                  <a:pt x="2720" y="1267"/>
                </a:lnTo>
                <a:lnTo>
                  <a:pt x="2693" y="1190"/>
                </a:lnTo>
                <a:lnTo>
                  <a:pt x="2648" y="1140"/>
                </a:lnTo>
                <a:lnTo>
                  <a:pt x="2573" y="1040"/>
                </a:lnTo>
                <a:lnTo>
                  <a:pt x="2543" y="935"/>
                </a:lnTo>
                <a:lnTo>
                  <a:pt x="2733" y="795"/>
                </a:lnTo>
                <a:lnTo>
                  <a:pt x="2753" y="630"/>
                </a:lnTo>
                <a:lnTo>
                  <a:pt x="2618" y="560"/>
                </a:lnTo>
                <a:lnTo>
                  <a:pt x="2363" y="530"/>
                </a:lnTo>
                <a:lnTo>
                  <a:pt x="2268" y="585"/>
                </a:lnTo>
                <a:lnTo>
                  <a:pt x="2213" y="555"/>
                </a:lnTo>
                <a:lnTo>
                  <a:pt x="2198" y="485"/>
                </a:lnTo>
                <a:lnTo>
                  <a:pt x="2313" y="350"/>
                </a:lnTo>
                <a:lnTo>
                  <a:pt x="2283" y="195"/>
                </a:lnTo>
                <a:lnTo>
                  <a:pt x="2193" y="195"/>
                </a:lnTo>
                <a:lnTo>
                  <a:pt x="2078" y="255"/>
                </a:lnTo>
                <a:lnTo>
                  <a:pt x="2093" y="165"/>
                </a:lnTo>
                <a:lnTo>
                  <a:pt x="2193" y="105"/>
                </a:lnTo>
                <a:lnTo>
                  <a:pt x="2103" y="65"/>
                </a:lnTo>
                <a:lnTo>
                  <a:pt x="2073" y="0"/>
                </a:lnTo>
                <a:lnTo>
                  <a:pt x="1907" y="75"/>
                </a:lnTo>
                <a:lnTo>
                  <a:pt x="1802" y="135"/>
                </a:lnTo>
                <a:lnTo>
                  <a:pt x="1732" y="230"/>
                </a:lnTo>
                <a:lnTo>
                  <a:pt x="1522" y="225"/>
                </a:lnTo>
                <a:lnTo>
                  <a:pt x="1356" y="120"/>
                </a:lnTo>
                <a:lnTo>
                  <a:pt x="1201" y="255"/>
                </a:lnTo>
                <a:lnTo>
                  <a:pt x="1066" y="485"/>
                </a:lnTo>
                <a:lnTo>
                  <a:pt x="946" y="545"/>
                </a:lnTo>
                <a:lnTo>
                  <a:pt x="786" y="560"/>
                </a:lnTo>
                <a:lnTo>
                  <a:pt x="691" y="705"/>
                </a:lnTo>
                <a:lnTo>
                  <a:pt x="630" y="765"/>
                </a:lnTo>
                <a:lnTo>
                  <a:pt x="485" y="860"/>
                </a:lnTo>
                <a:lnTo>
                  <a:pt x="455" y="990"/>
                </a:lnTo>
                <a:lnTo>
                  <a:pt x="380" y="1070"/>
                </a:lnTo>
                <a:lnTo>
                  <a:pt x="260" y="1020"/>
                </a:lnTo>
                <a:lnTo>
                  <a:pt x="150" y="1110"/>
                </a:lnTo>
                <a:lnTo>
                  <a:pt x="65" y="1085"/>
                </a:lnTo>
                <a:lnTo>
                  <a:pt x="0" y="110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4" name="Freeform 25">
            <a:extLst>
              <a:ext uri="{FF2B5EF4-FFF2-40B4-BE49-F238E27FC236}">
                <a16:creationId xmlns:a16="http://schemas.microsoft.com/office/drawing/2014/main" id="{221FE06B-D73F-2186-ECB4-C7EA26BCD9B1}"/>
              </a:ext>
            </a:extLst>
          </p:cNvPr>
          <p:cNvSpPr/>
          <p:nvPr/>
        </p:nvSpPr>
        <p:spPr bwMode="auto">
          <a:xfrm>
            <a:off x="11406818" y="2672979"/>
            <a:ext cx="268764" cy="210094"/>
          </a:xfrm>
          <a:custGeom>
            <a:avLst/>
            <a:gdLst>
              <a:gd name="T0" fmla="*/ 0 w 912"/>
              <a:gd name="T1" fmla="*/ 0 h 732"/>
              <a:gd name="T2" fmla="*/ 0 w 912"/>
              <a:gd name="T3" fmla="*/ 0 h 732"/>
              <a:gd name="T4" fmla="*/ 0 w 912"/>
              <a:gd name="T5" fmla="*/ 0 h 732"/>
              <a:gd name="T6" fmla="*/ 0 w 912"/>
              <a:gd name="T7" fmla="*/ 0 h 732"/>
              <a:gd name="T8" fmla="*/ 0 w 912"/>
              <a:gd name="T9" fmla="*/ 0 h 732"/>
              <a:gd name="T10" fmla="*/ 0 w 912"/>
              <a:gd name="T11" fmla="*/ 0 h 732"/>
              <a:gd name="T12" fmla="*/ 0 w 912"/>
              <a:gd name="T13" fmla="*/ 0 h 732"/>
              <a:gd name="T14" fmla="*/ 0 w 912"/>
              <a:gd name="T15" fmla="*/ 0 h 732"/>
              <a:gd name="T16" fmla="*/ 0 w 912"/>
              <a:gd name="T17" fmla="*/ 0 h 732"/>
              <a:gd name="T18" fmla="*/ 0 w 912"/>
              <a:gd name="T19" fmla="*/ 0 h 732"/>
              <a:gd name="T20" fmla="*/ 0 w 912"/>
              <a:gd name="T21" fmla="*/ 0 h 732"/>
              <a:gd name="T22" fmla="*/ 0 w 912"/>
              <a:gd name="T23" fmla="*/ 0 h 732"/>
              <a:gd name="T24" fmla="*/ 0 w 912"/>
              <a:gd name="T25" fmla="*/ 0 h 732"/>
              <a:gd name="T26" fmla="*/ 0 w 912"/>
              <a:gd name="T27" fmla="*/ 0 h 732"/>
              <a:gd name="T28" fmla="*/ 0 w 912"/>
              <a:gd name="T29" fmla="*/ 0 h 732"/>
              <a:gd name="T30" fmla="*/ 0 w 912"/>
              <a:gd name="T31" fmla="*/ 0 h 732"/>
              <a:gd name="T32" fmla="*/ 0 w 912"/>
              <a:gd name="T33" fmla="*/ 0 h 732"/>
              <a:gd name="T34" fmla="*/ 0 w 912"/>
              <a:gd name="T35" fmla="*/ 0 h 732"/>
              <a:gd name="T36" fmla="*/ 0 w 912"/>
              <a:gd name="T37" fmla="*/ 0 h 732"/>
              <a:gd name="T38" fmla="*/ 0 w 912"/>
              <a:gd name="T39" fmla="*/ 0 h 732"/>
              <a:gd name="T40" fmla="*/ 0 w 912"/>
              <a:gd name="T41" fmla="*/ 0 h 732"/>
              <a:gd name="T42" fmla="*/ 0 w 912"/>
              <a:gd name="T43" fmla="*/ 0 h 732"/>
              <a:gd name="T44" fmla="*/ 0 w 912"/>
              <a:gd name="T45" fmla="*/ 0 h 732"/>
              <a:gd name="T46" fmla="*/ 0 w 912"/>
              <a:gd name="T47" fmla="*/ 0 h 7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12" h="732">
                <a:moveTo>
                  <a:pt x="656" y="582"/>
                </a:moveTo>
                <a:lnTo>
                  <a:pt x="653" y="482"/>
                </a:lnTo>
                <a:lnTo>
                  <a:pt x="564" y="512"/>
                </a:lnTo>
                <a:lnTo>
                  <a:pt x="533" y="593"/>
                </a:lnTo>
                <a:lnTo>
                  <a:pt x="401" y="582"/>
                </a:lnTo>
                <a:lnTo>
                  <a:pt x="341" y="537"/>
                </a:lnTo>
                <a:lnTo>
                  <a:pt x="226" y="580"/>
                </a:lnTo>
                <a:lnTo>
                  <a:pt x="250" y="658"/>
                </a:lnTo>
                <a:lnTo>
                  <a:pt x="166" y="721"/>
                </a:lnTo>
                <a:lnTo>
                  <a:pt x="75" y="732"/>
                </a:lnTo>
                <a:lnTo>
                  <a:pt x="0" y="583"/>
                </a:lnTo>
                <a:lnTo>
                  <a:pt x="115" y="437"/>
                </a:lnTo>
                <a:lnTo>
                  <a:pt x="316" y="372"/>
                </a:lnTo>
                <a:lnTo>
                  <a:pt x="316" y="196"/>
                </a:lnTo>
                <a:lnTo>
                  <a:pt x="432" y="44"/>
                </a:lnTo>
                <a:lnTo>
                  <a:pt x="485" y="80"/>
                </a:lnTo>
                <a:lnTo>
                  <a:pt x="533" y="0"/>
                </a:lnTo>
                <a:lnTo>
                  <a:pt x="661" y="0"/>
                </a:lnTo>
                <a:lnTo>
                  <a:pt x="725" y="48"/>
                </a:lnTo>
                <a:lnTo>
                  <a:pt x="821" y="64"/>
                </a:lnTo>
                <a:lnTo>
                  <a:pt x="861" y="136"/>
                </a:lnTo>
                <a:lnTo>
                  <a:pt x="912" y="206"/>
                </a:lnTo>
                <a:lnTo>
                  <a:pt x="855" y="320"/>
                </a:lnTo>
                <a:lnTo>
                  <a:pt x="767" y="450"/>
                </a:lnTo>
                <a:lnTo>
                  <a:pt x="752" y="591"/>
                </a:lnTo>
                <a:lnTo>
                  <a:pt x="656" y="58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5" name="Freeform 26">
            <a:extLst>
              <a:ext uri="{FF2B5EF4-FFF2-40B4-BE49-F238E27FC236}">
                <a16:creationId xmlns:a16="http://schemas.microsoft.com/office/drawing/2014/main" id="{FB1A053E-3B0C-AE99-0FD1-999BFE3DD07C}"/>
              </a:ext>
            </a:extLst>
          </p:cNvPr>
          <p:cNvSpPr/>
          <p:nvPr/>
        </p:nvSpPr>
        <p:spPr bwMode="auto">
          <a:xfrm>
            <a:off x="11378762" y="2811124"/>
            <a:ext cx="261381" cy="276287"/>
          </a:xfrm>
          <a:custGeom>
            <a:avLst/>
            <a:gdLst>
              <a:gd name="T0" fmla="*/ 0 w 884"/>
              <a:gd name="T1" fmla="*/ 0 h 962"/>
              <a:gd name="T2" fmla="*/ 0 w 884"/>
              <a:gd name="T3" fmla="*/ 0 h 962"/>
              <a:gd name="T4" fmla="*/ 0 w 884"/>
              <a:gd name="T5" fmla="*/ 0 h 962"/>
              <a:gd name="T6" fmla="*/ 0 w 884"/>
              <a:gd name="T7" fmla="*/ 0 h 962"/>
              <a:gd name="T8" fmla="*/ 0 w 884"/>
              <a:gd name="T9" fmla="*/ 0 h 962"/>
              <a:gd name="T10" fmla="*/ 0 w 884"/>
              <a:gd name="T11" fmla="*/ 0 h 962"/>
              <a:gd name="T12" fmla="*/ 0 w 884"/>
              <a:gd name="T13" fmla="*/ 0 h 962"/>
              <a:gd name="T14" fmla="*/ 0 w 884"/>
              <a:gd name="T15" fmla="*/ 0 h 962"/>
              <a:gd name="T16" fmla="*/ 0 w 884"/>
              <a:gd name="T17" fmla="*/ 0 h 962"/>
              <a:gd name="T18" fmla="*/ 0 w 884"/>
              <a:gd name="T19" fmla="*/ 0 h 962"/>
              <a:gd name="T20" fmla="*/ 0 w 884"/>
              <a:gd name="T21" fmla="*/ 0 h 962"/>
              <a:gd name="T22" fmla="*/ 0 w 884"/>
              <a:gd name="T23" fmla="*/ 0 h 962"/>
              <a:gd name="T24" fmla="*/ 0 w 884"/>
              <a:gd name="T25" fmla="*/ 0 h 962"/>
              <a:gd name="T26" fmla="*/ 0 w 884"/>
              <a:gd name="T27" fmla="*/ 0 h 962"/>
              <a:gd name="T28" fmla="*/ 0 w 884"/>
              <a:gd name="T29" fmla="*/ 0 h 962"/>
              <a:gd name="T30" fmla="*/ 0 w 884"/>
              <a:gd name="T31" fmla="*/ 0 h 962"/>
              <a:gd name="T32" fmla="*/ 0 w 884"/>
              <a:gd name="T33" fmla="*/ 0 h 962"/>
              <a:gd name="T34" fmla="*/ 0 w 884"/>
              <a:gd name="T35" fmla="*/ 0 h 962"/>
              <a:gd name="T36" fmla="*/ 0 w 884"/>
              <a:gd name="T37" fmla="*/ 0 h 962"/>
              <a:gd name="T38" fmla="*/ 0 w 884"/>
              <a:gd name="T39" fmla="*/ 0 h 962"/>
              <a:gd name="T40" fmla="*/ 0 w 884"/>
              <a:gd name="T41" fmla="*/ 0 h 962"/>
              <a:gd name="T42" fmla="*/ 0 w 884"/>
              <a:gd name="T43" fmla="*/ 0 h 962"/>
              <a:gd name="T44" fmla="*/ 0 w 884"/>
              <a:gd name="T45" fmla="*/ 0 h 9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84" h="962">
                <a:moveTo>
                  <a:pt x="752" y="102"/>
                </a:moveTo>
                <a:lnTo>
                  <a:pt x="748" y="0"/>
                </a:lnTo>
                <a:lnTo>
                  <a:pt x="660" y="32"/>
                </a:lnTo>
                <a:lnTo>
                  <a:pt x="628" y="112"/>
                </a:lnTo>
                <a:lnTo>
                  <a:pt x="495" y="101"/>
                </a:lnTo>
                <a:lnTo>
                  <a:pt x="435" y="56"/>
                </a:lnTo>
                <a:lnTo>
                  <a:pt x="320" y="101"/>
                </a:lnTo>
                <a:lnTo>
                  <a:pt x="345" y="176"/>
                </a:lnTo>
                <a:lnTo>
                  <a:pt x="260" y="241"/>
                </a:lnTo>
                <a:lnTo>
                  <a:pt x="170" y="251"/>
                </a:lnTo>
                <a:lnTo>
                  <a:pt x="95" y="431"/>
                </a:lnTo>
                <a:lnTo>
                  <a:pt x="0" y="597"/>
                </a:lnTo>
                <a:lnTo>
                  <a:pt x="15" y="777"/>
                </a:lnTo>
                <a:lnTo>
                  <a:pt x="20" y="872"/>
                </a:lnTo>
                <a:lnTo>
                  <a:pt x="80" y="932"/>
                </a:lnTo>
                <a:lnTo>
                  <a:pt x="165" y="932"/>
                </a:lnTo>
                <a:lnTo>
                  <a:pt x="300" y="957"/>
                </a:lnTo>
                <a:lnTo>
                  <a:pt x="380" y="927"/>
                </a:lnTo>
                <a:lnTo>
                  <a:pt x="560" y="962"/>
                </a:lnTo>
                <a:lnTo>
                  <a:pt x="620" y="872"/>
                </a:lnTo>
                <a:lnTo>
                  <a:pt x="700" y="696"/>
                </a:lnTo>
                <a:lnTo>
                  <a:pt x="740" y="560"/>
                </a:lnTo>
                <a:lnTo>
                  <a:pt x="812" y="464"/>
                </a:lnTo>
                <a:lnTo>
                  <a:pt x="884" y="392"/>
                </a:lnTo>
                <a:lnTo>
                  <a:pt x="815" y="286"/>
                </a:lnTo>
                <a:lnTo>
                  <a:pt x="735" y="221"/>
                </a:lnTo>
                <a:lnTo>
                  <a:pt x="752" y="102"/>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6" name="Freeform 27">
            <a:extLst>
              <a:ext uri="{FF2B5EF4-FFF2-40B4-BE49-F238E27FC236}">
                <a16:creationId xmlns:a16="http://schemas.microsoft.com/office/drawing/2014/main" id="{55355543-3486-12AB-976D-C0ADA45984F3}"/>
              </a:ext>
            </a:extLst>
          </p:cNvPr>
          <p:cNvSpPr/>
          <p:nvPr/>
        </p:nvSpPr>
        <p:spPr bwMode="auto">
          <a:xfrm>
            <a:off x="11276866" y="3029852"/>
            <a:ext cx="190498" cy="379895"/>
          </a:xfrm>
          <a:custGeom>
            <a:avLst/>
            <a:gdLst>
              <a:gd name="T0" fmla="*/ 0 w 645"/>
              <a:gd name="T1" fmla="*/ 0 h 1321"/>
              <a:gd name="T2" fmla="*/ 0 w 645"/>
              <a:gd name="T3" fmla="*/ 0 h 1321"/>
              <a:gd name="T4" fmla="*/ 0 w 645"/>
              <a:gd name="T5" fmla="*/ 0 h 1321"/>
              <a:gd name="T6" fmla="*/ 0 w 645"/>
              <a:gd name="T7" fmla="*/ 0 h 1321"/>
              <a:gd name="T8" fmla="*/ 0 w 645"/>
              <a:gd name="T9" fmla="*/ 0 h 1321"/>
              <a:gd name="T10" fmla="*/ 0 w 645"/>
              <a:gd name="T11" fmla="*/ 0 h 1321"/>
              <a:gd name="T12" fmla="*/ 0 w 645"/>
              <a:gd name="T13" fmla="*/ 0 h 1321"/>
              <a:gd name="T14" fmla="*/ 0 w 645"/>
              <a:gd name="T15" fmla="*/ 0 h 1321"/>
              <a:gd name="T16" fmla="*/ 0 w 645"/>
              <a:gd name="T17" fmla="*/ 0 h 1321"/>
              <a:gd name="T18" fmla="*/ 0 w 645"/>
              <a:gd name="T19" fmla="*/ 0 h 1321"/>
              <a:gd name="T20" fmla="*/ 0 w 645"/>
              <a:gd name="T21" fmla="*/ 0 h 1321"/>
              <a:gd name="T22" fmla="*/ 0 w 645"/>
              <a:gd name="T23" fmla="*/ 0 h 1321"/>
              <a:gd name="T24" fmla="*/ 0 w 645"/>
              <a:gd name="T25" fmla="*/ 0 h 1321"/>
              <a:gd name="T26" fmla="*/ 0 w 645"/>
              <a:gd name="T27" fmla="*/ 0 h 1321"/>
              <a:gd name="T28" fmla="*/ 0 w 645"/>
              <a:gd name="T29" fmla="*/ 0 h 1321"/>
              <a:gd name="T30" fmla="*/ 0 w 645"/>
              <a:gd name="T31" fmla="*/ 0 h 1321"/>
              <a:gd name="T32" fmla="*/ 0 w 645"/>
              <a:gd name="T33" fmla="*/ 0 h 1321"/>
              <a:gd name="T34" fmla="*/ 0 w 645"/>
              <a:gd name="T35" fmla="*/ 0 h 1321"/>
              <a:gd name="T36" fmla="*/ 0 w 645"/>
              <a:gd name="T37" fmla="*/ 0 h 1321"/>
              <a:gd name="T38" fmla="*/ 0 w 645"/>
              <a:gd name="T39" fmla="*/ 0 h 1321"/>
              <a:gd name="T40" fmla="*/ 0 w 645"/>
              <a:gd name="T41" fmla="*/ 0 h 1321"/>
              <a:gd name="T42" fmla="*/ 0 w 645"/>
              <a:gd name="T43" fmla="*/ 0 h 1321"/>
              <a:gd name="T44" fmla="*/ 0 w 645"/>
              <a:gd name="T45" fmla="*/ 0 h 1321"/>
              <a:gd name="T46" fmla="*/ 0 w 645"/>
              <a:gd name="T47" fmla="*/ 0 h 1321"/>
              <a:gd name="T48" fmla="*/ 0 w 645"/>
              <a:gd name="T49" fmla="*/ 0 h 13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5" h="1321">
                <a:moveTo>
                  <a:pt x="36" y="153"/>
                </a:moveTo>
                <a:lnTo>
                  <a:pt x="0" y="375"/>
                </a:lnTo>
                <a:lnTo>
                  <a:pt x="63" y="489"/>
                </a:lnTo>
                <a:lnTo>
                  <a:pt x="95" y="600"/>
                </a:lnTo>
                <a:lnTo>
                  <a:pt x="60" y="665"/>
                </a:lnTo>
                <a:lnTo>
                  <a:pt x="132" y="856"/>
                </a:lnTo>
                <a:lnTo>
                  <a:pt x="231" y="1027"/>
                </a:lnTo>
                <a:lnTo>
                  <a:pt x="249" y="1195"/>
                </a:lnTo>
                <a:lnTo>
                  <a:pt x="260" y="1295"/>
                </a:lnTo>
                <a:lnTo>
                  <a:pt x="380" y="1234"/>
                </a:lnTo>
                <a:lnTo>
                  <a:pt x="440" y="1321"/>
                </a:lnTo>
                <a:lnTo>
                  <a:pt x="485" y="1259"/>
                </a:lnTo>
                <a:lnTo>
                  <a:pt x="525" y="1174"/>
                </a:lnTo>
                <a:lnTo>
                  <a:pt x="510" y="1039"/>
                </a:lnTo>
                <a:lnTo>
                  <a:pt x="480" y="884"/>
                </a:lnTo>
                <a:lnTo>
                  <a:pt x="453" y="790"/>
                </a:lnTo>
                <a:lnTo>
                  <a:pt x="549" y="790"/>
                </a:lnTo>
                <a:lnTo>
                  <a:pt x="597" y="678"/>
                </a:lnTo>
                <a:lnTo>
                  <a:pt x="645" y="550"/>
                </a:lnTo>
                <a:lnTo>
                  <a:pt x="605" y="359"/>
                </a:lnTo>
                <a:lnTo>
                  <a:pt x="515" y="169"/>
                </a:lnTo>
                <a:lnTo>
                  <a:pt x="428" y="170"/>
                </a:lnTo>
                <a:lnTo>
                  <a:pt x="365" y="113"/>
                </a:lnTo>
                <a:lnTo>
                  <a:pt x="359" y="14"/>
                </a:lnTo>
                <a:lnTo>
                  <a:pt x="230" y="0"/>
                </a:lnTo>
                <a:lnTo>
                  <a:pt x="165" y="95"/>
                </a:lnTo>
                <a:lnTo>
                  <a:pt x="36" y="153"/>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7" name="Freeform 28">
            <a:extLst>
              <a:ext uri="{FF2B5EF4-FFF2-40B4-BE49-F238E27FC236}">
                <a16:creationId xmlns:a16="http://schemas.microsoft.com/office/drawing/2014/main" id="{8D93D983-79E0-ED8A-1E95-2E15F84EA2A3}"/>
              </a:ext>
            </a:extLst>
          </p:cNvPr>
          <p:cNvSpPr/>
          <p:nvPr/>
        </p:nvSpPr>
        <p:spPr bwMode="auto">
          <a:xfrm>
            <a:off x="10627109" y="2483031"/>
            <a:ext cx="124045" cy="166924"/>
          </a:xfrm>
          <a:custGeom>
            <a:avLst/>
            <a:gdLst>
              <a:gd name="T0" fmla="*/ 0 w 420"/>
              <a:gd name="T1" fmla="*/ 0 h 580"/>
              <a:gd name="T2" fmla="*/ 0 w 420"/>
              <a:gd name="T3" fmla="*/ 0 h 580"/>
              <a:gd name="T4" fmla="*/ 0 w 420"/>
              <a:gd name="T5" fmla="*/ 0 h 580"/>
              <a:gd name="T6" fmla="*/ 0 w 420"/>
              <a:gd name="T7" fmla="*/ 0 h 580"/>
              <a:gd name="T8" fmla="*/ 0 w 420"/>
              <a:gd name="T9" fmla="*/ 0 h 580"/>
              <a:gd name="T10" fmla="*/ 0 w 420"/>
              <a:gd name="T11" fmla="*/ 0 h 580"/>
              <a:gd name="T12" fmla="*/ 0 w 420"/>
              <a:gd name="T13" fmla="*/ 0 h 580"/>
              <a:gd name="T14" fmla="*/ 0 w 420"/>
              <a:gd name="T15" fmla="*/ 0 h 580"/>
              <a:gd name="T16" fmla="*/ 0 w 420"/>
              <a:gd name="T17" fmla="*/ 0 h 580"/>
              <a:gd name="T18" fmla="*/ 0 w 420"/>
              <a:gd name="T19" fmla="*/ 0 h 580"/>
              <a:gd name="T20" fmla="*/ 0 w 420"/>
              <a:gd name="T21" fmla="*/ 0 h 580"/>
              <a:gd name="T22" fmla="*/ 0 w 420"/>
              <a:gd name="T23" fmla="*/ 0 h 580"/>
              <a:gd name="T24" fmla="*/ 0 w 420"/>
              <a:gd name="T25" fmla="*/ 0 h 580"/>
              <a:gd name="T26" fmla="*/ 0 w 420"/>
              <a:gd name="T27" fmla="*/ 0 h 5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20" h="580">
                <a:moveTo>
                  <a:pt x="384" y="516"/>
                </a:moveTo>
                <a:lnTo>
                  <a:pt x="405" y="430"/>
                </a:lnTo>
                <a:lnTo>
                  <a:pt x="360" y="315"/>
                </a:lnTo>
                <a:lnTo>
                  <a:pt x="420" y="135"/>
                </a:lnTo>
                <a:lnTo>
                  <a:pt x="385" y="60"/>
                </a:lnTo>
                <a:lnTo>
                  <a:pt x="265" y="0"/>
                </a:lnTo>
                <a:lnTo>
                  <a:pt x="144" y="70"/>
                </a:lnTo>
                <a:lnTo>
                  <a:pt x="30" y="104"/>
                </a:lnTo>
                <a:lnTo>
                  <a:pt x="54" y="248"/>
                </a:lnTo>
                <a:lnTo>
                  <a:pt x="0" y="356"/>
                </a:lnTo>
                <a:lnTo>
                  <a:pt x="14" y="511"/>
                </a:lnTo>
                <a:lnTo>
                  <a:pt x="99" y="580"/>
                </a:lnTo>
                <a:lnTo>
                  <a:pt x="235" y="570"/>
                </a:lnTo>
                <a:lnTo>
                  <a:pt x="384" y="516"/>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8" name="Freeform 29">
            <a:extLst>
              <a:ext uri="{FF2B5EF4-FFF2-40B4-BE49-F238E27FC236}">
                <a16:creationId xmlns:a16="http://schemas.microsoft.com/office/drawing/2014/main" id="{EE475CD0-F396-8B3D-0702-B1FF3759B6EE}"/>
              </a:ext>
            </a:extLst>
          </p:cNvPr>
          <p:cNvSpPr/>
          <p:nvPr/>
        </p:nvSpPr>
        <p:spPr bwMode="auto">
          <a:xfrm>
            <a:off x="8485855" y="4442947"/>
            <a:ext cx="93034" cy="151095"/>
          </a:xfrm>
          <a:custGeom>
            <a:avLst/>
            <a:gdLst>
              <a:gd name="T0" fmla="*/ 0 w 315"/>
              <a:gd name="T1" fmla="*/ 0 h 525"/>
              <a:gd name="T2" fmla="*/ 0 w 315"/>
              <a:gd name="T3" fmla="*/ 0 h 525"/>
              <a:gd name="T4" fmla="*/ 0 w 315"/>
              <a:gd name="T5" fmla="*/ 0 h 525"/>
              <a:gd name="T6" fmla="*/ 0 w 315"/>
              <a:gd name="T7" fmla="*/ 0 h 525"/>
              <a:gd name="T8" fmla="*/ 0 w 315"/>
              <a:gd name="T9" fmla="*/ 0 h 525"/>
              <a:gd name="T10" fmla="*/ 0 w 315"/>
              <a:gd name="T11" fmla="*/ 0 h 525"/>
              <a:gd name="T12" fmla="*/ 0 w 315"/>
              <a:gd name="T13" fmla="*/ 0 h 525"/>
              <a:gd name="T14" fmla="*/ 0 w 315"/>
              <a:gd name="T15" fmla="*/ 0 h 525"/>
              <a:gd name="T16" fmla="*/ 0 w 315"/>
              <a:gd name="T17" fmla="*/ 0 h 525"/>
              <a:gd name="T18" fmla="*/ 0 w 315"/>
              <a:gd name="T19" fmla="*/ 0 h 525"/>
              <a:gd name="T20" fmla="*/ 0 w 315"/>
              <a:gd name="T21" fmla="*/ 0 h 5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15" h="525">
                <a:moveTo>
                  <a:pt x="244" y="525"/>
                </a:moveTo>
                <a:lnTo>
                  <a:pt x="124" y="430"/>
                </a:lnTo>
                <a:lnTo>
                  <a:pt x="109" y="295"/>
                </a:lnTo>
                <a:lnTo>
                  <a:pt x="44" y="205"/>
                </a:lnTo>
                <a:lnTo>
                  <a:pt x="0" y="24"/>
                </a:lnTo>
                <a:lnTo>
                  <a:pt x="93" y="0"/>
                </a:lnTo>
                <a:lnTo>
                  <a:pt x="149" y="70"/>
                </a:lnTo>
                <a:lnTo>
                  <a:pt x="260" y="72"/>
                </a:lnTo>
                <a:lnTo>
                  <a:pt x="315" y="274"/>
                </a:lnTo>
                <a:lnTo>
                  <a:pt x="303" y="406"/>
                </a:lnTo>
                <a:lnTo>
                  <a:pt x="244" y="525"/>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09" name="Freeform 30">
            <a:extLst>
              <a:ext uri="{FF2B5EF4-FFF2-40B4-BE49-F238E27FC236}">
                <a16:creationId xmlns:a16="http://schemas.microsoft.com/office/drawing/2014/main" id="{DBCB154C-6FE0-D874-C853-FEC3B74BD1A6}"/>
              </a:ext>
            </a:extLst>
          </p:cNvPr>
          <p:cNvSpPr/>
          <p:nvPr/>
        </p:nvSpPr>
        <p:spPr bwMode="auto">
          <a:xfrm>
            <a:off x="11127717" y="3021218"/>
            <a:ext cx="159486" cy="251825"/>
          </a:xfrm>
          <a:custGeom>
            <a:avLst/>
            <a:gdLst>
              <a:gd name="T0" fmla="*/ 0 w 540"/>
              <a:gd name="T1" fmla="*/ 0 h 876"/>
              <a:gd name="T2" fmla="*/ 0 w 540"/>
              <a:gd name="T3" fmla="*/ 0 h 876"/>
              <a:gd name="T4" fmla="*/ 0 w 540"/>
              <a:gd name="T5" fmla="*/ 0 h 876"/>
              <a:gd name="T6" fmla="*/ 0 w 540"/>
              <a:gd name="T7" fmla="*/ 0 h 876"/>
              <a:gd name="T8" fmla="*/ 0 w 540"/>
              <a:gd name="T9" fmla="*/ 0 h 876"/>
              <a:gd name="T10" fmla="*/ 0 w 540"/>
              <a:gd name="T11" fmla="*/ 0 h 876"/>
              <a:gd name="T12" fmla="*/ 0 w 540"/>
              <a:gd name="T13" fmla="*/ 0 h 876"/>
              <a:gd name="T14" fmla="*/ 0 w 540"/>
              <a:gd name="T15" fmla="*/ 0 h 876"/>
              <a:gd name="T16" fmla="*/ 0 w 540"/>
              <a:gd name="T17" fmla="*/ 0 h 876"/>
              <a:gd name="T18" fmla="*/ 0 w 540"/>
              <a:gd name="T19" fmla="*/ 0 h 876"/>
              <a:gd name="T20" fmla="*/ 0 w 540"/>
              <a:gd name="T21" fmla="*/ 0 h 876"/>
              <a:gd name="T22" fmla="*/ 0 w 540"/>
              <a:gd name="T23" fmla="*/ 0 h 876"/>
              <a:gd name="T24" fmla="*/ 0 w 540"/>
              <a:gd name="T25" fmla="*/ 0 h 876"/>
              <a:gd name="T26" fmla="*/ 0 w 540"/>
              <a:gd name="T27" fmla="*/ 0 h 876"/>
              <a:gd name="T28" fmla="*/ 0 w 540"/>
              <a:gd name="T29" fmla="*/ 0 h 876"/>
              <a:gd name="T30" fmla="*/ 0 w 540"/>
              <a:gd name="T31" fmla="*/ 0 h 8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0" h="876">
                <a:moveTo>
                  <a:pt x="505" y="404"/>
                </a:moveTo>
                <a:lnTo>
                  <a:pt x="355" y="449"/>
                </a:lnTo>
                <a:lnTo>
                  <a:pt x="360" y="530"/>
                </a:lnTo>
                <a:lnTo>
                  <a:pt x="315" y="675"/>
                </a:lnTo>
                <a:lnTo>
                  <a:pt x="330" y="785"/>
                </a:lnTo>
                <a:lnTo>
                  <a:pt x="246" y="876"/>
                </a:lnTo>
                <a:lnTo>
                  <a:pt x="166" y="796"/>
                </a:lnTo>
                <a:lnTo>
                  <a:pt x="150" y="700"/>
                </a:lnTo>
                <a:lnTo>
                  <a:pt x="94" y="812"/>
                </a:lnTo>
                <a:lnTo>
                  <a:pt x="50" y="685"/>
                </a:lnTo>
                <a:lnTo>
                  <a:pt x="0" y="454"/>
                </a:lnTo>
                <a:lnTo>
                  <a:pt x="50" y="229"/>
                </a:lnTo>
                <a:lnTo>
                  <a:pt x="190" y="179"/>
                </a:lnTo>
                <a:lnTo>
                  <a:pt x="313" y="149"/>
                </a:lnTo>
                <a:lnTo>
                  <a:pt x="385" y="19"/>
                </a:lnTo>
                <a:lnTo>
                  <a:pt x="453" y="0"/>
                </a:lnTo>
                <a:lnTo>
                  <a:pt x="540" y="184"/>
                </a:lnTo>
                <a:lnTo>
                  <a:pt x="505" y="40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0" name="Freeform 31">
            <a:extLst>
              <a:ext uri="{FF2B5EF4-FFF2-40B4-BE49-F238E27FC236}">
                <a16:creationId xmlns:a16="http://schemas.microsoft.com/office/drawing/2014/main" id="{6E25B45B-7FDC-1B7A-C423-114A982B8324}"/>
              </a:ext>
            </a:extLst>
          </p:cNvPr>
          <p:cNvSpPr/>
          <p:nvPr/>
        </p:nvSpPr>
        <p:spPr bwMode="auto">
          <a:xfrm>
            <a:off x="10897350" y="2776588"/>
            <a:ext cx="423821" cy="176997"/>
          </a:xfrm>
          <a:custGeom>
            <a:avLst/>
            <a:gdLst>
              <a:gd name="T0" fmla="*/ 0 w 1439"/>
              <a:gd name="T1" fmla="*/ 0 h 615"/>
              <a:gd name="T2" fmla="*/ 0 w 1439"/>
              <a:gd name="T3" fmla="*/ 0 h 615"/>
              <a:gd name="T4" fmla="*/ 0 w 1439"/>
              <a:gd name="T5" fmla="*/ 0 h 615"/>
              <a:gd name="T6" fmla="*/ 0 w 1439"/>
              <a:gd name="T7" fmla="*/ 0 h 615"/>
              <a:gd name="T8" fmla="*/ 0 w 1439"/>
              <a:gd name="T9" fmla="*/ 0 h 615"/>
              <a:gd name="T10" fmla="*/ 0 w 1439"/>
              <a:gd name="T11" fmla="*/ 0 h 615"/>
              <a:gd name="T12" fmla="*/ 0 w 1439"/>
              <a:gd name="T13" fmla="*/ 0 h 615"/>
              <a:gd name="T14" fmla="*/ 0 w 1439"/>
              <a:gd name="T15" fmla="*/ 0 h 615"/>
              <a:gd name="T16" fmla="*/ 0 w 1439"/>
              <a:gd name="T17" fmla="*/ 0 h 615"/>
              <a:gd name="T18" fmla="*/ 0 w 1439"/>
              <a:gd name="T19" fmla="*/ 0 h 615"/>
              <a:gd name="T20" fmla="*/ 0 w 1439"/>
              <a:gd name="T21" fmla="*/ 0 h 615"/>
              <a:gd name="T22" fmla="*/ 0 w 1439"/>
              <a:gd name="T23" fmla="*/ 0 h 615"/>
              <a:gd name="T24" fmla="*/ 0 w 1439"/>
              <a:gd name="T25" fmla="*/ 0 h 615"/>
              <a:gd name="T26" fmla="*/ 0 w 1439"/>
              <a:gd name="T27" fmla="*/ 0 h 615"/>
              <a:gd name="T28" fmla="*/ 0 w 1439"/>
              <a:gd name="T29" fmla="*/ 0 h 615"/>
              <a:gd name="T30" fmla="*/ 0 w 1439"/>
              <a:gd name="T31" fmla="*/ 0 h 615"/>
              <a:gd name="T32" fmla="*/ 0 w 1439"/>
              <a:gd name="T33" fmla="*/ 0 h 615"/>
              <a:gd name="T34" fmla="*/ 0 w 1439"/>
              <a:gd name="T35" fmla="*/ 0 h 615"/>
              <a:gd name="T36" fmla="*/ 0 w 1439"/>
              <a:gd name="T37" fmla="*/ 0 h 615"/>
              <a:gd name="T38" fmla="*/ 0 w 1439"/>
              <a:gd name="T39" fmla="*/ 0 h 615"/>
              <a:gd name="T40" fmla="*/ 0 w 1439"/>
              <a:gd name="T41" fmla="*/ 0 h 615"/>
              <a:gd name="T42" fmla="*/ 0 w 1439"/>
              <a:gd name="T43" fmla="*/ 0 h 6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9" h="615">
                <a:moveTo>
                  <a:pt x="1238" y="584"/>
                </a:moveTo>
                <a:lnTo>
                  <a:pt x="912" y="506"/>
                </a:lnTo>
                <a:lnTo>
                  <a:pt x="692" y="511"/>
                </a:lnTo>
                <a:lnTo>
                  <a:pt x="455" y="509"/>
                </a:lnTo>
                <a:lnTo>
                  <a:pt x="374" y="557"/>
                </a:lnTo>
                <a:lnTo>
                  <a:pt x="42" y="521"/>
                </a:lnTo>
                <a:lnTo>
                  <a:pt x="0" y="435"/>
                </a:lnTo>
                <a:lnTo>
                  <a:pt x="131" y="330"/>
                </a:lnTo>
                <a:lnTo>
                  <a:pt x="86" y="236"/>
                </a:lnTo>
                <a:lnTo>
                  <a:pt x="237" y="105"/>
                </a:lnTo>
                <a:lnTo>
                  <a:pt x="467" y="147"/>
                </a:lnTo>
                <a:lnTo>
                  <a:pt x="833" y="177"/>
                </a:lnTo>
                <a:lnTo>
                  <a:pt x="867" y="84"/>
                </a:lnTo>
                <a:lnTo>
                  <a:pt x="1007" y="0"/>
                </a:lnTo>
                <a:lnTo>
                  <a:pt x="1122" y="11"/>
                </a:lnTo>
                <a:lnTo>
                  <a:pt x="1152" y="176"/>
                </a:lnTo>
                <a:lnTo>
                  <a:pt x="1289" y="177"/>
                </a:lnTo>
                <a:lnTo>
                  <a:pt x="1391" y="236"/>
                </a:lnTo>
                <a:lnTo>
                  <a:pt x="1439" y="417"/>
                </a:lnTo>
                <a:lnTo>
                  <a:pt x="1349" y="504"/>
                </a:lnTo>
                <a:lnTo>
                  <a:pt x="1332" y="615"/>
                </a:lnTo>
                <a:lnTo>
                  <a:pt x="1238" y="584"/>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1" name="Freeform 41">
            <a:extLst>
              <a:ext uri="{FF2B5EF4-FFF2-40B4-BE49-F238E27FC236}">
                <a16:creationId xmlns:a16="http://schemas.microsoft.com/office/drawing/2014/main" id="{AFC81965-0989-876B-DEC9-18936BC07582}"/>
              </a:ext>
            </a:extLst>
          </p:cNvPr>
          <p:cNvSpPr/>
          <p:nvPr/>
        </p:nvSpPr>
        <p:spPr bwMode="auto">
          <a:xfrm>
            <a:off x="9039629" y="2406766"/>
            <a:ext cx="57593" cy="64755"/>
          </a:xfrm>
          <a:custGeom>
            <a:avLst/>
            <a:gdLst>
              <a:gd name="T0" fmla="*/ 23 w 192"/>
              <a:gd name="T1" fmla="*/ 0 h 225"/>
              <a:gd name="T2" fmla="*/ 8 w 192"/>
              <a:gd name="T3" fmla="*/ 6 h 225"/>
              <a:gd name="T4" fmla="*/ 10 w 192"/>
              <a:gd name="T5" fmla="*/ 22 h 225"/>
              <a:gd name="T6" fmla="*/ 0 w 192"/>
              <a:gd name="T7" fmla="*/ 29 h 225"/>
              <a:gd name="T8" fmla="*/ 7 w 192"/>
              <a:gd name="T9" fmla="*/ 35 h 225"/>
              <a:gd name="T10" fmla="*/ 19 w 192"/>
              <a:gd name="T11" fmla="*/ 31 h 225"/>
              <a:gd name="T12" fmla="*/ 28 w 192"/>
              <a:gd name="T13" fmla="*/ 45 h 225"/>
              <a:gd name="T14" fmla="*/ 33 w 192"/>
              <a:gd name="T15" fmla="*/ 40 h 225"/>
              <a:gd name="T16" fmla="*/ 39 w 192"/>
              <a:gd name="T17" fmla="*/ 36 h 225"/>
              <a:gd name="T18" fmla="*/ 37 w 192"/>
              <a:gd name="T19" fmla="*/ 20 h 225"/>
              <a:gd name="T20" fmla="*/ 32 w 192"/>
              <a:gd name="T21" fmla="*/ 9 h 225"/>
              <a:gd name="T22" fmla="*/ 23 w 192"/>
              <a:gd name="T23" fmla="*/ 0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225">
                <a:moveTo>
                  <a:pt x="111" y="0"/>
                </a:moveTo>
                <a:lnTo>
                  <a:pt x="40" y="31"/>
                </a:lnTo>
                <a:lnTo>
                  <a:pt x="49" y="111"/>
                </a:lnTo>
                <a:lnTo>
                  <a:pt x="0" y="146"/>
                </a:lnTo>
                <a:lnTo>
                  <a:pt x="36" y="175"/>
                </a:lnTo>
                <a:lnTo>
                  <a:pt x="93" y="153"/>
                </a:lnTo>
                <a:lnTo>
                  <a:pt x="136" y="225"/>
                </a:lnTo>
                <a:lnTo>
                  <a:pt x="162" y="201"/>
                </a:lnTo>
                <a:lnTo>
                  <a:pt x="192" y="180"/>
                </a:lnTo>
                <a:lnTo>
                  <a:pt x="180" y="99"/>
                </a:lnTo>
                <a:lnTo>
                  <a:pt x="156" y="45"/>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2" name="Freeform 42">
            <a:extLst>
              <a:ext uri="{FF2B5EF4-FFF2-40B4-BE49-F238E27FC236}">
                <a16:creationId xmlns:a16="http://schemas.microsoft.com/office/drawing/2014/main" id="{8376A4BB-F37F-96B4-2B10-29887E87811A}"/>
              </a:ext>
            </a:extLst>
          </p:cNvPr>
          <p:cNvSpPr/>
          <p:nvPr/>
        </p:nvSpPr>
        <p:spPr bwMode="auto">
          <a:xfrm>
            <a:off x="9411764" y="5202735"/>
            <a:ext cx="36919" cy="34536"/>
          </a:xfrm>
          <a:custGeom>
            <a:avLst/>
            <a:gdLst>
              <a:gd name="T0" fmla="*/ 22 w 125"/>
              <a:gd name="T1" fmla="*/ 0 h 120"/>
              <a:gd name="T2" fmla="*/ 5 w 125"/>
              <a:gd name="T3" fmla="*/ 1 h 120"/>
              <a:gd name="T4" fmla="*/ 0 w 125"/>
              <a:gd name="T5" fmla="*/ 10 h 120"/>
              <a:gd name="T6" fmla="*/ 6 w 125"/>
              <a:gd name="T7" fmla="*/ 15 h 120"/>
              <a:gd name="T8" fmla="*/ 12 w 125"/>
              <a:gd name="T9" fmla="*/ 18 h 120"/>
              <a:gd name="T10" fmla="*/ 25 w 125"/>
              <a:gd name="T11" fmla="*/ 24 h 120"/>
              <a:gd name="T12" fmla="*/ 23 w 125"/>
              <a:gd name="T13" fmla="*/ 11 h 120"/>
              <a:gd name="T14" fmla="*/ 22 w 125"/>
              <a:gd name="T15" fmla="*/ 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5" h="120">
                <a:moveTo>
                  <a:pt x="111" y="0"/>
                </a:moveTo>
                <a:lnTo>
                  <a:pt x="27" y="3"/>
                </a:lnTo>
                <a:lnTo>
                  <a:pt x="0" y="48"/>
                </a:lnTo>
                <a:lnTo>
                  <a:pt x="32" y="76"/>
                </a:lnTo>
                <a:lnTo>
                  <a:pt x="59" y="91"/>
                </a:lnTo>
                <a:lnTo>
                  <a:pt x="125" y="120"/>
                </a:lnTo>
                <a:lnTo>
                  <a:pt x="116" y="57"/>
                </a:lnTo>
                <a:lnTo>
                  <a:pt x="111" y="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3" name="Freeform 43">
            <a:extLst>
              <a:ext uri="{FF2B5EF4-FFF2-40B4-BE49-F238E27FC236}">
                <a16:creationId xmlns:a16="http://schemas.microsoft.com/office/drawing/2014/main" id="{CC4D16A0-4171-C6B1-7CF4-6D9BBAFE63A6}"/>
              </a:ext>
            </a:extLst>
          </p:cNvPr>
          <p:cNvSpPr/>
          <p:nvPr/>
        </p:nvSpPr>
        <p:spPr bwMode="auto">
          <a:xfrm>
            <a:off x="9399950" y="5041570"/>
            <a:ext cx="36919" cy="44609"/>
          </a:xfrm>
          <a:custGeom>
            <a:avLst/>
            <a:gdLst>
              <a:gd name="T0" fmla="*/ 25 w 126"/>
              <a:gd name="T1" fmla="*/ 10 h 152"/>
              <a:gd name="T2" fmla="*/ 16 w 126"/>
              <a:gd name="T3" fmla="*/ 3 h 152"/>
              <a:gd name="T4" fmla="*/ 7 w 126"/>
              <a:gd name="T5" fmla="*/ 0 h 152"/>
              <a:gd name="T6" fmla="*/ 4 w 126"/>
              <a:gd name="T7" fmla="*/ 9 h 152"/>
              <a:gd name="T8" fmla="*/ 0 w 126"/>
              <a:gd name="T9" fmla="*/ 16 h 152"/>
              <a:gd name="T10" fmla="*/ 2 w 126"/>
              <a:gd name="T11" fmla="*/ 25 h 152"/>
              <a:gd name="T12" fmla="*/ 10 w 126"/>
              <a:gd name="T13" fmla="*/ 31 h 152"/>
              <a:gd name="T14" fmla="*/ 17 w 126"/>
              <a:gd name="T15" fmla="*/ 31 h 152"/>
              <a:gd name="T16" fmla="*/ 23 w 126"/>
              <a:gd name="T17" fmla="*/ 26 h 152"/>
              <a:gd name="T18" fmla="*/ 24 w 126"/>
              <a:gd name="T19" fmla="*/ 18 h 152"/>
              <a:gd name="T20" fmla="*/ 25 w 126"/>
              <a:gd name="T21" fmla="*/ 10 h 1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6" h="152">
                <a:moveTo>
                  <a:pt x="126" y="50"/>
                </a:moveTo>
                <a:lnTo>
                  <a:pt x="80" y="15"/>
                </a:lnTo>
                <a:lnTo>
                  <a:pt x="33" y="0"/>
                </a:lnTo>
                <a:lnTo>
                  <a:pt x="21" y="42"/>
                </a:lnTo>
                <a:lnTo>
                  <a:pt x="0" y="80"/>
                </a:lnTo>
                <a:lnTo>
                  <a:pt x="12" y="125"/>
                </a:lnTo>
                <a:lnTo>
                  <a:pt x="48" y="152"/>
                </a:lnTo>
                <a:lnTo>
                  <a:pt x="86" y="152"/>
                </a:lnTo>
                <a:lnTo>
                  <a:pt x="114" y="126"/>
                </a:lnTo>
                <a:lnTo>
                  <a:pt x="122" y="87"/>
                </a:lnTo>
                <a:lnTo>
                  <a:pt x="126" y="50"/>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4" name="Freeform 44">
            <a:extLst>
              <a:ext uri="{FF2B5EF4-FFF2-40B4-BE49-F238E27FC236}">
                <a16:creationId xmlns:a16="http://schemas.microsoft.com/office/drawing/2014/main" id="{4EC4342F-B8D9-2F71-90B2-48F6ECD77B95}"/>
              </a:ext>
            </a:extLst>
          </p:cNvPr>
          <p:cNvSpPr/>
          <p:nvPr/>
        </p:nvSpPr>
        <p:spPr bwMode="auto">
          <a:xfrm>
            <a:off x="9807527" y="4296167"/>
            <a:ext cx="26581" cy="23024"/>
          </a:xfrm>
          <a:custGeom>
            <a:avLst/>
            <a:gdLst>
              <a:gd name="T0" fmla="*/ 0 w 92"/>
              <a:gd name="T1" fmla="*/ 6 h 80"/>
              <a:gd name="T2" fmla="*/ 9 w 92"/>
              <a:gd name="T3" fmla="*/ 16 h 80"/>
              <a:gd name="T4" fmla="*/ 18 w 92"/>
              <a:gd name="T5" fmla="*/ 7 h 80"/>
              <a:gd name="T6" fmla="*/ 7 w 92"/>
              <a:gd name="T7" fmla="*/ 0 h 80"/>
              <a:gd name="T8" fmla="*/ 0 w 92"/>
              <a:gd name="T9" fmla="*/ 6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80">
                <a:moveTo>
                  <a:pt x="0" y="29"/>
                </a:moveTo>
                <a:lnTo>
                  <a:pt x="45" y="80"/>
                </a:lnTo>
                <a:lnTo>
                  <a:pt x="92" y="35"/>
                </a:lnTo>
                <a:lnTo>
                  <a:pt x="35" y="0"/>
                </a:lnTo>
                <a:lnTo>
                  <a:pt x="0" y="2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5" name="Freeform 45">
            <a:extLst>
              <a:ext uri="{FF2B5EF4-FFF2-40B4-BE49-F238E27FC236}">
                <a16:creationId xmlns:a16="http://schemas.microsoft.com/office/drawing/2014/main" id="{E1DAED04-E105-9C9E-E175-F35C3B321848}"/>
              </a:ext>
            </a:extLst>
          </p:cNvPr>
          <p:cNvSpPr/>
          <p:nvPr/>
        </p:nvSpPr>
        <p:spPr bwMode="auto">
          <a:xfrm>
            <a:off x="8739852" y="5071788"/>
            <a:ext cx="19198" cy="18707"/>
          </a:xfrm>
          <a:custGeom>
            <a:avLst/>
            <a:gdLst>
              <a:gd name="T0" fmla="*/ 0 w 65"/>
              <a:gd name="T1" fmla="*/ 3 h 66"/>
              <a:gd name="T2" fmla="*/ 6 w 65"/>
              <a:gd name="T3" fmla="*/ 13 h 66"/>
              <a:gd name="T4" fmla="*/ 13 w 65"/>
              <a:gd name="T5" fmla="*/ 11 h 66"/>
              <a:gd name="T6" fmla="*/ 12 w 65"/>
              <a:gd name="T7" fmla="*/ 2 h 66"/>
              <a:gd name="T8" fmla="*/ 5 w 65"/>
              <a:gd name="T9" fmla="*/ 0 h 66"/>
              <a:gd name="T10" fmla="*/ 0 w 65"/>
              <a:gd name="T11" fmla="*/ 3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5" h="66">
                <a:moveTo>
                  <a:pt x="0" y="15"/>
                </a:moveTo>
                <a:lnTo>
                  <a:pt x="29" y="66"/>
                </a:lnTo>
                <a:lnTo>
                  <a:pt x="65" y="56"/>
                </a:lnTo>
                <a:lnTo>
                  <a:pt x="60" y="9"/>
                </a:lnTo>
                <a:lnTo>
                  <a:pt x="26" y="0"/>
                </a:lnTo>
                <a:lnTo>
                  <a:pt x="0" y="15"/>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6" name="Freeform 72">
            <a:extLst>
              <a:ext uri="{FF2B5EF4-FFF2-40B4-BE49-F238E27FC236}">
                <a16:creationId xmlns:a16="http://schemas.microsoft.com/office/drawing/2014/main" id="{E6739A9F-360E-D23E-9474-76DBDE1C4380}"/>
              </a:ext>
            </a:extLst>
          </p:cNvPr>
          <p:cNvSpPr/>
          <p:nvPr/>
        </p:nvSpPr>
        <p:spPr bwMode="auto">
          <a:xfrm>
            <a:off x="8998279" y="2052770"/>
            <a:ext cx="39872" cy="34536"/>
          </a:xfrm>
          <a:custGeom>
            <a:avLst/>
            <a:gdLst>
              <a:gd name="T0" fmla="*/ 25 w 135"/>
              <a:gd name="T1" fmla="*/ 10 h 117"/>
              <a:gd name="T2" fmla="*/ 23 w 135"/>
              <a:gd name="T3" fmla="*/ 7 h 117"/>
              <a:gd name="T4" fmla="*/ 22 w 135"/>
              <a:gd name="T5" fmla="*/ 3 h 117"/>
              <a:gd name="T6" fmla="*/ 17 w 135"/>
              <a:gd name="T7" fmla="*/ 5 h 117"/>
              <a:gd name="T8" fmla="*/ 18 w 135"/>
              <a:gd name="T9" fmla="*/ 2 h 117"/>
              <a:gd name="T10" fmla="*/ 14 w 135"/>
              <a:gd name="T11" fmla="*/ 0 h 117"/>
              <a:gd name="T12" fmla="*/ 11 w 135"/>
              <a:gd name="T13" fmla="*/ 4 h 117"/>
              <a:gd name="T14" fmla="*/ 7 w 135"/>
              <a:gd name="T15" fmla="*/ 4 h 117"/>
              <a:gd name="T16" fmla="*/ 3 w 135"/>
              <a:gd name="T17" fmla="*/ 5 h 117"/>
              <a:gd name="T18" fmla="*/ 0 w 135"/>
              <a:gd name="T19" fmla="*/ 6 h 117"/>
              <a:gd name="T20" fmla="*/ 0 w 135"/>
              <a:gd name="T21" fmla="*/ 12 h 117"/>
              <a:gd name="T22" fmla="*/ 4 w 135"/>
              <a:gd name="T23" fmla="*/ 12 h 117"/>
              <a:gd name="T24" fmla="*/ 7 w 135"/>
              <a:gd name="T25" fmla="*/ 12 h 117"/>
              <a:gd name="T26" fmla="*/ 8 w 135"/>
              <a:gd name="T27" fmla="*/ 15 h 117"/>
              <a:gd name="T28" fmla="*/ 10 w 135"/>
              <a:gd name="T29" fmla="*/ 21 h 117"/>
              <a:gd name="T30" fmla="*/ 12 w 135"/>
              <a:gd name="T31" fmla="*/ 23 h 117"/>
              <a:gd name="T32" fmla="*/ 18 w 135"/>
              <a:gd name="T33" fmla="*/ 24 h 117"/>
              <a:gd name="T34" fmla="*/ 24 w 135"/>
              <a:gd name="T35" fmla="*/ 23 h 117"/>
              <a:gd name="T36" fmla="*/ 26 w 135"/>
              <a:gd name="T37" fmla="*/ 19 h 117"/>
              <a:gd name="T38" fmla="*/ 27 w 135"/>
              <a:gd name="T39" fmla="*/ 15 h 117"/>
              <a:gd name="T40" fmla="*/ 25 w 135"/>
              <a:gd name="T41" fmla="*/ 1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17">
                <a:moveTo>
                  <a:pt x="127" y="51"/>
                </a:moveTo>
                <a:lnTo>
                  <a:pt x="114" y="35"/>
                </a:lnTo>
                <a:lnTo>
                  <a:pt x="111" y="15"/>
                </a:lnTo>
                <a:lnTo>
                  <a:pt x="85" y="24"/>
                </a:lnTo>
                <a:lnTo>
                  <a:pt x="88" y="8"/>
                </a:lnTo>
                <a:lnTo>
                  <a:pt x="69" y="0"/>
                </a:lnTo>
                <a:lnTo>
                  <a:pt x="57" y="18"/>
                </a:lnTo>
                <a:lnTo>
                  <a:pt x="36" y="20"/>
                </a:lnTo>
                <a:lnTo>
                  <a:pt x="16" y="24"/>
                </a:lnTo>
                <a:lnTo>
                  <a:pt x="0" y="30"/>
                </a:lnTo>
                <a:lnTo>
                  <a:pt x="1" y="57"/>
                </a:lnTo>
                <a:lnTo>
                  <a:pt x="18" y="60"/>
                </a:lnTo>
                <a:lnTo>
                  <a:pt x="33" y="57"/>
                </a:lnTo>
                <a:lnTo>
                  <a:pt x="42" y="75"/>
                </a:lnTo>
                <a:lnTo>
                  <a:pt x="50" y="102"/>
                </a:lnTo>
                <a:lnTo>
                  <a:pt x="61" y="111"/>
                </a:lnTo>
                <a:lnTo>
                  <a:pt x="88" y="117"/>
                </a:lnTo>
                <a:lnTo>
                  <a:pt x="121" y="114"/>
                </a:lnTo>
                <a:lnTo>
                  <a:pt x="130" y="92"/>
                </a:lnTo>
                <a:lnTo>
                  <a:pt x="135" y="74"/>
                </a:lnTo>
                <a:lnTo>
                  <a:pt x="127" y="5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17" name="Group 78">
            <a:extLst>
              <a:ext uri="{FF2B5EF4-FFF2-40B4-BE49-F238E27FC236}">
                <a16:creationId xmlns:a16="http://schemas.microsoft.com/office/drawing/2014/main" id="{E2FEF135-9AE5-5010-2F05-2EADF3448B6A}"/>
              </a:ext>
            </a:extLst>
          </p:cNvPr>
          <p:cNvGrpSpPr/>
          <p:nvPr/>
        </p:nvGrpSpPr>
        <p:grpSpPr bwMode="auto">
          <a:xfrm>
            <a:off x="8398730" y="3709056"/>
            <a:ext cx="50209" cy="51804"/>
            <a:chOff x="7728" y="10782"/>
            <a:chExt cx="2776" cy="2978"/>
          </a:xfrm>
        </p:grpSpPr>
        <p:sp>
          <p:nvSpPr>
            <p:cNvPr id="118" name="Freeform 79">
              <a:extLst>
                <a:ext uri="{FF2B5EF4-FFF2-40B4-BE49-F238E27FC236}">
                  <a16:creationId xmlns:a16="http://schemas.microsoft.com/office/drawing/2014/main" id="{054D7091-66FA-7C4C-CBD6-D678C7E2E971}"/>
                </a:ext>
              </a:extLst>
            </p:cNvPr>
            <p:cNvSpPr/>
            <p:nvPr/>
          </p:nvSpPr>
          <p:spPr bwMode="auto">
            <a:xfrm>
              <a:off x="7728" y="10800"/>
              <a:ext cx="2776" cy="2960"/>
            </a:xfrm>
            <a:custGeom>
              <a:avLst/>
              <a:gdLst>
                <a:gd name="T0" fmla="*/ 72 w 2776"/>
                <a:gd name="T1" fmla="*/ 992 h 2960"/>
                <a:gd name="T2" fmla="*/ 336 w 2776"/>
                <a:gd name="T3" fmla="*/ 1144 h 2960"/>
                <a:gd name="T4" fmla="*/ 432 w 2776"/>
                <a:gd name="T5" fmla="*/ 1360 h 2960"/>
                <a:gd name="T6" fmla="*/ 544 w 2776"/>
                <a:gd name="T7" fmla="*/ 1568 h 2960"/>
                <a:gd name="T8" fmla="*/ 520 w 2776"/>
                <a:gd name="T9" fmla="*/ 2000 h 2960"/>
                <a:gd name="T10" fmla="*/ 520 w 2776"/>
                <a:gd name="T11" fmla="*/ 2288 h 2960"/>
                <a:gd name="T12" fmla="*/ 696 w 2776"/>
                <a:gd name="T13" fmla="*/ 2328 h 2960"/>
                <a:gd name="T14" fmla="*/ 808 w 2776"/>
                <a:gd name="T15" fmla="*/ 2448 h 2960"/>
                <a:gd name="T16" fmla="*/ 968 w 2776"/>
                <a:gd name="T17" fmla="*/ 2640 h 2960"/>
                <a:gd name="T18" fmla="*/ 1184 w 2776"/>
                <a:gd name="T19" fmla="*/ 2808 h 2960"/>
                <a:gd name="T20" fmla="*/ 1216 w 2776"/>
                <a:gd name="T21" fmla="*/ 2504 h 2960"/>
                <a:gd name="T22" fmla="*/ 1544 w 2776"/>
                <a:gd name="T23" fmla="*/ 2576 h 2960"/>
                <a:gd name="T24" fmla="*/ 1776 w 2776"/>
                <a:gd name="T25" fmla="*/ 2728 h 2960"/>
                <a:gd name="T26" fmla="*/ 2200 w 2776"/>
                <a:gd name="T27" fmla="*/ 2824 h 2960"/>
                <a:gd name="T28" fmla="*/ 2504 w 2776"/>
                <a:gd name="T29" fmla="*/ 2904 h 2960"/>
                <a:gd name="T30" fmla="*/ 2608 w 2776"/>
                <a:gd name="T31" fmla="*/ 2680 h 2960"/>
                <a:gd name="T32" fmla="*/ 2728 w 2776"/>
                <a:gd name="T33" fmla="*/ 2368 h 2960"/>
                <a:gd name="T34" fmla="*/ 2776 w 2776"/>
                <a:gd name="T35" fmla="*/ 2104 h 2960"/>
                <a:gd name="T36" fmla="*/ 2592 w 2776"/>
                <a:gd name="T37" fmla="*/ 1968 h 2960"/>
                <a:gd name="T38" fmla="*/ 2360 w 2776"/>
                <a:gd name="T39" fmla="*/ 1824 h 2960"/>
                <a:gd name="T40" fmla="*/ 2120 w 2776"/>
                <a:gd name="T41" fmla="*/ 1760 h 2960"/>
                <a:gd name="T42" fmla="*/ 1992 w 2776"/>
                <a:gd name="T43" fmla="*/ 1904 h 2960"/>
                <a:gd name="T44" fmla="*/ 1680 w 2776"/>
                <a:gd name="T45" fmla="*/ 1880 h 2960"/>
                <a:gd name="T46" fmla="*/ 1664 w 2776"/>
                <a:gd name="T47" fmla="*/ 2064 h 2960"/>
                <a:gd name="T48" fmla="*/ 1432 w 2776"/>
                <a:gd name="T49" fmla="*/ 1824 h 2960"/>
                <a:gd name="T50" fmla="*/ 1256 w 2776"/>
                <a:gd name="T51" fmla="*/ 1696 h 2960"/>
                <a:gd name="T52" fmla="*/ 1184 w 2776"/>
                <a:gd name="T53" fmla="*/ 1416 h 2960"/>
                <a:gd name="T54" fmla="*/ 1488 w 2776"/>
                <a:gd name="T55" fmla="*/ 1272 h 2960"/>
                <a:gd name="T56" fmla="*/ 1752 w 2776"/>
                <a:gd name="T57" fmla="*/ 1000 h 2960"/>
                <a:gd name="T58" fmla="*/ 2000 w 2776"/>
                <a:gd name="T59" fmla="*/ 824 h 2960"/>
                <a:gd name="T60" fmla="*/ 2160 w 2776"/>
                <a:gd name="T61" fmla="*/ 640 h 2960"/>
                <a:gd name="T62" fmla="*/ 2336 w 2776"/>
                <a:gd name="T63" fmla="*/ 640 h 2960"/>
                <a:gd name="T64" fmla="*/ 2152 w 2776"/>
                <a:gd name="T65" fmla="*/ 528 h 2960"/>
                <a:gd name="T66" fmla="*/ 1768 w 2776"/>
                <a:gd name="T67" fmla="*/ 528 h 2960"/>
                <a:gd name="T68" fmla="*/ 1784 w 2776"/>
                <a:gd name="T69" fmla="*/ 248 h 2960"/>
                <a:gd name="T70" fmla="*/ 1624 w 2776"/>
                <a:gd name="T71" fmla="*/ 64 h 2960"/>
                <a:gd name="T72" fmla="*/ 1536 w 2776"/>
                <a:gd name="T73" fmla="*/ 344 h 2960"/>
                <a:gd name="T74" fmla="*/ 1192 w 2776"/>
                <a:gd name="T75" fmla="*/ 336 h 2960"/>
                <a:gd name="T76" fmla="*/ 1104 w 2776"/>
                <a:gd name="T77" fmla="*/ 680 h 2960"/>
                <a:gd name="T78" fmla="*/ 528 w 2776"/>
                <a:gd name="T79" fmla="*/ 656 h 2960"/>
                <a:gd name="T80" fmla="*/ 328 w 2776"/>
                <a:gd name="T81" fmla="*/ 728 h 2960"/>
                <a:gd name="T82" fmla="*/ 72 w 2776"/>
                <a:gd name="T83" fmla="*/ 720 h 29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776" h="2960">
                  <a:moveTo>
                    <a:pt x="0" y="832"/>
                  </a:moveTo>
                  <a:lnTo>
                    <a:pt x="72" y="992"/>
                  </a:lnTo>
                  <a:lnTo>
                    <a:pt x="184" y="1088"/>
                  </a:lnTo>
                  <a:lnTo>
                    <a:pt x="336" y="1144"/>
                  </a:lnTo>
                  <a:lnTo>
                    <a:pt x="424" y="1256"/>
                  </a:lnTo>
                  <a:lnTo>
                    <a:pt x="432" y="1360"/>
                  </a:lnTo>
                  <a:lnTo>
                    <a:pt x="464" y="1464"/>
                  </a:lnTo>
                  <a:lnTo>
                    <a:pt x="544" y="1568"/>
                  </a:lnTo>
                  <a:lnTo>
                    <a:pt x="584" y="1816"/>
                  </a:lnTo>
                  <a:lnTo>
                    <a:pt x="520" y="2000"/>
                  </a:lnTo>
                  <a:lnTo>
                    <a:pt x="408" y="2184"/>
                  </a:lnTo>
                  <a:lnTo>
                    <a:pt x="520" y="2288"/>
                  </a:lnTo>
                  <a:lnTo>
                    <a:pt x="560" y="2368"/>
                  </a:lnTo>
                  <a:lnTo>
                    <a:pt x="696" y="2328"/>
                  </a:lnTo>
                  <a:lnTo>
                    <a:pt x="800" y="2312"/>
                  </a:lnTo>
                  <a:lnTo>
                    <a:pt x="808" y="2448"/>
                  </a:lnTo>
                  <a:lnTo>
                    <a:pt x="912" y="2496"/>
                  </a:lnTo>
                  <a:lnTo>
                    <a:pt x="968" y="2640"/>
                  </a:lnTo>
                  <a:lnTo>
                    <a:pt x="1072" y="2776"/>
                  </a:lnTo>
                  <a:lnTo>
                    <a:pt x="1184" y="2808"/>
                  </a:lnTo>
                  <a:lnTo>
                    <a:pt x="1192" y="2656"/>
                  </a:lnTo>
                  <a:lnTo>
                    <a:pt x="1216" y="2504"/>
                  </a:lnTo>
                  <a:lnTo>
                    <a:pt x="1392" y="2544"/>
                  </a:lnTo>
                  <a:lnTo>
                    <a:pt x="1544" y="2576"/>
                  </a:lnTo>
                  <a:lnTo>
                    <a:pt x="1704" y="2648"/>
                  </a:lnTo>
                  <a:lnTo>
                    <a:pt x="1776" y="2728"/>
                  </a:lnTo>
                  <a:lnTo>
                    <a:pt x="1960" y="2712"/>
                  </a:lnTo>
                  <a:lnTo>
                    <a:pt x="2200" y="2824"/>
                  </a:lnTo>
                  <a:lnTo>
                    <a:pt x="2392" y="2960"/>
                  </a:lnTo>
                  <a:lnTo>
                    <a:pt x="2504" y="2904"/>
                  </a:lnTo>
                  <a:lnTo>
                    <a:pt x="2504" y="2776"/>
                  </a:lnTo>
                  <a:lnTo>
                    <a:pt x="2608" y="2680"/>
                  </a:lnTo>
                  <a:lnTo>
                    <a:pt x="2712" y="2560"/>
                  </a:lnTo>
                  <a:lnTo>
                    <a:pt x="2728" y="2368"/>
                  </a:lnTo>
                  <a:lnTo>
                    <a:pt x="2768" y="2256"/>
                  </a:lnTo>
                  <a:lnTo>
                    <a:pt x="2776" y="2104"/>
                  </a:lnTo>
                  <a:lnTo>
                    <a:pt x="2664" y="2040"/>
                  </a:lnTo>
                  <a:lnTo>
                    <a:pt x="2592" y="1968"/>
                  </a:lnTo>
                  <a:lnTo>
                    <a:pt x="2424" y="1936"/>
                  </a:lnTo>
                  <a:lnTo>
                    <a:pt x="2360" y="1824"/>
                  </a:lnTo>
                  <a:lnTo>
                    <a:pt x="2320" y="1632"/>
                  </a:lnTo>
                  <a:lnTo>
                    <a:pt x="2120" y="1760"/>
                  </a:lnTo>
                  <a:lnTo>
                    <a:pt x="2192" y="1888"/>
                  </a:lnTo>
                  <a:lnTo>
                    <a:pt x="1992" y="1904"/>
                  </a:lnTo>
                  <a:lnTo>
                    <a:pt x="1816" y="2024"/>
                  </a:lnTo>
                  <a:lnTo>
                    <a:pt x="1680" y="1880"/>
                  </a:lnTo>
                  <a:lnTo>
                    <a:pt x="1576" y="1936"/>
                  </a:lnTo>
                  <a:lnTo>
                    <a:pt x="1664" y="2064"/>
                  </a:lnTo>
                  <a:lnTo>
                    <a:pt x="1552" y="2048"/>
                  </a:lnTo>
                  <a:lnTo>
                    <a:pt x="1432" y="1824"/>
                  </a:lnTo>
                  <a:lnTo>
                    <a:pt x="1296" y="1920"/>
                  </a:lnTo>
                  <a:lnTo>
                    <a:pt x="1256" y="1696"/>
                  </a:lnTo>
                  <a:lnTo>
                    <a:pt x="1200" y="1544"/>
                  </a:lnTo>
                  <a:lnTo>
                    <a:pt x="1184" y="1416"/>
                  </a:lnTo>
                  <a:lnTo>
                    <a:pt x="1304" y="1272"/>
                  </a:lnTo>
                  <a:lnTo>
                    <a:pt x="1488" y="1272"/>
                  </a:lnTo>
                  <a:lnTo>
                    <a:pt x="1656" y="1192"/>
                  </a:lnTo>
                  <a:lnTo>
                    <a:pt x="1752" y="1000"/>
                  </a:lnTo>
                  <a:lnTo>
                    <a:pt x="1904" y="944"/>
                  </a:lnTo>
                  <a:lnTo>
                    <a:pt x="2000" y="824"/>
                  </a:lnTo>
                  <a:lnTo>
                    <a:pt x="2080" y="728"/>
                  </a:lnTo>
                  <a:lnTo>
                    <a:pt x="2160" y="640"/>
                  </a:lnTo>
                  <a:lnTo>
                    <a:pt x="2272" y="704"/>
                  </a:lnTo>
                  <a:lnTo>
                    <a:pt x="2336" y="640"/>
                  </a:lnTo>
                  <a:lnTo>
                    <a:pt x="2312" y="488"/>
                  </a:lnTo>
                  <a:lnTo>
                    <a:pt x="2152" y="528"/>
                  </a:lnTo>
                  <a:lnTo>
                    <a:pt x="2040" y="472"/>
                  </a:lnTo>
                  <a:lnTo>
                    <a:pt x="1768" y="528"/>
                  </a:lnTo>
                  <a:lnTo>
                    <a:pt x="1688" y="464"/>
                  </a:lnTo>
                  <a:lnTo>
                    <a:pt x="1784" y="248"/>
                  </a:lnTo>
                  <a:lnTo>
                    <a:pt x="1696" y="0"/>
                  </a:lnTo>
                  <a:lnTo>
                    <a:pt x="1624" y="64"/>
                  </a:lnTo>
                  <a:lnTo>
                    <a:pt x="1608" y="200"/>
                  </a:lnTo>
                  <a:lnTo>
                    <a:pt x="1536" y="344"/>
                  </a:lnTo>
                  <a:lnTo>
                    <a:pt x="1432" y="304"/>
                  </a:lnTo>
                  <a:lnTo>
                    <a:pt x="1192" y="336"/>
                  </a:lnTo>
                  <a:lnTo>
                    <a:pt x="1168" y="528"/>
                  </a:lnTo>
                  <a:lnTo>
                    <a:pt x="1104" y="680"/>
                  </a:lnTo>
                  <a:lnTo>
                    <a:pt x="824" y="656"/>
                  </a:lnTo>
                  <a:lnTo>
                    <a:pt x="528" y="656"/>
                  </a:lnTo>
                  <a:lnTo>
                    <a:pt x="544" y="880"/>
                  </a:lnTo>
                  <a:lnTo>
                    <a:pt x="328" y="728"/>
                  </a:lnTo>
                  <a:lnTo>
                    <a:pt x="152" y="624"/>
                  </a:lnTo>
                  <a:lnTo>
                    <a:pt x="72" y="720"/>
                  </a:lnTo>
                  <a:lnTo>
                    <a:pt x="0" y="83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19" name="Freeform 80">
              <a:extLst>
                <a:ext uri="{FF2B5EF4-FFF2-40B4-BE49-F238E27FC236}">
                  <a16:creationId xmlns:a16="http://schemas.microsoft.com/office/drawing/2014/main" id="{5C835A23-0C2D-784C-E516-0F7EF5ACC552}"/>
                </a:ext>
              </a:extLst>
            </p:cNvPr>
            <p:cNvSpPr/>
            <p:nvPr/>
          </p:nvSpPr>
          <p:spPr bwMode="auto">
            <a:xfrm>
              <a:off x="7825" y="10782"/>
              <a:ext cx="566" cy="459"/>
            </a:xfrm>
            <a:custGeom>
              <a:avLst/>
              <a:gdLst>
                <a:gd name="T0" fmla="*/ 0 w 566"/>
                <a:gd name="T1" fmla="*/ 292 h 459"/>
                <a:gd name="T2" fmla="*/ 35 w 566"/>
                <a:gd name="T3" fmla="*/ 189 h 459"/>
                <a:gd name="T4" fmla="*/ 136 w 566"/>
                <a:gd name="T5" fmla="*/ 65 h 459"/>
                <a:gd name="T6" fmla="*/ 278 w 566"/>
                <a:gd name="T7" fmla="*/ 87 h 459"/>
                <a:gd name="T8" fmla="*/ 347 w 566"/>
                <a:gd name="T9" fmla="*/ 0 h 459"/>
                <a:gd name="T10" fmla="*/ 437 w 566"/>
                <a:gd name="T11" fmla="*/ 57 h 459"/>
                <a:gd name="T12" fmla="*/ 485 w 566"/>
                <a:gd name="T13" fmla="*/ 192 h 459"/>
                <a:gd name="T14" fmla="*/ 566 w 566"/>
                <a:gd name="T15" fmla="*/ 192 h 459"/>
                <a:gd name="T16" fmla="*/ 544 w 566"/>
                <a:gd name="T17" fmla="*/ 292 h 459"/>
                <a:gd name="T18" fmla="*/ 437 w 566"/>
                <a:gd name="T19" fmla="*/ 399 h 459"/>
                <a:gd name="T20" fmla="*/ 320 w 566"/>
                <a:gd name="T21" fmla="*/ 441 h 459"/>
                <a:gd name="T22" fmla="*/ 215 w 566"/>
                <a:gd name="T23" fmla="*/ 459 h 459"/>
                <a:gd name="T24" fmla="*/ 149 w 566"/>
                <a:gd name="T25" fmla="*/ 396 h 459"/>
                <a:gd name="T26" fmla="*/ 5 w 566"/>
                <a:gd name="T27" fmla="*/ 375 h 459"/>
                <a:gd name="T28" fmla="*/ 0 w 566"/>
                <a:gd name="T29" fmla="*/ 292 h 4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6" h="459">
                  <a:moveTo>
                    <a:pt x="0" y="292"/>
                  </a:moveTo>
                  <a:lnTo>
                    <a:pt x="35" y="189"/>
                  </a:lnTo>
                  <a:lnTo>
                    <a:pt x="136" y="65"/>
                  </a:lnTo>
                  <a:lnTo>
                    <a:pt x="278" y="87"/>
                  </a:lnTo>
                  <a:lnTo>
                    <a:pt x="347" y="0"/>
                  </a:lnTo>
                  <a:lnTo>
                    <a:pt x="437" y="57"/>
                  </a:lnTo>
                  <a:lnTo>
                    <a:pt x="485" y="192"/>
                  </a:lnTo>
                  <a:lnTo>
                    <a:pt x="566" y="192"/>
                  </a:lnTo>
                  <a:lnTo>
                    <a:pt x="544" y="292"/>
                  </a:lnTo>
                  <a:lnTo>
                    <a:pt x="437" y="399"/>
                  </a:lnTo>
                  <a:lnTo>
                    <a:pt x="320" y="441"/>
                  </a:lnTo>
                  <a:lnTo>
                    <a:pt x="215" y="459"/>
                  </a:lnTo>
                  <a:lnTo>
                    <a:pt x="149" y="396"/>
                  </a:lnTo>
                  <a:lnTo>
                    <a:pt x="5" y="375"/>
                  </a:lnTo>
                  <a:lnTo>
                    <a:pt x="0" y="292"/>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nvGrpSpPr>
          <p:cNvPr id="120" name="Group 313">
            <a:extLst>
              <a:ext uri="{FF2B5EF4-FFF2-40B4-BE49-F238E27FC236}">
                <a16:creationId xmlns:a16="http://schemas.microsoft.com/office/drawing/2014/main" id="{78D5E1EF-0A5C-0E7D-1E88-4C22BC9DE9E5}"/>
              </a:ext>
            </a:extLst>
          </p:cNvPr>
          <p:cNvGrpSpPr/>
          <p:nvPr/>
        </p:nvGrpSpPr>
        <p:grpSpPr bwMode="auto">
          <a:xfrm>
            <a:off x="8115197" y="3644303"/>
            <a:ext cx="301252" cy="58999"/>
            <a:chOff x="512" y="2456"/>
            <a:chExt cx="204" cy="41"/>
          </a:xfrm>
        </p:grpSpPr>
        <p:sp>
          <p:nvSpPr>
            <p:cNvPr id="121" name="Freeform 77">
              <a:extLst>
                <a:ext uri="{FF2B5EF4-FFF2-40B4-BE49-F238E27FC236}">
                  <a16:creationId xmlns:a16="http://schemas.microsoft.com/office/drawing/2014/main" id="{20060382-A74C-0FCB-EB89-06A59D5D90A9}"/>
                </a:ext>
              </a:extLst>
            </p:cNvPr>
            <p:cNvSpPr/>
            <p:nvPr/>
          </p:nvSpPr>
          <p:spPr bwMode="auto">
            <a:xfrm>
              <a:off x="707" y="2485"/>
              <a:ext cx="9" cy="12"/>
            </a:xfrm>
            <a:custGeom>
              <a:avLst/>
              <a:gdLst>
                <a:gd name="T0" fmla="*/ 0 w 740"/>
                <a:gd name="T1" fmla="*/ 1 h 922"/>
                <a:gd name="T2" fmla="*/ 0 w 740"/>
                <a:gd name="T3" fmla="*/ 1 h 922"/>
                <a:gd name="T4" fmla="*/ 0 w 740"/>
                <a:gd name="T5" fmla="*/ 1 h 922"/>
                <a:gd name="T6" fmla="*/ 0 w 740"/>
                <a:gd name="T7" fmla="*/ 1 h 922"/>
                <a:gd name="T8" fmla="*/ 0 w 740"/>
                <a:gd name="T9" fmla="*/ 1 h 922"/>
                <a:gd name="T10" fmla="*/ 0 w 740"/>
                <a:gd name="T11" fmla="*/ 1 h 922"/>
                <a:gd name="T12" fmla="*/ 0 w 740"/>
                <a:gd name="T13" fmla="*/ 1 h 922"/>
                <a:gd name="T14" fmla="*/ 0 w 740"/>
                <a:gd name="T15" fmla="*/ 1 h 922"/>
                <a:gd name="T16" fmla="*/ 0 w 740"/>
                <a:gd name="T17" fmla="*/ 1 h 922"/>
                <a:gd name="T18" fmla="*/ 0 w 740"/>
                <a:gd name="T19" fmla="*/ 1 h 922"/>
                <a:gd name="T20" fmla="*/ 0 w 740"/>
                <a:gd name="T21" fmla="*/ 1 h 922"/>
                <a:gd name="T22" fmla="*/ 0 w 740"/>
                <a:gd name="T23" fmla="*/ 1 h 922"/>
                <a:gd name="T24" fmla="*/ 0 w 740"/>
                <a:gd name="T25" fmla="*/ 0 h 922"/>
                <a:gd name="T26" fmla="*/ 0 w 740"/>
                <a:gd name="T27" fmla="*/ 0 h 922"/>
                <a:gd name="T28" fmla="*/ 1 w 740"/>
                <a:gd name="T29" fmla="*/ 0 h 922"/>
                <a:gd name="T30" fmla="*/ 1 w 740"/>
                <a:gd name="T31" fmla="*/ 0 h 922"/>
                <a:gd name="T32" fmla="*/ 1 w 740"/>
                <a:gd name="T33" fmla="*/ 0 h 922"/>
                <a:gd name="T34" fmla="*/ 0 w 740"/>
                <a:gd name="T35" fmla="*/ 0 h 922"/>
                <a:gd name="T36" fmla="*/ 0 w 740"/>
                <a:gd name="T37" fmla="*/ 0 h 922"/>
                <a:gd name="T38" fmla="*/ 0 w 740"/>
                <a:gd name="T39" fmla="*/ 0 h 922"/>
                <a:gd name="T40" fmla="*/ 0 w 740"/>
                <a:gd name="T41" fmla="*/ 0 h 922"/>
                <a:gd name="T42" fmla="*/ 0 w 740"/>
                <a:gd name="T43" fmla="*/ 0 h 922"/>
                <a:gd name="T44" fmla="*/ 0 w 740"/>
                <a:gd name="T45" fmla="*/ 0 h 922"/>
                <a:gd name="T46" fmla="*/ 0 w 740"/>
                <a:gd name="T47" fmla="*/ 0 h 922"/>
                <a:gd name="T48" fmla="*/ 0 w 740"/>
                <a:gd name="T49" fmla="*/ 0 h 922"/>
                <a:gd name="T50" fmla="*/ 0 w 740"/>
                <a:gd name="T51" fmla="*/ 0 h 922"/>
                <a:gd name="T52" fmla="*/ 0 w 740"/>
                <a:gd name="T53" fmla="*/ 0 h 922"/>
                <a:gd name="T54" fmla="*/ 0 w 740"/>
                <a:gd name="T55" fmla="*/ 0 h 922"/>
                <a:gd name="T56" fmla="*/ 0 w 740"/>
                <a:gd name="T57" fmla="*/ 0 h 922"/>
                <a:gd name="T58" fmla="*/ 0 w 740"/>
                <a:gd name="T59" fmla="*/ 0 h 922"/>
                <a:gd name="T60" fmla="*/ 0 w 740"/>
                <a:gd name="T61" fmla="*/ 0 h 922"/>
                <a:gd name="T62" fmla="*/ 0 w 740"/>
                <a:gd name="T63" fmla="*/ 0 h 922"/>
                <a:gd name="T64" fmla="*/ 0 w 740"/>
                <a:gd name="T65" fmla="*/ 0 h 922"/>
                <a:gd name="T66" fmla="*/ 0 w 740"/>
                <a:gd name="T67" fmla="*/ 0 h 922"/>
                <a:gd name="T68" fmla="*/ 0 w 740"/>
                <a:gd name="T69" fmla="*/ 0 h 922"/>
                <a:gd name="T70" fmla="*/ 0 w 740"/>
                <a:gd name="T71" fmla="*/ 0 h 922"/>
                <a:gd name="T72" fmla="*/ 0 w 740"/>
                <a:gd name="T73" fmla="*/ 0 h 922"/>
                <a:gd name="T74" fmla="*/ 0 w 740"/>
                <a:gd name="T75" fmla="*/ 0 h 922"/>
                <a:gd name="T76" fmla="*/ 0 w 740"/>
                <a:gd name="T77" fmla="*/ 1 h 922"/>
                <a:gd name="T78" fmla="*/ 0 w 740"/>
                <a:gd name="T79" fmla="*/ 1 h 922"/>
                <a:gd name="T80" fmla="*/ 0 w 740"/>
                <a:gd name="T81" fmla="*/ 1 h 9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40" h="922">
                  <a:moveTo>
                    <a:pt x="0" y="888"/>
                  </a:moveTo>
                  <a:lnTo>
                    <a:pt x="53" y="922"/>
                  </a:lnTo>
                  <a:lnTo>
                    <a:pt x="144" y="860"/>
                  </a:lnTo>
                  <a:lnTo>
                    <a:pt x="250" y="869"/>
                  </a:lnTo>
                  <a:lnTo>
                    <a:pt x="293" y="903"/>
                  </a:lnTo>
                  <a:lnTo>
                    <a:pt x="399" y="879"/>
                  </a:lnTo>
                  <a:lnTo>
                    <a:pt x="528" y="884"/>
                  </a:lnTo>
                  <a:lnTo>
                    <a:pt x="620" y="840"/>
                  </a:lnTo>
                  <a:lnTo>
                    <a:pt x="658" y="778"/>
                  </a:lnTo>
                  <a:lnTo>
                    <a:pt x="634" y="754"/>
                  </a:lnTo>
                  <a:lnTo>
                    <a:pt x="562" y="720"/>
                  </a:lnTo>
                  <a:lnTo>
                    <a:pt x="572" y="644"/>
                  </a:lnTo>
                  <a:lnTo>
                    <a:pt x="596" y="576"/>
                  </a:lnTo>
                  <a:lnTo>
                    <a:pt x="653" y="572"/>
                  </a:lnTo>
                  <a:lnTo>
                    <a:pt x="711" y="562"/>
                  </a:lnTo>
                  <a:lnTo>
                    <a:pt x="740" y="485"/>
                  </a:lnTo>
                  <a:lnTo>
                    <a:pt x="696" y="437"/>
                  </a:lnTo>
                  <a:lnTo>
                    <a:pt x="648" y="389"/>
                  </a:lnTo>
                  <a:lnTo>
                    <a:pt x="586" y="356"/>
                  </a:lnTo>
                  <a:lnTo>
                    <a:pt x="528" y="375"/>
                  </a:lnTo>
                  <a:lnTo>
                    <a:pt x="442" y="404"/>
                  </a:lnTo>
                  <a:lnTo>
                    <a:pt x="389" y="375"/>
                  </a:lnTo>
                  <a:lnTo>
                    <a:pt x="404" y="303"/>
                  </a:lnTo>
                  <a:lnTo>
                    <a:pt x="428" y="245"/>
                  </a:lnTo>
                  <a:lnTo>
                    <a:pt x="471" y="216"/>
                  </a:lnTo>
                  <a:lnTo>
                    <a:pt x="514" y="231"/>
                  </a:lnTo>
                  <a:lnTo>
                    <a:pt x="586" y="188"/>
                  </a:lnTo>
                  <a:lnTo>
                    <a:pt x="562" y="120"/>
                  </a:lnTo>
                  <a:lnTo>
                    <a:pt x="562" y="48"/>
                  </a:lnTo>
                  <a:lnTo>
                    <a:pt x="500" y="39"/>
                  </a:lnTo>
                  <a:lnTo>
                    <a:pt x="432" y="34"/>
                  </a:lnTo>
                  <a:lnTo>
                    <a:pt x="360" y="15"/>
                  </a:lnTo>
                  <a:lnTo>
                    <a:pt x="293" y="0"/>
                  </a:lnTo>
                  <a:lnTo>
                    <a:pt x="173" y="87"/>
                  </a:lnTo>
                  <a:lnTo>
                    <a:pt x="96" y="197"/>
                  </a:lnTo>
                  <a:lnTo>
                    <a:pt x="68" y="303"/>
                  </a:lnTo>
                  <a:lnTo>
                    <a:pt x="58" y="432"/>
                  </a:lnTo>
                  <a:lnTo>
                    <a:pt x="63" y="533"/>
                  </a:lnTo>
                  <a:lnTo>
                    <a:pt x="63" y="692"/>
                  </a:lnTo>
                  <a:lnTo>
                    <a:pt x="20" y="807"/>
                  </a:lnTo>
                  <a:lnTo>
                    <a:pt x="0" y="888"/>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22" name="Group 315">
              <a:extLst>
                <a:ext uri="{FF2B5EF4-FFF2-40B4-BE49-F238E27FC236}">
                  <a16:creationId xmlns:a16="http://schemas.microsoft.com/office/drawing/2014/main" id="{D9370961-64EE-41E2-5C1B-374760D7BE79}"/>
                </a:ext>
              </a:extLst>
            </p:cNvPr>
            <p:cNvGrpSpPr/>
            <p:nvPr/>
          </p:nvGrpSpPr>
          <p:grpSpPr bwMode="auto">
            <a:xfrm>
              <a:off x="512" y="2456"/>
              <a:ext cx="12" cy="4"/>
              <a:chOff x="2478" y="4937"/>
              <a:chExt cx="10011" cy="3255"/>
            </a:xfrm>
          </p:grpSpPr>
          <p:sp>
            <p:nvSpPr>
              <p:cNvPr id="123" name="Freeform 316">
                <a:extLst>
                  <a:ext uri="{FF2B5EF4-FFF2-40B4-BE49-F238E27FC236}">
                    <a16:creationId xmlns:a16="http://schemas.microsoft.com/office/drawing/2014/main" id="{2843563A-F1EE-8269-7A28-B09E87173ADD}"/>
                  </a:ext>
                </a:extLst>
              </p:cNvPr>
              <p:cNvSpPr/>
              <p:nvPr/>
            </p:nvSpPr>
            <p:spPr bwMode="auto">
              <a:xfrm>
                <a:off x="2478" y="5266"/>
                <a:ext cx="9335" cy="2926"/>
              </a:xfrm>
              <a:custGeom>
                <a:avLst/>
                <a:gdLst>
                  <a:gd name="T0" fmla="*/ 2898 w 9335"/>
                  <a:gd name="T1" fmla="*/ 430 h 2926"/>
                  <a:gd name="T2" fmla="*/ 2285 w 9335"/>
                  <a:gd name="T3" fmla="*/ 503 h 2926"/>
                  <a:gd name="T4" fmla="*/ 1856 w 9335"/>
                  <a:gd name="T5" fmla="*/ 430 h 2926"/>
                  <a:gd name="T6" fmla="*/ 1408 w 9335"/>
                  <a:gd name="T7" fmla="*/ 476 h 2926"/>
                  <a:gd name="T8" fmla="*/ 914 w 9335"/>
                  <a:gd name="T9" fmla="*/ 741 h 2926"/>
                  <a:gd name="T10" fmla="*/ 1499 w 9335"/>
                  <a:gd name="T11" fmla="*/ 905 h 2926"/>
                  <a:gd name="T12" fmla="*/ 2112 w 9335"/>
                  <a:gd name="T13" fmla="*/ 942 h 2926"/>
                  <a:gd name="T14" fmla="*/ 2167 w 9335"/>
                  <a:gd name="T15" fmla="*/ 1006 h 2926"/>
                  <a:gd name="T16" fmla="*/ 1545 w 9335"/>
                  <a:gd name="T17" fmla="*/ 1006 h 2926"/>
                  <a:gd name="T18" fmla="*/ 951 w 9335"/>
                  <a:gd name="T19" fmla="*/ 933 h 2926"/>
                  <a:gd name="T20" fmla="*/ 457 w 9335"/>
                  <a:gd name="T21" fmla="*/ 1198 h 2926"/>
                  <a:gd name="T22" fmla="*/ 146 w 9335"/>
                  <a:gd name="T23" fmla="*/ 1417 h 2926"/>
                  <a:gd name="T24" fmla="*/ 36 w 9335"/>
                  <a:gd name="T25" fmla="*/ 1820 h 2926"/>
                  <a:gd name="T26" fmla="*/ 347 w 9335"/>
                  <a:gd name="T27" fmla="*/ 2094 h 2926"/>
                  <a:gd name="T28" fmla="*/ 1115 w 9335"/>
                  <a:gd name="T29" fmla="*/ 2140 h 2926"/>
                  <a:gd name="T30" fmla="*/ 1719 w 9335"/>
                  <a:gd name="T31" fmla="*/ 2396 h 2926"/>
                  <a:gd name="T32" fmla="*/ 1842 w 9335"/>
                  <a:gd name="T33" fmla="*/ 2780 h 2926"/>
                  <a:gd name="T34" fmla="*/ 2295 w 9335"/>
                  <a:gd name="T35" fmla="*/ 2917 h 2926"/>
                  <a:gd name="T36" fmla="*/ 2807 w 9335"/>
                  <a:gd name="T37" fmla="*/ 2771 h 2926"/>
                  <a:gd name="T38" fmla="*/ 3154 w 9335"/>
                  <a:gd name="T39" fmla="*/ 2743 h 2926"/>
                  <a:gd name="T40" fmla="*/ 3264 w 9335"/>
                  <a:gd name="T41" fmla="*/ 2277 h 2926"/>
                  <a:gd name="T42" fmla="*/ 4087 w 9335"/>
                  <a:gd name="T43" fmla="*/ 1929 h 2926"/>
                  <a:gd name="T44" fmla="*/ 4827 w 9335"/>
                  <a:gd name="T45" fmla="*/ 2131 h 2926"/>
                  <a:gd name="T46" fmla="*/ 5431 w 9335"/>
                  <a:gd name="T47" fmla="*/ 2451 h 2926"/>
                  <a:gd name="T48" fmla="*/ 5915 w 9335"/>
                  <a:gd name="T49" fmla="*/ 2588 h 2926"/>
                  <a:gd name="T50" fmla="*/ 6482 w 9335"/>
                  <a:gd name="T51" fmla="*/ 2359 h 2926"/>
                  <a:gd name="T52" fmla="*/ 7122 w 9335"/>
                  <a:gd name="T53" fmla="*/ 2323 h 2926"/>
                  <a:gd name="T54" fmla="*/ 7607 w 9335"/>
                  <a:gd name="T55" fmla="*/ 2524 h 2926"/>
                  <a:gd name="T56" fmla="*/ 7908 w 9335"/>
                  <a:gd name="T57" fmla="*/ 2414 h 2926"/>
                  <a:gd name="T58" fmla="*/ 8475 w 9335"/>
                  <a:gd name="T59" fmla="*/ 2121 h 2926"/>
                  <a:gd name="T60" fmla="*/ 9024 w 9335"/>
                  <a:gd name="T61" fmla="*/ 2103 h 2926"/>
                  <a:gd name="T62" fmla="*/ 9261 w 9335"/>
                  <a:gd name="T63" fmla="*/ 1765 h 2926"/>
                  <a:gd name="T64" fmla="*/ 9051 w 9335"/>
                  <a:gd name="T65" fmla="*/ 1701 h 2926"/>
                  <a:gd name="T66" fmla="*/ 8512 w 9335"/>
                  <a:gd name="T67" fmla="*/ 1408 h 2926"/>
                  <a:gd name="T68" fmla="*/ 8055 w 9335"/>
                  <a:gd name="T69" fmla="*/ 1646 h 2926"/>
                  <a:gd name="T70" fmla="*/ 7625 w 9335"/>
                  <a:gd name="T71" fmla="*/ 1655 h 2926"/>
                  <a:gd name="T72" fmla="*/ 7963 w 9335"/>
                  <a:gd name="T73" fmla="*/ 1381 h 2926"/>
                  <a:gd name="T74" fmla="*/ 7332 w 9335"/>
                  <a:gd name="T75" fmla="*/ 1390 h 2926"/>
                  <a:gd name="T76" fmla="*/ 6509 w 9335"/>
                  <a:gd name="T77" fmla="*/ 1509 h 2926"/>
                  <a:gd name="T78" fmla="*/ 6071 w 9335"/>
                  <a:gd name="T79" fmla="*/ 1244 h 2926"/>
                  <a:gd name="T80" fmla="*/ 5805 w 9335"/>
                  <a:gd name="T81" fmla="*/ 1619 h 2926"/>
                  <a:gd name="T82" fmla="*/ 5001 w 9335"/>
                  <a:gd name="T83" fmla="*/ 1390 h 2926"/>
                  <a:gd name="T84" fmla="*/ 4772 w 9335"/>
                  <a:gd name="T85" fmla="*/ 933 h 2926"/>
                  <a:gd name="T86" fmla="*/ 4681 w 9335"/>
                  <a:gd name="T87" fmla="*/ 576 h 2926"/>
                  <a:gd name="T88" fmla="*/ 4160 w 9335"/>
                  <a:gd name="T89" fmla="*/ 686 h 2926"/>
                  <a:gd name="T90" fmla="*/ 4297 w 9335"/>
                  <a:gd name="T91" fmla="*/ 64 h 2926"/>
                  <a:gd name="T92" fmla="*/ 3712 w 9335"/>
                  <a:gd name="T93" fmla="*/ 55 h 2926"/>
                  <a:gd name="T94" fmla="*/ 3291 w 9335"/>
                  <a:gd name="T95" fmla="*/ 101 h 29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35" h="2926">
                    <a:moveTo>
                      <a:pt x="3191" y="101"/>
                    </a:moveTo>
                    <a:lnTo>
                      <a:pt x="3044" y="201"/>
                    </a:lnTo>
                    <a:lnTo>
                      <a:pt x="2989" y="320"/>
                    </a:lnTo>
                    <a:lnTo>
                      <a:pt x="2898" y="430"/>
                    </a:lnTo>
                    <a:lnTo>
                      <a:pt x="2788" y="457"/>
                    </a:lnTo>
                    <a:lnTo>
                      <a:pt x="2615" y="540"/>
                    </a:lnTo>
                    <a:lnTo>
                      <a:pt x="2459" y="549"/>
                    </a:lnTo>
                    <a:lnTo>
                      <a:pt x="2285" y="503"/>
                    </a:lnTo>
                    <a:lnTo>
                      <a:pt x="2194" y="467"/>
                    </a:lnTo>
                    <a:lnTo>
                      <a:pt x="2057" y="503"/>
                    </a:lnTo>
                    <a:lnTo>
                      <a:pt x="1892" y="503"/>
                    </a:lnTo>
                    <a:lnTo>
                      <a:pt x="1856" y="430"/>
                    </a:lnTo>
                    <a:lnTo>
                      <a:pt x="1883" y="366"/>
                    </a:lnTo>
                    <a:lnTo>
                      <a:pt x="1773" y="357"/>
                    </a:lnTo>
                    <a:lnTo>
                      <a:pt x="1563" y="412"/>
                    </a:lnTo>
                    <a:lnTo>
                      <a:pt x="1408" y="476"/>
                    </a:lnTo>
                    <a:lnTo>
                      <a:pt x="1216" y="521"/>
                    </a:lnTo>
                    <a:lnTo>
                      <a:pt x="1051" y="595"/>
                    </a:lnTo>
                    <a:lnTo>
                      <a:pt x="896" y="677"/>
                    </a:lnTo>
                    <a:lnTo>
                      <a:pt x="914" y="741"/>
                    </a:lnTo>
                    <a:lnTo>
                      <a:pt x="1079" y="750"/>
                    </a:lnTo>
                    <a:lnTo>
                      <a:pt x="1234" y="759"/>
                    </a:lnTo>
                    <a:lnTo>
                      <a:pt x="1380" y="823"/>
                    </a:lnTo>
                    <a:lnTo>
                      <a:pt x="1499" y="905"/>
                    </a:lnTo>
                    <a:lnTo>
                      <a:pt x="1618" y="960"/>
                    </a:lnTo>
                    <a:lnTo>
                      <a:pt x="1792" y="942"/>
                    </a:lnTo>
                    <a:lnTo>
                      <a:pt x="1947" y="951"/>
                    </a:lnTo>
                    <a:lnTo>
                      <a:pt x="2112" y="942"/>
                    </a:lnTo>
                    <a:lnTo>
                      <a:pt x="2258" y="951"/>
                    </a:lnTo>
                    <a:lnTo>
                      <a:pt x="2340" y="1052"/>
                    </a:lnTo>
                    <a:lnTo>
                      <a:pt x="2304" y="1116"/>
                    </a:lnTo>
                    <a:lnTo>
                      <a:pt x="2167" y="1006"/>
                    </a:lnTo>
                    <a:lnTo>
                      <a:pt x="1975" y="1088"/>
                    </a:lnTo>
                    <a:lnTo>
                      <a:pt x="1810" y="1143"/>
                    </a:lnTo>
                    <a:lnTo>
                      <a:pt x="1691" y="1061"/>
                    </a:lnTo>
                    <a:lnTo>
                      <a:pt x="1545" y="1006"/>
                    </a:lnTo>
                    <a:lnTo>
                      <a:pt x="1417" y="942"/>
                    </a:lnTo>
                    <a:lnTo>
                      <a:pt x="1271" y="969"/>
                    </a:lnTo>
                    <a:lnTo>
                      <a:pt x="1097" y="969"/>
                    </a:lnTo>
                    <a:lnTo>
                      <a:pt x="951" y="933"/>
                    </a:lnTo>
                    <a:lnTo>
                      <a:pt x="777" y="933"/>
                    </a:lnTo>
                    <a:lnTo>
                      <a:pt x="658" y="1006"/>
                    </a:lnTo>
                    <a:lnTo>
                      <a:pt x="548" y="1079"/>
                    </a:lnTo>
                    <a:lnTo>
                      <a:pt x="457" y="1198"/>
                    </a:lnTo>
                    <a:lnTo>
                      <a:pt x="484" y="1317"/>
                    </a:lnTo>
                    <a:lnTo>
                      <a:pt x="365" y="1363"/>
                    </a:lnTo>
                    <a:lnTo>
                      <a:pt x="265" y="1317"/>
                    </a:lnTo>
                    <a:lnTo>
                      <a:pt x="146" y="1417"/>
                    </a:lnTo>
                    <a:lnTo>
                      <a:pt x="55" y="1372"/>
                    </a:lnTo>
                    <a:lnTo>
                      <a:pt x="36" y="1509"/>
                    </a:lnTo>
                    <a:lnTo>
                      <a:pt x="55" y="1655"/>
                    </a:lnTo>
                    <a:lnTo>
                      <a:pt x="36" y="1820"/>
                    </a:lnTo>
                    <a:lnTo>
                      <a:pt x="0" y="1975"/>
                    </a:lnTo>
                    <a:lnTo>
                      <a:pt x="73" y="2094"/>
                    </a:lnTo>
                    <a:lnTo>
                      <a:pt x="137" y="2158"/>
                    </a:lnTo>
                    <a:lnTo>
                      <a:pt x="347" y="2094"/>
                    </a:lnTo>
                    <a:lnTo>
                      <a:pt x="484" y="2131"/>
                    </a:lnTo>
                    <a:lnTo>
                      <a:pt x="576" y="2149"/>
                    </a:lnTo>
                    <a:lnTo>
                      <a:pt x="823" y="2149"/>
                    </a:lnTo>
                    <a:lnTo>
                      <a:pt x="1115" y="2140"/>
                    </a:lnTo>
                    <a:lnTo>
                      <a:pt x="1280" y="2185"/>
                    </a:lnTo>
                    <a:lnTo>
                      <a:pt x="1499" y="2249"/>
                    </a:lnTo>
                    <a:lnTo>
                      <a:pt x="1627" y="2304"/>
                    </a:lnTo>
                    <a:lnTo>
                      <a:pt x="1719" y="2396"/>
                    </a:lnTo>
                    <a:lnTo>
                      <a:pt x="1819" y="2487"/>
                    </a:lnTo>
                    <a:lnTo>
                      <a:pt x="1920" y="2542"/>
                    </a:lnTo>
                    <a:lnTo>
                      <a:pt x="1932" y="2654"/>
                    </a:lnTo>
                    <a:lnTo>
                      <a:pt x="1842" y="2780"/>
                    </a:lnTo>
                    <a:lnTo>
                      <a:pt x="1819" y="2908"/>
                    </a:lnTo>
                    <a:lnTo>
                      <a:pt x="1965" y="2926"/>
                    </a:lnTo>
                    <a:lnTo>
                      <a:pt x="2185" y="2899"/>
                    </a:lnTo>
                    <a:lnTo>
                      <a:pt x="2295" y="2917"/>
                    </a:lnTo>
                    <a:lnTo>
                      <a:pt x="2432" y="2899"/>
                    </a:lnTo>
                    <a:lnTo>
                      <a:pt x="2605" y="2862"/>
                    </a:lnTo>
                    <a:lnTo>
                      <a:pt x="2715" y="2871"/>
                    </a:lnTo>
                    <a:lnTo>
                      <a:pt x="2807" y="2771"/>
                    </a:lnTo>
                    <a:lnTo>
                      <a:pt x="2871" y="2798"/>
                    </a:lnTo>
                    <a:lnTo>
                      <a:pt x="2889" y="2899"/>
                    </a:lnTo>
                    <a:lnTo>
                      <a:pt x="2999" y="2862"/>
                    </a:lnTo>
                    <a:lnTo>
                      <a:pt x="3154" y="2743"/>
                    </a:lnTo>
                    <a:lnTo>
                      <a:pt x="3191" y="2643"/>
                    </a:lnTo>
                    <a:lnTo>
                      <a:pt x="3154" y="2551"/>
                    </a:lnTo>
                    <a:lnTo>
                      <a:pt x="3136" y="2451"/>
                    </a:lnTo>
                    <a:lnTo>
                      <a:pt x="3264" y="2277"/>
                    </a:lnTo>
                    <a:lnTo>
                      <a:pt x="3447" y="2140"/>
                    </a:lnTo>
                    <a:lnTo>
                      <a:pt x="3666" y="2057"/>
                    </a:lnTo>
                    <a:lnTo>
                      <a:pt x="3867" y="1966"/>
                    </a:lnTo>
                    <a:lnTo>
                      <a:pt x="4087" y="1929"/>
                    </a:lnTo>
                    <a:lnTo>
                      <a:pt x="4434" y="1966"/>
                    </a:lnTo>
                    <a:lnTo>
                      <a:pt x="4626" y="1966"/>
                    </a:lnTo>
                    <a:lnTo>
                      <a:pt x="4736" y="2048"/>
                    </a:lnTo>
                    <a:lnTo>
                      <a:pt x="4827" y="2131"/>
                    </a:lnTo>
                    <a:lnTo>
                      <a:pt x="4882" y="2268"/>
                    </a:lnTo>
                    <a:lnTo>
                      <a:pt x="5165" y="2350"/>
                    </a:lnTo>
                    <a:lnTo>
                      <a:pt x="5229" y="2441"/>
                    </a:lnTo>
                    <a:lnTo>
                      <a:pt x="5431" y="2451"/>
                    </a:lnTo>
                    <a:lnTo>
                      <a:pt x="5613" y="2478"/>
                    </a:lnTo>
                    <a:lnTo>
                      <a:pt x="5732" y="2460"/>
                    </a:lnTo>
                    <a:lnTo>
                      <a:pt x="5851" y="2487"/>
                    </a:lnTo>
                    <a:lnTo>
                      <a:pt x="5915" y="2588"/>
                    </a:lnTo>
                    <a:lnTo>
                      <a:pt x="6098" y="2588"/>
                    </a:lnTo>
                    <a:lnTo>
                      <a:pt x="6189" y="2551"/>
                    </a:lnTo>
                    <a:lnTo>
                      <a:pt x="6226" y="2496"/>
                    </a:lnTo>
                    <a:lnTo>
                      <a:pt x="6482" y="2359"/>
                    </a:lnTo>
                    <a:lnTo>
                      <a:pt x="6656" y="2377"/>
                    </a:lnTo>
                    <a:lnTo>
                      <a:pt x="6775" y="2460"/>
                    </a:lnTo>
                    <a:lnTo>
                      <a:pt x="6976" y="2377"/>
                    </a:lnTo>
                    <a:lnTo>
                      <a:pt x="7122" y="2323"/>
                    </a:lnTo>
                    <a:lnTo>
                      <a:pt x="7241" y="2359"/>
                    </a:lnTo>
                    <a:lnTo>
                      <a:pt x="7351" y="2524"/>
                    </a:lnTo>
                    <a:lnTo>
                      <a:pt x="7515" y="2533"/>
                    </a:lnTo>
                    <a:lnTo>
                      <a:pt x="7607" y="2524"/>
                    </a:lnTo>
                    <a:lnTo>
                      <a:pt x="7707" y="2624"/>
                    </a:lnTo>
                    <a:lnTo>
                      <a:pt x="7725" y="2707"/>
                    </a:lnTo>
                    <a:lnTo>
                      <a:pt x="7826" y="2569"/>
                    </a:lnTo>
                    <a:lnTo>
                      <a:pt x="7908" y="2414"/>
                    </a:lnTo>
                    <a:lnTo>
                      <a:pt x="8055" y="2387"/>
                    </a:lnTo>
                    <a:lnTo>
                      <a:pt x="8283" y="2341"/>
                    </a:lnTo>
                    <a:lnTo>
                      <a:pt x="8356" y="2240"/>
                    </a:lnTo>
                    <a:lnTo>
                      <a:pt x="8475" y="2121"/>
                    </a:lnTo>
                    <a:lnTo>
                      <a:pt x="8621" y="2140"/>
                    </a:lnTo>
                    <a:lnTo>
                      <a:pt x="8704" y="2204"/>
                    </a:lnTo>
                    <a:lnTo>
                      <a:pt x="8850" y="2140"/>
                    </a:lnTo>
                    <a:lnTo>
                      <a:pt x="9024" y="2103"/>
                    </a:lnTo>
                    <a:lnTo>
                      <a:pt x="9069" y="1966"/>
                    </a:lnTo>
                    <a:lnTo>
                      <a:pt x="9170" y="1939"/>
                    </a:lnTo>
                    <a:lnTo>
                      <a:pt x="9225" y="1884"/>
                    </a:lnTo>
                    <a:lnTo>
                      <a:pt x="9261" y="1765"/>
                    </a:lnTo>
                    <a:lnTo>
                      <a:pt x="9335" y="1701"/>
                    </a:lnTo>
                    <a:lnTo>
                      <a:pt x="9225" y="1628"/>
                    </a:lnTo>
                    <a:lnTo>
                      <a:pt x="9188" y="1710"/>
                    </a:lnTo>
                    <a:lnTo>
                      <a:pt x="9051" y="1701"/>
                    </a:lnTo>
                    <a:lnTo>
                      <a:pt x="8914" y="1573"/>
                    </a:lnTo>
                    <a:lnTo>
                      <a:pt x="8786" y="1472"/>
                    </a:lnTo>
                    <a:lnTo>
                      <a:pt x="8631" y="1417"/>
                    </a:lnTo>
                    <a:lnTo>
                      <a:pt x="8512" y="1408"/>
                    </a:lnTo>
                    <a:lnTo>
                      <a:pt x="8338" y="1344"/>
                    </a:lnTo>
                    <a:lnTo>
                      <a:pt x="8164" y="1299"/>
                    </a:lnTo>
                    <a:lnTo>
                      <a:pt x="8100" y="1472"/>
                    </a:lnTo>
                    <a:lnTo>
                      <a:pt x="8055" y="1646"/>
                    </a:lnTo>
                    <a:lnTo>
                      <a:pt x="7936" y="1756"/>
                    </a:lnTo>
                    <a:lnTo>
                      <a:pt x="7716" y="1801"/>
                    </a:lnTo>
                    <a:lnTo>
                      <a:pt x="7607" y="1747"/>
                    </a:lnTo>
                    <a:lnTo>
                      <a:pt x="7625" y="1655"/>
                    </a:lnTo>
                    <a:lnTo>
                      <a:pt x="7771" y="1591"/>
                    </a:lnTo>
                    <a:lnTo>
                      <a:pt x="7771" y="1527"/>
                    </a:lnTo>
                    <a:lnTo>
                      <a:pt x="7945" y="1518"/>
                    </a:lnTo>
                    <a:lnTo>
                      <a:pt x="7963" y="1381"/>
                    </a:lnTo>
                    <a:lnTo>
                      <a:pt x="7908" y="1244"/>
                    </a:lnTo>
                    <a:lnTo>
                      <a:pt x="7789" y="1235"/>
                    </a:lnTo>
                    <a:lnTo>
                      <a:pt x="7671" y="1308"/>
                    </a:lnTo>
                    <a:lnTo>
                      <a:pt x="7332" y="1390"/>
                    </a:lnTo>
                    <a:lnTo>
                      <a:pt x="7159" y="1436"/>
                    </a:lnTo>
                    <a:lnTo>
                      <a:pt x="6921" y="1527"/>
                    </a:lnTo>
                    <a:lnTo>
                      <a:pt x="6747" y="1491"/>
                    </a:lnTo>
                    <a:lnTo>
                      <a:pt x="6509" y="1509"/>
                    </a:lnTo>
                    <a:lnTo>
                      <a:pt x="6299" y="1527"/>
                    </a:lnTo>
                    <a:lnTo>
                      <a:pt x="6208" y="1445"/>
                    </a:lnTo>
                    <a:lnTo>
                      <a:pt x="6125" y="1363"/>
                    </a:lnTo>
                    <a:lnTo>
                      <a:pt x="6071" y="1244"/>
                    </a:lnTo>
                    <a:lnTo>
                      <a:pt x="5924" y="1216"/>
                    </a:lnTo>
                    <a:lnTo>
                      <a:pt x="5833" y="1353"/>
                    </a:lnTo>
                    <a:lnTo>
                      <a:pt x="5824" y="1463"/>
                    </a:lnTo>
                    <a:lnTo>
                      <a:pt x="5805" y="1619"/>
                    </a:lnTo>
                    <a:lnTo>
                      <a:pt x="5650" y="1637"/>
                    </a:lnTo>
                    <a:lnTo>
                      <a:pt x="5440" y="1555"/>
                    </a:lnTo>
                    <a:lnTo>
                      <a:pt x="5165" y="1454"/>
                    </a:lnTo>
                    <a:lnTo>
                      <a:pt x="5001" y="1390"/>
                    </a:lnTo>
                    <a:lnTo>
                      <a:pt x="4845" y="1289"/>
                    </a:lnTo>
                    <a:lnTo>
                      <a:pt x="4727" y="1180"/>
                    </a:lnTo>
                    <a:lnTo>
                      <a:pt x="4699" y="1024"/>
                    </a:lnTo>
                    <a:lnTo>
                      <a:pt x="4772" y="933"/>
                    </a:lnTo>
                    <a:lnTo>
                      <a:pt x="4891" y="823"/>
                    </a:lnTo>
                    <a:lnTo>
                      <a:pt x="4836" y="759"/>
                    </a:lnTo>
                    <a:lnTo>
                      <a:pt x="4736" y="704"/>
                    </a:lnTo>
                    <a:lnTo>
                      <a:pt x="4681" y="576"/>
                    </a:lnTo>
                    <a:lnTo>
                      <a:pt x="4562" y="558"/>
                    </a:lnTo>
                    <a:lnTo>
                      <a:pt x="4397" y="604"/>
                    </a:lnTo>
                    <a:lnTo>
                      <a:pt x="4279" y="668"/>
                    </a:lnTo>
                    <a:lnTo>
                      <a:pt x="4160" y="686"/>
                    </a:lnTo>
                    <a:lnTo>
                      <a:pt x="4123" y="531"/>
                    </a:lnTo>
                    <a:lnTo>
                      <a:pt x="4160" y="375"/>
                    </a:lnTo>
                    <a:lnTo>
                      <a:pt x="4260" y="211"/>
                    </a:lnTo>
                    <a:lnTo>
                      <a:pt x="4297" y="64"/>
                    </a:lnTo>
                    <a:lnTo>
                      <a:pt x="4114" y="37"/>
                    </a:lnTo>
                    <a:lnTo>
                      <a:pt x="3986" y="28"/>
                    </a:lnTo>
                    <a:lnTo>
                      <a:pt x="3849" y="0"/>
                    </a:lnTo>
                    <a:lnTo>
                      <a:pt x="3712" y="55"/>
                    </a:lnTo>
                    <a:lnTo>
                      <a:pt x="3675" y="110"/>
                    </a:lnTo>
                    <a:lnTo>
                      <a:pt x="3538" y="137"/>
                    </a:lnTo>
                    <a:lnTo>
                      <a:pt x="3428" y="156"/>
                    </a:lnTo>
                    <a:lnTo>
                      <a:pt x="3291" y="101"/>
                    </a:lnTo>
                    <a:lnTo>
                      <a:pt x="3191" y="101"/>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4" name="Freeform 317">
                <a:extLst>
                  <a:ext uri="{FF2B5EF4-FFF2-40B4-BE49-F238E27FC236}">
                    <a16:creationId xmlns:a16="http://schemas.microsoft.com/office/drawing/2014/main" id="{A3BBB6CB-22DC-6FBA-EFC7-FF88FBA81400}"/>
                  </a:ext>
                </a:extLst>
              </p:cNvPr>
              <p:cNvSpPr/>
              <p:nvPr/>
            </p:nvSpPr>
            <p:spPr bwMode="auto">
              <a:xfrm>
                <a:off x="10752" y="4937"/>
                <a:ext cx="1737" cy="1545"/>
              </a:xfrm>
              <a:custGeom>
                <a:avLst/>
                <a:gdLst>
                  <a:gd name="T0" fmla="*/ 1125 w 1737"/>
                  <a:gd name="T1" fmla="*/ 119 h 1545"/>
                  <a:gd name="T2" fmla="*/ 1015 w 1737"/>
                  <a:gd name="T3" fmla="*/ 210 h 1545"/>
                  <a:gd name="T4" fmla="*/ 887 w 1737"/>
                  <a:gd name="T5" fmla="*/ 357 h 1545"/>
                  <a:gd name="T6" fmla="*/ 786 w 1737"/>
                  <a:gd name="T7" fmla="*/ 549 h 1545"/>
                  <a:gd name="T8" fmla="*/ 686 w 1737"/>
                  <a:gd name="T9" fmla="*/ 759 h 1545"/>
                  <a:gd name="T10" fmla="*/ 530 w 1737"/>
                  <a:gd name="T11" fmla="*/ 896 h 1545"/>
                  <a:gd name="T12" fmla="*/ 421 w 1737"/>
                  <a:gd name="T13" fmla="*/ 997 h 1545"/>
                  <a:gd name="T14" fmla="*/ 338 w 1737"/>
                  <a:gd name="T15" fmla="*/ 905 h 1545"/>
                  <a:gd name="T16" fmla="*/ 274 w 1737"/>
                  <a:gd name="T17" fmla="*/ 905 h 1545"/>
                  <a:gd name="T18" fmla="*/ 256 w 1737"/>
                  <a:gd name="T19" fmla="*/ 1033 h 1545"/>
                  <a:gd name="T20" fmla="*/ 165 w 1737"/>
                  <a:gd name="T21" fmla="*/ 1143 h 1545"/>
                  <a:gd name="T22" fmla="*/ 0 w 1737"/>
                  <a:gd name="T23" fmla="*/ 1207 h 1545"/>
                  <a:gd name="T24" fmla="*/ 183 w 1737"/>
                  <a:gd name="T25" fmla="*/ 1280 h 1545"/>
                  <a:gd name="T26" fmla="*/ 238 w 1737"/>
                  <a:gd name="T27" fmla="*/ 1426 h 1545"/>
                  <a:gd name="T28" fmla="*/ 293 w 1737"/>
                  <a:gd name="T29" fmla="*/ 1545 h 1545"/>
                  <a:gd name="T30" fmla="*/ 411 w 1737"/>
                  <a:gd name="T31" fmla="*/ 1454 h 1545"/>
                  <a:gd name="T32" fmla="*/ 448 w 1737"/>
                  <a:gd name="T33" fmla="*/ 1353 h 1545"/>
                  <a:gd name="T34" fmla="*/ 567 w 1737"/>
                  <a:gd name="T35" fmla="*/ 1189 h 1545"/>
                  <a:gd name="T36" fmla="*/ 622 w 1737"/>
                  <a:gd name="T37" fmla="*/ 1033 h 1545"/>
                  <a:gd name="T38" fmla="*/ 722 w 1737"/>
                  <a:gd name="T39" fmla="*/ 896 h 1545"/>
                  <a:gd name="T40" fmla="*/ 869 w 1737"/>
                  <a:gd name="T41" fmla="*/ 750 h 1545"/>
                  <a:gd name="T42" fmla="*/ 987 w 1737"/>
                  <a:gd name="T43" fmla="*/ 631 h 1545"/>
                  <a:gd name="T44" fmla="*/ 1115 w 1737"/>
                  <a:gd name="T45" fmla="*/ 549 h 1545"/>
                  <a:gd name="T46" fmla="*/ 1243 w 1737"/>
                  <a:gd name="T47" fmla="*/ 485 h 1545"/>
                  <a:gd name="T48" fmla="*/ 1381 w 1737"/>
                  <a:gd name="T49" fmla="*/ 448 h 1545"/>
                  <a:gd name="T50" fmla="*/ 1472 w 1737"/>
                  <a:gd name="T51" fmla="*/ 384 h 1545"/>
                  <a:gd name="T52" fmla="*/ 1591 w 1737"/>
                  <a:gd name="T53" fmla="*/ 329 h 1545"/>
                  <a:gd name="T54" fmla="*/ 1737 w 1737"/>
                  <a:gd name="T55" fmla="*/ 311 h 1545"/>
                  <a:gd name="T56" fmla="*/ 1627 w 1737"/>
                  <a:gd name="T57" fmla="*/ 119 h 1545"/>
                  <a:gd name="T58" fmla="*/ 1472 w 1737"/>
                  <a:gd name="T59" fmla="*/ 0 h 1545"/>
                  <a:gd name="T60" fmla="*/ 1298 w 1737"/>
                  <a:gd name="T61" fmla="*/ 37 h 1545"/>
                  <a:gd name="T62" fmla="*/ 1125 w 1737"/>
                  <a:gd name="T63" fmla="*/ 119 h 15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37" h="1545">
                    <a:moveTo>
                      <a:pt x="1125" y="119"/>
                    </a:moveTo>
                    <a:lnTo>
                      <a:pt x="1015" y="210"/>
                    </a:lnTo>
                    <a:lnTo>
                      <a:pt x="887" y="357"/>
                    </a:lnTo>
                    <a:lnTo>
                      <a:pt x="786" y="549"/>
                    </a:lnTo>
                    <a:lnTo>
                      <a:pt x="686" y="759"/>
                    </a:lnTo>
                    <a:lnTo>
                      <a:pt x="530" y="896"/>
                    </a:lnTo>
                    <a:lnTo>
                      <a:pt x="421" y="997"/>
                    </a:lnTo>
                    <a:lnTo>
                      <a:pt x="338" y="905"/>
                    </a:lnTo>
                    <a:lnTo>
                      <a:pt x="274" y="905"/>
                    </a:lnTo>
                    <a:lnTo>
                      <a:pt x="256" y="1033"/>
                    </a:lnTo>
                    <a:lnTo>
                      <a:pt x="165" y="1143"/>
                    </a:lnTo>
                    <a:lnTo>
                      <a:pt x="0" y="1207"/>
                    </a:lnTo>
                    <a:lnTo>
                      <a:pt x="183" y="1280"/>
                    </a:lnTo>
                    <a:lnTo>
                      <a:pt x="238" y="1426"/>
                    </a:lnTo>
                    <a:lnTo>
                      <a:pt x="293" y="1545"/>
                    </a:lnTo>
                    <a:lnTo>
                      <a:pt x="411" y="1454"/>
                    </a:lnTo>
                    <a:lnTo>
                      <a:pt x="448" y="1353"/>
                    </a:lnTo>
                    <a:lnTo>
                      <a:pt x="567" y="1189"/>
                    </a:lnTo>
                    <a:lnTo>
                      <a:pt x="622" y="1033"/>
                    </a:lnTo>
                    <a:lnTo>
                      <a:pt x="722" y="896"/>
                    </a:lnTo>
                    <a:lnTo>
                      <a:pt x="869" y="750"/>
                    </a:lnTo>
                    <a:lnTo>
                      <a:pt x="987" y="631"/>
                    </a:lnTo>
                    <a:lnTo>
                      <a:pt x="1115" y="549"/>
                    </a:lnTo>
                    <a:lnTo>
                      <a:pt x="1243" y="485"/>
                    </a:lnTo>
                    <a:lnTo>
                      <a:pt x="1381" y="448"/>
                    </a:lnTo>
                    <a:lnTo>
                      <a:pt x="1472" y="384"/>
                    </a:lnTo>
                    <a:lnTo>
                      <a:pt x="1591" y="329"/>
                    </a:lnTo>
                    <a:lnTo>
                      <a:pt x="1737" y="311"/>
                    </a:lnTo>
                    <a:lnTo>
                      <a:pt x="1627" y="119"/>
                    </a:lnTo>
                    <a:lnTo>
                      <a:pt x="1472" y="0"/>
                    </a:lnTo>
                    <a:lnTo>
                      <a:pt x="1298" y="37"/>
                    </a:lnTo>
                    <a:lnTo>
                      <a:pt x="1125" y="119"/>
                    </a:lnTo>
                    <a:close/>
                  </a:path>
                </a:pathLst>
              </a:custGeom>
              <a:solidFill>
                <a:srgbClr val="C4B79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grpSp>
      <p:sp>
        <p:nvSpPr>
          <p:cNvPr id="125" name="Freeform 4">
            <a:extLst>
              <a:ext uri="{FF2B5EF4-FFF2-40B4-BE49-F238E27FC236}">
                <a16:creationId xmlns:a16="http://schemas.microsoft.com/office/drawing/2014/main" id="{BD65D973-9019-B497-9DBD-F782195CBF3E}"/>
              </a:ext>
            </a:extLst>
          </p:cNvPr>
          <p:cNvSpPr/>
          <p:nvPr/>
        </p:nvSpPr>
        <p:spPr bwMode="auto">
          <a:xfrm>
            <a:off x="9058824" y="3815542"/>
            <a:ext cx="686678" cy="628842"/>
          </a:xfrm>
          <a:custGeom>
            <a:avLst/>
            <a:gdLst>
              <a:gd name="T0" fmla="*/ 138 w 2324"/>
              <a:gd name="T1" fmla="*/ 10 h 2186"/>
              <a:gd name="T2" fmla="*/ 167 w 2324"/>
              <a:gd name="T3" fmla="*/ 43 h 2186"/>
              <a:gd name="T4" fmla="*/ 204 w 2324"/>
              <a:gd name="T5" fmla="*/ 39 h 2186"/>
              <a:gd name="T6" fmla="*/ 255 w 2324"/>
              <a:gd name="T7" fmla="*/ 37 h 2186"/>
              <a:gd name="T8" fmla="*/ 273 w 2324"/>
              <a:gd name="T9" fmla="*/ 92 h 2186"/>
              <a:gd name="T10" fmla="*/ 303 w 2324"/>
              <a:gd name="T11" fmla="*/ 129 h 2186"/>
              <a:gd name="T12" fmla="*/ 365 w 2324"/>
              <a:gd name="T13" fmla="*/ 189 h 2186"/>
              <a:gd name="T14" fmla="*/ 389 w 2324"/>
              <a:gd name="T15" fmla="*/ 225 h 2186"/>
              <a:gd name="T16" fmla="*/ 429 w 2324"/>
              <a:gd name="T17" fmla="*/ 229 h 2186"/>
              <a:gd name="T18" fmla="*/ 461 w 2324"/>
              <a:gd name="T19" fmla="*/ 210 h 2186"/>
              <a:gd name="T20" fmla="*/ 465 w 2324"/>
              <a:gd name="T21" fmla="*/ 220 h 2186"/>
              <a:gd name="T22" fmla="*/ 447 w 2324"/>
              <a:gd name="T23" fmla="*/ 236 h 2186"/>
              <a:gd name="T24" fmla="*/ 437 w 2324"/>
              <a:gd name="T25" fmla="*/ 256 h 2186"/>
              <a:gd name="T26" fmla="*/ 435 w 2324"/>
              <a:gd name="T27" fmla="*/ 268 h 2186"/>
              <a:gd name="T28" fmla="*/ 420 w 2324"/>
              <a:gd name="T29" fmla="*/ 272 h 2186"/>
              <a:gd name="T30" fmla="*/ 406 w 2324"/>
              <a:gd name="T31" fmla="*/ 280 h 2186"/>
              <a:gd name="T32" fmla="*/ 390 w 2324"/>
              <a:gd name="T33" fmla="*/ 294 h 2186"/>
              <a:gd name="T34" fmla="*/ 373 w 2324"/>
              <a:gd name="T35" fmla="*/ 300 h 2186"/>
              <a:gd name="T36" fmla="*/ 365 w 2324"/>
              <a:gd name="T37" fmla="*/ 309 h 2186"/>
              <a:gd name="T38" fmla="*/ 339 w 2324"/>
              <a:gd name="T39" fmla="*/ 300 h 2186"/>
              <a:gd name="T40" fmla="*/ 324 w 2324"/>
              <a:gd name="T41" fmla="*/ 308 h 2186"/>
              <a:gd name="T42" fmla="*/ 333 w 2324"/>
              <a:gd name="T43" fmla="*/ 322 h 2186"/>
              <a:gd name="T44" fmla="*/ 343 w 2324"/>
              <a:gd name="T45" fmla="*/ 330 h 2186"/>
              <a:gd name="T46" fmla="*/ 332 w 2324"/>
              <a:gd name="T47" fmla="*/ 337 h 2186"/>
              <a:gd name="T48" fmla="*/ 318 w 2324"/>
              <a:gd name="T49" fmla="*/ 330 h 2186"/>
              <a:gd name="T50" fmla="*/ 306 w 2324"/>
              <a:gd name="T51" fmla="*/ 316 h 2186"/>
              <a:gd name="T52" fmla="*/ 291 w 2324"/>
              <a:gd name="T53" fmla="*/ 320 h 2186"/>
              <a:gd name="T54" fmla="*/ 288 w 2324"/>
              <a:gd name="T55" fmla="*/ 336 h 2186"/>
              <a:gd name="T56" fmla="*/ 277 w 2324"/>
              <a:gd name="T57" fmla="*/ 354 h 2186"/>
              <a:gd name="T58" fmla="*/ 256 w 2324"/>
              <a:gd name="T59" fmla="*/ 346 h 2186"/>
              <a:gd name="T60" fmla="*/ 238 w 2324"/>
              <a:gd name="T61" fmla="*/ 355 h 2186"/>
              <a:gd name="T62" fmla="*/ 220 w 2324"/>
              <a:gd name="T63" fmla="*/ 362 h 2186"/>
              <a:gd name="T64" fmla="*/ 199 w 2324"/>
              <a:gd name="T65" fmla="*/ 369 h 2186"/>
              <a:gd name="T66" fmla="*/ 201 w 2324"/>
              <a:gd name="T67" fmla="*/ 391 h 2186"/>
              <a:gd name="T68" fmla="*/ 184 w 2324"/>
              <a:gd name="T69" fmla="*/ 397 h 2186"/>
              <a:gd name="T70" fmla="*/ 169 w 2324"/>
              <a:gd name="T71" fmla="*/ 405 h 2186"/>
              <a:gd name="T72" fmla="*/ 161 w 2324"/>
              <a:gd name="T73" fmla="*/ 408 h 2186"/>
              <a:gd name="T74" fmla="*/ 147 w 2324"/>
              <a:gd name="T75" fmla="*/ 420 h 2186"/>
              <a:gd name="T76" fmla="*/ 130 w 2324"/>
              <a:gd name="T77" fmla="*/ 417 h 2186"/>
              <a:gd name="T78" fmla="*/ 114 w 2324"/>
              <a:gd name="T79" fmla="*/ 415 h 2186"/>
              <a:gd name="T80" fmla="*/ 100 w 2324"/>
              <a:gd name="T81" fmla="*/ 422 h 2186"/>
              <a:gd name="T82" fmla="*/ 90 w 2324"/>
              <a:gd name="T83" fmla="*/ 432 h 2186"/>
              <a:gd name="T84" fmla="*/ 75 w 2324"/>
              <a:gd name="T85" fmla="*/ 433 h 2186"/>
              <a:gd name="T86" fmla="*/ 55 w 2324"/>
              <a:gd name="T87" fmla="*/ 436 h 2186"/>
              <a:gd name="T88" fmla="*/ 29 w 2324"/>
              <a:gd name="T89" fmla="*/ 433 h 2186"/>
              <a:gd name="T90" fmla="*/ 17 w 2324"/>
              <a:gd name="T91" fmla="*/ 426 h 2186"/>
              <a:gd name="T92" fmla="*/ 29 w 2324"/>
              <a:gd name="T93" fmla="*/ 393 h 2186"/>
              <a:gd name="T94" fmla="*/ 17 w 2324"/>
              <a:gd name="T95" fmla="*/ 369 h 2186"/>
              <a:gd name="T96" fmla="*/ 20 w 2324"/>
              <a:gd name="T97" fmla="*/ 313 h 2186"/>
              <a:gd name="T98" fmla="*/ 13 w 2324"/>
              <a:gd name="T99" fmla="*/ 286 h 2186"/>
              <a:gd name="T100" fmla="*/ 14 w 2324"/>
              <a:gd name="T101" fmla="*/ 252 h 2186"/>
              <a:gd name="T102" fmla="*/ 41 w 2324"/>
              <a:gd name="T103" fmla="*/ 217 h 2186"/>
              <a:gd name="T104" fmla="*/ 29 w 2324"/>
              <a:gd name="T105" fmla="*/ 175 h 2186"/>
              <a:gd name="T106" fmla="*/ 47 w 2324"/>
              <a:gd name="T107" fmla="*/ 142 h 2186"/>
              <a:gd name="T108" fmla="*/ 45 w 2324"/>
              <a:gd name="T109" fmla="*/ 97 h 2186"/>
              <a:gd name="T110" fmla="*/ 62 w 2324"/>
              <a:gd name="T111" fmla="*/ 63 h 2186"/>
              <a:gd name="T112" fmla="*/ 104 w 2324"/>
              <a:gd name="T113" fmla="*/ 48 h 2186"/>
              <a:gd name="T114" fmla="*/ 110 w 2324"/>
              <a:gd name="T115" fmla="*/ 0 h 21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24" h="2186">
                <a:moveTo>
                  <a:pt x="549" y="0"/>
                </a:moveTo>
                <a:lnTo>
                  <a:pt x="690" y="48"/>
                </a:lnTo>
                <a:lnTo>
                  <a:pt x="775" y="106"/>
                </a:lnTo>
                <a:lnTo>
                  <a:pt x="835" y="217"/>
                </a:lnTo>
                <a:lnTo>
                  <a:pt x="999" y="241"/>
                </a:lnTo>
                <a:lnTo>
                  <a:pt x="1018" y="196"/>
                </a:lnTo>
                <a:lnTo>
                  <a:pt x="1159" y="201"/>
                </a:lnTo>
                <a:lnTo>
                  <a:pt x="1276" y="186"/>
                </a:lnTo>
                <a:lnTo>
                  <a:pt x="1390" y="262"/>
                </a:lnTo>
                <a:lnTo>
                  <a:pt x="1363" y="459"/>
                </a:lnTo>
                <a:lnTo>
                  <a:pt x="1394" y="616"/>
                </a:lnTo>
                <a:lnTo>
                  <a:pt x="1516" y="645"/>
                </a:lnTo>
                <a:lnTo>
                  <a:pt x="1755" y="753"/>
                </a:lnTo>
                <a:lnTo>
                  <a:pt x="1825" y="946"/>
                </a:lnTo>
                <a:lnTo>
                  <a:pt x="1903" y="933"/>
                </a:lnTo>
                <a:lnTo>
                  <a:pt x="1944" y="1128"/>
                </a:lnTo>
                <a:lnTo>
                  <a:pt x="2050" y="1101"/>
                </a:lnTo>
                <a:lnTo>
                  <a:pt x="2145" y="1147"/>
                </a:lnTo>
                <a:lnTo>
                  <a:pt x="2242" y="1126"/>
                </a:lnTo>
                <a:lnTo>
                  <a:pt x="2306" y="1051"/>
                </a:lnTo>
                <a:lnTo>
                  <a:pt x="2324" y="1047"/>
                </a:lnTo>
                <a:lnTo>
                  <a:pt x="2322" y="1100"/>
                </a:lnTo>
                <a:cubicBezTo>
                  <a:pt x="2320" y="1114"/>
                  <a:pt x="2316" y="1120"/>
                  <a:pt x="2313" y="1130"/>
                </a:cubicBezTo>
                <a:lnTo>
                  <a:pt x="2235" y="1181"/>
                </a:lnTo>
                <a:cubicBezTo>
                  <a:pt x="2229" y="1195"/>
                  <a:pt x="2223" y="1209"/>
                  <a:pt x="2217" y="1223"/>
                </a:cubicBezTo>
                <a:lnTo>
                  <a:pt x="2184" y="1280"/>
                </a:lnTo>
                <a:cubicBezTo>
                  <a:pt x="2190" y="1289"/>
                  <a:pt x="2196" y="1298"/>
                  <a:pt x="2202" y="1307"/>
                </a:cubicBezTo>
                <a:cubicBezTo>
                  <a:pt x="2193" y="1318"/>
                  <a:pt x="2184" y="1329"/>
                  <a:pt x="2175" y="1340"/>
                </a:cubicBezTo>
                <a:lnTo>
                  <a:pt x="2133" y="1373"/>
                </a:lnTo>
                <a:cubicBezTo>
                  <a:pt x="2121" y="1369"/>
                  <a:pt x="2109" y="1365"/>
                  <a:pt x="2097" y="1361"/>
                </a:cubicBezTo>
                <a:cubicBezTo>
                  <a:pt x="2092" y="1370"/>
                  <a:pt x="2087" y="1379"/>
                  <a:pt x="2082" y="1388"/>
                </a:cubicBezTo>
                <a:lnTo>
                  <a:pt x="2028" y="1403"/>
                </a:lnTo>
                <a:lnTo>
                  <a:pt x="2016" y="1451"/>
                </a:lnTo>
                <a:lnTo>
                  <a:pt x="1950" y="1472"/>
                </a:lnTo>
                <a:lnTo>
                  <a:pt x="1884" y="1463"/>
                </a:lnTo>
                <a:cubicBezTo>
                  <a:pt x="1878" y="1475"/>
                  <a:pt x="1872" y="1487"/>
                  <a:pt x="1866" y="1499"/>
                </a:cubicBezTo>
                <a:cubicBezTo>
                  <a:pt x="1863" y="1521"/>
                  <a:pt x="1860" y="1543"/>
                  <a:pt x="1857" y="1565"/>
                </a:cubicBezTo>
                <a:lnTo>
                  <a:pt x="1824" y="1544"/>
                </a:lnTo>
                <a:lnTo>
                  <a:pt x="1758" y="1526"/>
                </a:lnTo>
                <a:lnTo>
                  <a:pt x="1695" y="1499"/>
                </a:lnTo>
                <a:cubicBezTo>
                  <a:pt x="1685" y="1514"/>
                  <a:pt x="1675" y="1529"/>
                  <a:pt x="1665" y="1544"/>
                </a:cubicBezTo>
                <a:lnTo>
                  <a:pt x="1617" y="1541"/>
                </a:lnTo>
                <a:cubicBezTo>
                  <a:pt x="1618" y="1557"/>
                  <a:pt x="1619" y="1573"/>
                  <a:pt x="1620" y="1589"/>
                </a:cubicBezTo>
                <a:lnTo>
                  <a:pt x="1665" y="1613"/>
                </a:lnTo>
                <a:lnTo>
                  <a:pt x="1704" y="1601"/>
                </a:lnTo>
                <a:cubicBezTo>
                  <a:pt x="1707" y="1617"/>
                  <a:pt x="1710" y="1633"/>
                  <a:pt x="1713" y="1649"/>
                </a:cubicBezTo>
                <a:cubicBezTo>
                  <a:pt x="1718" y="1664"/>
                  <a:pt x="1723" y="1679"/>
                  <a:pt x="1728" y="1694"/>
                </a:cubicBezTo>
                <a:lnTo>
                  <a:pt x="1659" y="1688"/>
                </a:lnTo>
                <a:lnTo>
                  <a:pt x="1617" y="1676"/>
                </a:lnTo>
                <a:lnTo>
                  <a:pt x="1587" y="1652"/>
                </a:lnTo>
                <a:cubicBezTo>
                  <a:pt x="1581" y="1634"/>
                  <a:pt x="1575" y="1616"/>
                  <a:pt x="1569" y="1598"/>
                </a:cubicBezTo>
                <a:lnTo>
                  <a:pt x="1530" y="1580"/>
                </a:lnTo>
                <a:cubicBezTo>
                  <a:pt x="1520" y="1571"/>
                  <a:pt x="1510" y="1562"/>
                  <a:pt x="1500" y="1553"/>
                </a:cubicBezTo>
                <a:lnTo>
                  <a:pt x="1452" y="1601"/>
                </a:lnTo>
                <a:lnTo>
                  <a:pt x="1410" y="1640"/>
                </a:lnTo>
                <a:cubicBezTo>
                  <a:pt x="1420" y="1654"/>
                  <a:pt x="1430" y="1668"/>
                  <a:pt x="1440" y="1682"/>
                </a:cubicBezTo>
                <a:cubicBezTo>
                  <a:pt x="1436" y="1698"/>
                  <a:pt x="1432" y="1714"/>
                  <a:pt x="1428" y="1730"/>
                </a:cubicBezTo>
                <a:lnTo>
                  <a:pt x="1386" y="1769"/>
                </a:lnTo>
                <a:lnTo>
                  <a:pt x="1314" y="1742"/>
                </a:lnTo>
                <a:lnTo>
                  <a:pt x="1281" y="1733"/>
                </a:lnTo>
                <a:lnTo>
                  <a:pt x="1230" y="1757"/>
                </a:lnTo>
                <a:lnTo>
                  <a:pt x="1188" y="1775"/>
                </a:lnTo>
                <a:lnTo>
                  <a:pt x="1134" y="1784"/>
                </a:lnTo>
                <a:lnTo>
                  <a:pt x="1101" y="1811"/>
                </a:lnTo>
                <a:lnTo>
                  <a:pt x="1029" y="1808"/>
                </a:lnTo>
                <a:lnTo>
                  <a:pt x="993" y="1844"/>
                </a:lnTo>
                <a:cubicBezTo>
                  <a:pt x="991" y="1869"/>
                  <a:pt x="989" y="1894"/>
                  <a:pt x="987" y="1919"/>
                </a:cubicBezTo>
                <a:cubicBezTo>
                  <a:pt x="993" y="1932"/>
                  <a:pt x="999" y="1945"/>
                  <a:pt x="1005" y="1958"/>
                </a:cubicBezTo>
                <a:cubicBezTo>
                  <a:pt x="1000" y="1972"/>
                  <a:pt x="995" y="1986"/>
                  <a:pt x="990" y="2000"/>
                </a:cubicBezTo>
                <a:lnTo>
                  <a:pt x="921" y="1988"/>
                </a:lnTo>
                <a:lnTo>
                  <a:pt x="870" y="1997"/>
                </a:lnTo>
                <a:cubicBezTo>
                  <a:pt x="862" y="2007"/>
                  <a:pt x="854" y="2017"/>
                  <a:pt x="846" y="2027"/>
                </a:cubicBezTo>
                <a:cubicBezTo>
                  <a:pt x="845" y="2041"/>
                  <a:pt x="844" y="2055"/>
                  <a:pt x="843" y="2069"/>
                </a:cubicBezTo>
                <a:lnTo>
                  <a:pt x="807" y="2042"/>
                </a:lnTo>
                <a:cubicBezTo>
                  <a:pt x="801" y="2059"/>
                  <a:pt x="795" y="2076"/>
                  <a:pt x="789" y="2093"/>
                </a:cubicBezTo>
                <a:lnTo>
                  <a:pt x="735" y="2099"/>
                </a:lnTo>
                <a:lnTo>
                  <a:pt x="690" y="2075"/>
                </a:lnTo>
                <a:lnTo>
                  <a:pt x="651" y="2084"/>
                </a:lnTo>
                <a:cubicBezTo>
                  <a:pt x="641" y="2081"/>
                  <a:pt x="631" y="2078"/>
                  <a:pt x="621" y="2075"/>
                </a:cubicBezTo>
                <a:lnTo>
                  <a:pt x="570" y="2075"/>
                </a:lnTo>
                <a:cubicBezTo>
                  <a:pt x="556" y="2083"/>
                  <a:pt x="542" y="2091"/>
                  <a:pt x="528" y="2099"/>
                </a:cubicBezTo>
                <a:lnTo>
                  <a:pt x="501" y="2111"/>
                </a:lnTo>
                <a:cubicBezTo>
                  <a:pt x="497" y="2124"/>
                  <a:pt x="493" y="2137"/>
                  <a:pt x="489" y="2150"/>
                </a:cubicBezTo>
                <a:lnTo>
                  <a:pt x="450" y="2162"/>
                </a:lnTo>
                <a:lnTo>
                  <a:pt x="411" y="2186"/>
                </a:lnTo>
                <a:lnTo>
                  <a:pt x="375" y="2165"/>
                </a:lnTo>
                <a:lnTo>
                  <a:pt x="315" y="2171"/>
                </a:lnTo>
                <a:lnTo>
                  <a:pt x="273" y="2183"/>
                </a:lnTo>
                <a:lnTo>
                  <a:pt x="193" y="2183"/>
                </a:lnTo>
                <a:lnTo>
                  <a:pt x="147" y="2165"/>
                </a:lnTo>
                <a:lnTo>
                  <a:pt x="109" y="2151"/>
                </a:lnTo>
                <a:lnTo>
                  <a:pt x="84" y="2129"/>
                </a:lnTo>
                <a:lnTo>
                  <a:pt x="73" y="2045"/>
                </a:lnTo>
                <a:lnTo>
                  <a:pt x="144" y="1966"/>
                </a:lnTo>
                <a:lnTo>
                  <a:pt x="0" y="1926"/>
                </a:lnTo>
                <a:lnTo>
                  <a:pt x="85" y="1846"/>
                </a:lnTo>
                <a:lnTo>
                  <a:pt x="73" y="1681"/>
                </a:lnTo>
                <a:lnTo>
                  <a:pt x="100" y="1567"/>
                </a:lnTo>
                <a:lnTo>
                  <a:pt x="30" y="1492"/>
                </a:lnTo>
                <a:lnTo>
                  <a:pt x="64" y="1431"/>
                </a:lnTo>
                <a:lnTo>
                  <a:pt x="159" y="1309"/>
                </a:lnTo>
                <a:lnTo>
                  <a:pt x="70" y="1261"/>
                </a:lnTo>
                <a:lnTo>
                  <a:pt x="114" y="1161"/>
                </a:lnTo>
                <a:lnTo>
                  <a:pt x="204" y="1086"/>
                </a:lnTo>
                <a:lnTo>
                  <a:pt x="134" y="1011"/>
                </a:lnTo>
                <a:lnTo>
                  <a:pt x="144" y="876"/>
                </a:lnTo>
                <a:lnTo>
                  <a:pt x="117" y="765"/>
                </a:lnTo>
                <a:lnTo>
                  <a:pt x="237" y="712"/>
                </a:lnTo>
                <a:lnTo>
                  <a:pt x="295" y="591"/>
                </a:lnTo>
                <a:lnTo>
                  <a:pt x="225" y="486"/>
                </a:lnTo>
                <a:lnTo>
                  <a:pt x="282" y="408"/>
                </a:lnTo>
                <a:lnTo>
                  <a:pt x="309" y="316"/>
                </a:lnTo>
                <a:lnTo>
                  <a:pt x="434" y="346"/>
                </a:lnTo>
                <a:lnTo>
                  <a:pt x="519" y="238"/>
                </a:lnTo>
                <a:lnTo>
                  <a:pt x="541" y="120"/>
                </a:lnTo>
                <a:lnTo>
                  <a:pt x="549"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sp>
        <p:nvSpPr>
          <p:cNvPr id="126" name="Freeform 4">
            <a:extLst>
              <a:ext uri="{FF2B5EF4-FFF2-40B4-BE49-F238E27FC236}">
                <a16:creationId xmlns:a16="http://schemas.microsoft.com/office/drawing/2014/main" id="{54422B2E-4F4D-007C-88AC-A85462BDAA87}"/>
              </a:ext>
            </a:extLst>
          </p:cNvPr>
          <p:cNvSpPr/>
          <p:nvPr/>
        </p:nvSpPr>
        <p:spPr bwMode="auto">
          <a:xfrm>
            <a:off x="8959884" y="3919152"/>
            <a:ext cx="1244880" cy="1037517"/>
          </a:xfrm>
          <a:custGeom>
            <a:avLst/>
            <a:gdLst>
              <a:gd name="T0" fmla="*/ 771 w 4215"/>
              <a:gd name="T1" fmla="*/ 100 h 3605"/>
              <a:gd name="T2" fmla="*/ 688 w 4215"/>
              <a:gd name="T3" fmla="*/ 175 h 3605"/>
              <a:gd name="T4" fmla="*/ 586 w 4215"/>
              <a:gd name="T5" fmla="*/ 252 h 3605"/>
              <a:gd name="T6" fmla="*/ 574 w 4215"/>
              <a:gd name="T7" fmla="*/ 268 h 3605"/>
              <a:gd name="T8" fmla="*/ 567 w 4215"/>
              <a:gd name="T9" fmla="*/ 301 h 3605"/>
              <a:gd name="T10" fmla="*/ 481 w 4215"/>
              <a:gd name="T11" fmla="*/ 321 h 3605"/>
              <a:gd name="T12" fmla="*/ 452 w 4215"/>
              <a:gd name="T13" fmla="*/ 380 h 3605"/>
              <a:gd name="T14" fmla="*/ 411 w 4215"/>
              <a:gd name="T15" fmla="*/ 369 h 3605"/>
              <a:gd name="T16" fmla="*/ 357 w 4215"/>
              <a:gd name="T17" fmla="*/ 429 h 3605"/>
              <a:gd name="T18" fmla="*/ 369 w 4215"/>
              <a:gd name="T19" fmla="*/ 526 h 3605"/>
              <a:gd name="T20" fmla="*/ 360 w 4215"/>
              <a:gd name="T21" fmla="*/ 622 h 3605"/>
              <a:gd name="T22" fmla="*/ 264 w 4215"/>
              <a:gd name="T23" fmla="*/ 676 h 3605"/>
              <a:gd name="T24" fmla="*/ 178 w 4215"/>
              <a:gd name="T25" fmla="*/ 721 h 3605"/>
              <a:gd name="T26" fmla="*/ 177 w 4215"/>
              <a:gd name="T27" fmla="*/ 691 h 3605"/>
              <a:gd name="T28" fmla="*/ 175 w 4215"/>
              <a:gd name="T29" fmla="*/ 648 h 3605"/>
              <a:gd name="T30" fmla="*/ 141 w 4215"/>
              <a:gd name="T31" fmla="*/ 609 h 3605"/>
              <a:gd name="T32" fmla="*/ 108 w 4215"/>
              <a:gd name="T33" fmla="*/ 597 h 3605"/>
              <a:gd name="T34" fmla="*/ 43 w 4215"/>
              <a:gd name="T35" fmla="*/ 591 h 3605"/>
              <a:gd name="T36" fmla="*/ 27 w 4215"/>
              <a:gd name="T37" fmla="*/ 582 h 3605"/>
              <a:gd name="T38" fmla="*/ 75 w 4215"/>
              <a:gd name="T39" fmla="*/ 559 h 3605"/>
              <a:gd name="T40" fmla="*/ 27 w 4215"/>
              <a:gd name="T41" fmla="*/ 556 h 3605"/>
              <a:gd name="T42" fmla="*/ 0 w 4215"/>
              <a:gd name="T43" fmla="*/ 507 h 3605"/>
              <a:gd name="T44" fmla="*/ 39 w 4215"/>
              <a:gd name="T45" fmla="*/ 463 h 3605"/>
              <a:gd name="T46" fmla="*/ 33 w 4215"/>
              <a:gd name="T47" fmla="*/ 398 h 3605"/>
              <a:gd name="T48" fmla="*/ 84 w 4215"/>
              <a:gd name="T49" fmla="*/ 354 h 3605"/>
              <a:gd name="T50" fmla="*/ 89 w 4215"/>
              <a:gd name="T51" fmla="*/ 358 h 3605"/>
              <a:gd name="T52" fmla="*/ 122 w 4215"/>
              <a:gd name="T53" fmla="*/ 364 h 3605"/>
              <a:gd name="T54" fmla="*/ 149 w 4215"/>
              <a:gd name="T55" fmla="*/ 365 h 3605"/>
              <a:gd name="T56" fmla="*/ 167 w 4215"/>
              <a:gd name="T57" fmla="*/ 350 h 3605"/>
              <a:gd name="T58" fmla="*/ 191 w 4215"/>
              <a:gd name="T59" fmla="*/ 343 h 3605"/>
              <a:gd name="T60" fmla="*/ 214 w 4215"/>
              <a:gd name="T61" fmla="*/ 348 h 3605"/>
              <a:gd name="T62" fmla="*/ 236 w 4215"/>
              <a:gd name="T63" fmla="*/ 342 h 3605"/>
              <a:gd name="T64" fmla="*/ 251 w 4215"/>
              <a:gd name="T65" fmla="*/ 325 h 3605"/>
              <a:gd name="T66" fmla="*/ 265 w 4215"/>
              <a:gd name="T67" fmla="*/ 312 h 3605"/>
              <a:gd name="T68" fmla="*/ 287 w 4215"/>
              <a:gd name="T69" fmla="*/ 290 h 3605"/>
              <a:gd name="T70" fmla="*/ 313 w 4215"/>
              <a:gd name="T71" fmla="*/ 279 h 3605"/>
              <a:gd name="T72" fmla="*/ 344 w 4215"/>
              <a:gd name="T73" fmla="*/ 282 h 3605"/>
              <a:gd name="T74" fmla="*/ 349 w 4215"/>
              <a:gd name="T75" fmla="*/ 256 h 3605"/>
              <a:gd name="T76" fmla="*/ 373 w 4215"/>
              <a:gd name="T77" fmla="*/ 244 h 3605"/>
              <a:gd name="T78" fmla="*/ 391 w 4215"/>
              <a:gd name="T79" fmla="*/ 263 h 3605"/>
              <a:gd name="T80" fmla="*/ 410 w 4215"/>
              <a:gd name="T81" fmla="*/ 258 h 3605"/>
              <a:gd name="T82" fmla="*/ 391 w 4215"/>
              <a:gd name="T83" fmla="*/ 246 h 3605"/>
              <a:gd name="T84" fmla="*/ 406 w 4215"/>
              <a:gd name="T85" fmla="*/ 228 h 3605"/>
              <a:gd name="T86" fmla="*/ 439 w 4215"/>
              <a:gd name="T87" fmla="*/ 241 h 3605"/>
              <a:gd name="T88" fmla="*/ 457 w 4215"/>
              <a:gd name="T89" fmla="*/ 222 h 3605"/>
              <a:gd name="T90" fmla="*/ 484 w 4215"/>
              <a:gd name="T91" fmla="*/ 205 h 3605"/>
              <a:gd name="T92" fmla="*/ 502 w 4215"/>
              <a:gd name="T93" fmla="*/ 196 h 3605"/>
              <a:gd name="T94" fmla="*/ 511 w 4215"/>
              <a:gd name="T95" fmla="*/ 172 h 3605"/>
              <a:gd name="T96" fmla="*/ 532 w 4215"/>
              <a:gd name="T97" fmla="*/ 148 h 3605"/>
              <a:gd name="T98" fmla="*/ 589 w 4215"/>
              <a:gd name="T99" fmla="*/ 124 h 3605"/>
              <a:gd name="T100" fmla="*/ 607 w 4215"/>
              <a:gd name="T101" fmla="*/ 70 h 3605"/>
              <a:gd name="T102" fmla="*/ 667 w 4215"/>
              <a:gd name="T103" fmla="*/ 91 h 3605"/>
              <a:gd name="T104" fmla="*/ 694 w 4215"/>
              <a:gd name="T105" fmla="*/ 42 h 3605"/>
              <a:gd name="T106" fmla="*/ 741 w 4215"/>
              <a:gd name="T107" fmla="*/ 27 h 3605"/>
              <a:gd name="T108" fmla="*/ 808 w 4215"/>
              <a:gd name="T109" fmla="*/ 16 h 36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215" h="3605">
                <a:moveTo>
                  <a:pt x="4170" y="0"/>
                </a:moveTo>
                <a:lnTo>
                  <a:pt x="4215" y="60"/>
                </a:lnTo>
                <a:lnTo>
                  <a:pt x="3855" y="500"/>
                </a:lnTo>
                <a:lnTo>
                  <a:pt x="3690" y="585"/>
                </a:lnTo>
                <a:lnTo>
                  <a:pt x="3510" y="740"/>
                </a:lnTo>
                <a:lnTo>
                  <a:pt x="3440" y="875"/>
                </a:lnTo>
                <a:lnTo>
                  <a:pt x="3260" y="975"/>
                </a:lnTo>
                <a:lnTo>
                  <a:pt x="3035" y="1115"/>
                </a:lnTo>
                <a:lnTo>
                  <a:pt x="2930" y="1260"/>
                </a:lnTo>
                <a:lnTo>
                  <a:pt x="2963" y="1342"/>
                </a:lnTo>
                <a:lnTo>
                  <a:pt x="2907" y="1310"/>
                </a:lnTo>
                <a:lnTo>
                  <a:pt x="2871" y="1338"/>
                </a:lnTo>
                <a:lnTo>
                  <a:pt x="2915" y="1390"/>
                </a:lnTo>
                <a:lnTo>
                  <a:pt x="2919" y="1442"/>
                </a:lnTo>
                <a:lnTo>
                  <a:pt x="2835" y="1506"/>
                </a:lnTo>
                <a:lnTo>
                  <a:pt x="2690" y="1575"/>
                </a:lnTo>
                <a:lnTo>
                  <a:pt x="2535" y="1575"/>
                </a:lnTo>
                <a:lnTo>
                  <a:pt x="2405" y="1605"/>
                </a:lnTo>
                <a:lnTo>
                  <a:pt x="2345" y="1814"/>
                </a:lnTo>
                <a:lnTo>
                  <a:pt x="2265" y="1859"/>
                </a:lnTo>
                <a:lnTo>
                  <a:pt x="2259" y="1898"/>
                </a:lnTo>
                <a:lnTo>
                  <a:pt x="2175" y="1902"/>
                </a:lnTo>
                <a:lnTo>
                  <a:pt x="2150" y="1859"/>
                </a:lnTo>
                <a:lnTo>
                  <a:pt x="2055" y="1844"/>
                </a:lnTo>
                <a:lnTo>
                  <a:pt x="1935" y="1934"/>
                </a:lnTo>
                <a:lnTo>
                  <a:pt x="1865" y="2054"/>
                </a:lnTo>
                <a:lnTo>
                  <a:pt x="1785" y="2144"/>
                </a:lnTo>
                <a:lnTo>
                  <a:pt x="1775" y="2278"/>
                </a:lnTo>
                <a:lnTo>
                  <a:pt x="1811" y="2434"/>
                </a:lnTo>
                <a:lnTo>
                  <a:pt x="1845" y="2629"/>
                </a:lnTo>
                <a:lnTo>
                  <a:pt x="1800" y="2764"/>
                </a:lnTo>
                <a:lnTo>
                  <a:pt x="1868" y="3154"/>
                </a:lnTo>
                <a:lnTo>
                  <a:pt x="1800" y="3109"/>
                </a:lnTo>
                <a:lnTo>
                  <a:pt x="1665" y="3239"/>
                </a:lnTo>
                <a:lnTo>
                  <a:pt x="1485" y="3229"/>
                </a:lnTo>
                <a:lnTo>
                  <a:pt x="1320" y="3379"/>
                </a:lnTo>
                <a:lnTo>
                  <a:pt x="1185" y="3389"/>
                </a:lnTo>
                <a:lnTo>
                  <a:pt x="1040" y="3374"/>
                </a:lnTo>
                <a:lnTo>
                  <a:pt x="891" y="3605"/>
                </a:lnTo>
                <a:lnTo>
                  <a:pt x="801" y="3598"/>
                </a:lnTo>
                <a:lnTo>
                  <a:pt x="787" y="3529"/>
                </a:lnTo>
                <a:lnTo>
                  <a:pt x="886" y="3454"/>
                </a:lnTo>
                <a:lnTo>
                  <a:pt x="949" y="3365"/>
                </a:lnTo>
                <a:lnTo>
                  <a:pt x="960" y="3269"/>
                </a:lnTo>
                <a:lnTo>
                  <a:pt x="876" y="3239"/>
                </a:lnTo>
                <a:cubicBezTo>
                  <a:pt x="876" y="3199"/>
                  <a:pt x="875" y="3159"/>
                  <a:pt x="875" y="3119"/>
                </a:cubicBezTo>
                <a:lnTo>
                  <a:pt x="784" y="3109"/>
                </a:lnTo>
                <a:lnTo>
                  <a:pt x="705" y="3044"/>
                </a:lnTo>
                <a:lnTo>
                  <a:pt x="679" y="2927"/>
                </a:lnTo>
                <a:lnTo>
                  <a:pt x="586" y="2914"/>
                </a:lnTo>
                <a:lnTo>
                  <a:pt x="541" y="2983"/>
                </a:lnTo>
                <a:lnTo>
                  <a:pt x="335" y="3014"/>
                </a:lnTo>
                <a:lnTo>
                  <a:pt x="335" y="2939"/>
                </a:lnTo>
                <a:lnTo>
                  <a:pt x="215" y="2954"/>
                </a:lnTo>
                <a:lnTo>
                  <a:pt x="183" y="2998"/>
                </a:lnTo>
                <a:lnTo>
                  <a:pt x="94" y="2983"/>
                </a:lnTo>
                <a:lnTo>
                  <a:pt x="135" y="2912"/>
                </a:lnTo>
                <a:lnTo>
                  <a:pt x="121" y="2821"/>
                </a:lnTo>
                <a:lnTo>
                  <a:pt x="246" y="2854"/>
                </a:lnTo>
                <a:lnTo>
                  <a:pt x="375" y="2794"/>
                </a:lnTo>
                <a:lnTo>
                  <a:pt x="360" y="2705"/>
                </a:lnTo>
                <a:lnTo>
                  <a:pt x="214" y="2669"/>
                </a:lnTo>
                <a:lnTo>
                  <a:pt x="135" y="2782"/>
                </a:lnTo>
                <a:lnTo>
                  <a:pt x="96" y="2719"/>
                </a:lnTo>
                <a:lnTo>
                  <a:pt x="108" y="2629"/>
                </a:lnTo>
                <a:lnTo>
                  <a:pt x="0" y="2534"/>
                </a:lnTo>
                <a:lnTo>
                  <a:pt x="37" y="2402"/>
                </a:lnTo>
                <a:lnTo>
                  <a:pt x="79" y="2315"/>
                </a:lnTo>
                <a:lnTo>
                  <a:pt x="195" y="2314"/>
                </a:lnTo>
                <a:lnTo>
                  <a:pt x="225" y="2192"/>
                </a:lnTo>
                <a:lnTo>
                  <a:pt x="180" y="2084"/>
                </a:lnTo>
                <a:lnTo>
                  <a:pt x="165" y="1991"/>
                </a:lnTo>
                <a:lnTo>
                  <a:pt x="171" y="1850"/>
                </a:lnTo>
                <a:lnTo>
                  <a:pt x="245" y="1774"/>
                </a:lnTo>
                <a:lnTo>
                  <a:pt x="420" y="1770"/>
                </a:lnTo>
                <a:lnTo>
                  <a:pt x="419" y="1763"/>
                </a:lnTo>
                <a:lnTo>
                  <a:pt x="420" y="1765"/>
                </a:lnTo>
                <a:cubicBezTo>
                  <a:pt x="428" y="1773"/>
                  <a:pt x="436" y="1782"/>
                  <a:pt x="445" y="1790"/>
                </a:cubicBezTo>
                <a:lnTo>
                  <a:pt x="483" y="1804"/>
                </a:lnTo>
                <a:lnTo>
                  <a:pt x="529" y="1822"/>
                </a:lnTo>
                <a:lnTo>
                  <a:pt x="609" y="1822"/>
                </a:lnTo>
                <a:lnTo>
                  <a:pt x="651" y="1810"/>
                </a:lnTo>
                <a:lnTo>
                  <a:pt x="711" y="1804"/>
                </a:lnTo>
                <a:lnTo>
                  <a:pt x="747" y="1825"/>
                </a:lnTo>
                <a:lnTo>
                  <a:pt x="786" y="1801"/>
                </a:lnTo>
                <a:lnTo>
                  <a:pt x="825" y="1789"/>
                </a:lnTo>
                <a:cubicBezTo>
                  <a:pt x="829" y="1776"/>
                  <a:pt x="833" y="1763"/>
                  <a:pt x="837" y="1750"/>
                </a:cubicBezTo>
                <a:lnTo>
                  <a:pt x="864" y="1738"/>
                </a:lnTo>
                <a:cubicBezTo>
                  <a:pt x="878" y="1730"/>
                  <a:pt x="892" y="1722"/>
                  <a:pt x="906" y="1714"/>
                </a:cubicBezTo>
                <a:lnTo>
                  <a:pt x="957" y="1714"/>
                </a:lnTo>
                <a:cubicBezTo>
                  <a:pt x="967" y="1717"/>
                  <a:pt x="977" y="1720"/>
                  <a:pt x="987" y="1723"/>
                </a:cubicBezTo>
                <a:lnTo>
                  <a:pt x="1026" y="1714"/>
                </a:lnTo>
                <a:lnTo>
                  <a:pt x="1071" y="1738"/>
                </a:lnTo>
                <a:lnTo>
                  <a:pt x="1125" y="1732"/>
                </a:lnTo>
                <a:cubicBezTo>
                  <a:pt x="1131" y="1715"/>
                  <a:pt x="1137" y="1698"/>
                  <a:pt x="1143" y="1681"/>
                </a:cubicBezTo>
                <a:lnTo>
                  <a:pt x="1179" y="1708"/>
                </a:lnTo>
                <a:cubicBezTo>
                  <a:pt x="1180" y="1694"/>
                  <a:pt x="1181" y="1680"/>
                  <a:pt x="1182" y="1666"/>
                </a:cubicBezTo>
                <a:cubicBezTo>
                  <a:pt x="1190" y="1656"/>
                  <a:pt x="1198" y="1646"/>
                  <a:pt x="1206" y="1636"/>
                </a:cubicBezTo>
                <a:lnTo>
                  <a:pt x="1257" y="1627"/>
                </a:lnTo>
                <a:lnTo>
                  <a:pt x="1326" y="1639"/>
                </a:lnTo>
                <a:cubicBezTo>
                  <a:pt x="1331" y="1625"/>
                  <a:pt x="1336" y="1611"/>
                  <a:pt x="1341" y="1597"/>
                </a:cubicBezTo>
                <a:cubicBezTo>
                  <a:pt x="1335" y="1584"/>
                  <a:pt x="1329" y="1571"/>
                  <a:pt x="1323" y="1558"/>
                </a:cubicBezTo>
                <a:cubicBezTo>
                  <a:pt x="1325" y="1533"/>
                  <a:pt x="1327" y="1508"/>
                  <a:pt x="1329" y="1483"/>
                </a:cubicBezTo>
                <a:lnTo>
                  <a:pt x="1365" y="1447"/>
                </a:lnTo>
                <a:lnTo>
                  <a:pt x="1437" y="1450"/>
                </a:lnTo>
                <a:lnTo>
                  <a:pt x="1470" y="1423"/>
                </a:lnTo>
                <a:lnTo>
                  <a:pt x="1524" y="1414"/>
                </a:lnTo>
                <a:lnTo>
                  <a:pt x="1566" y="1396"/>
                </a:lnTo>
                <a:lnTo>
                  <a:pt x="1617" y="1372"/>
                </a:lnTo>
                <a:lnTo>
                  <a:pt x="1650" y="1381"/>
                </a:lnTo>
                <a:lnTo>
                  <a:pt x="1722" y="1408"/>
                </a:lnTo>
                <a:lnTo>
                  <a:pt x="1764" y="1369"/>
                </a:lnTo>
                <a:cubicBezTo>
                  <a:pt x="1768" y="1353"/>
                  <a:pt x="1772" y="1337"/>
                  <a:pt x="1776" y="1321"/>
                </a:cubicBezTo>
                <a:cubicBezTo>
                  <a:pt x="1766" y="1307"/>
                  <a:pt x="1756" y="1293"/>
                  <a:pt x="1746" y="1279"/>
                </a:cubicBezTo>
                <a:lnTo>
                  <a:pt x="1788" y="1240"/>
                </a:lnTo>
                <a:lnTo>
                  <a:pt x="1836" y="1192"/>
                </a:lnTo>
                <a:cubicBezTo>
                  <a:pt x="1846" y="1201"/>
                  <a:pt x="1856" y="1210"/>
                  <a:pt x="1866" y="1219"/>
                </a:cubicBezTo>
                <a:lnTo>
                  <a:pt x="1905" y="1237"/>
                </a:lnTo>
                <a:cubicBezTo>
                  <a:pt x="1911" y="1255"/>
                  <a:pt x="1917" y="1273"/>
                  <a:pt x="1923" y="1291"/>
                </a:cubicBezTo>
                <a:lnTo>
                  <a:pt x="1953" y="1315"/>
                </a:lnTo>
                <a:lnTo>
                  <a:pt x="1995" y="1327"/>
                </a:lnTo>
                <a:lnTo>
                  <a:pt x="2064" y="1333"/>
                </a:lnTo>
                <a:cubicBezTo>
                  <a:pt x="2059" y="1318"/>
                  <a:pt x="2054" y="1303"/>
                  <a:pt x="2049" y="1288"/>
                </a:cubicBezTo>
                <a:cubicBezTo>
                  <a:pt x="2046" y="1272"/>
                  <a:pt x="2043" y="1256"/>
                  <a:pt x="2040" y="1240"/>
                </a:cubicBezTo>
                <a:lnTo>
                  <a:pt x="2001" y="1252"/>
                </a:lnTo>
                <a:lnTo>
                  <a:pt x="1956" y="1228"/>
                </a:lnTo>
                <a:cubicBezTo>
                  <a:pt x="1955" y="1212"/>
                  <a:pt x="1954" y="1196"/>
                  <a:pt x="1953" y="1180"/>
                </a:cubicBezTo>
                <a:lnTo>
                  <a:pt x="2001" y="1183"/>
                </a:lnTo>
                <a:cubicBezTo>
                  <a:pt x="2011" y="1168"/>
                  <a:pt x="2021" y="1153"/>
                  <a:pt x="2031" y="1138"/>
                </a:cubicBezTo>
                <a:lnTo>
                  <a:pt x="2094" y="1165"/>
                </a:lnTo>
                <a:lnTo>
                  <a:pt x="2160" y="1183"/>
                </a:lnTo>
                <a:lnTo>
                  <a:pt x="2193" y="1204"/>
                </a:lnTo>
                <a:cubicBezTo>
                  <a:pt x="2196" y="1182"/>
                  <a:pt x="2199" y="1160"/>
                  <a:pt x="2202" y="1138"/>
                </a:cubicBezTo>
                <a:cubicBezTo>
                  <a:pt x="2208" y="1126"/>
                  <a:pt x="2214" y="1114"/>
                  <a:pt x="2220" y="1102"/>
                </a:cubicBezTo>
                <a:lnTo>
                  <a:pt x="2286" y="1111"/>
                </a:lnTo>
                <a:lnTo>
                  <a:pt x="2352" y="1090"/>
                </a:lnTo>
                <a:lnTo>
                  <a:pt x="2364" y="1042"/>
                </a:lnTo>
                <a:lnTo>
                  <a:pt x="2418" y="1027"/>
                </a:lnTo>
                <a:cubicBezTo>
                  <a:pt x="2423" y="1018"/>
                  <a:pt x="2428" y="1009"/>
                  <a:pt x="2433" y="1000"/>
                </a:cubicBezTo>
                <a:cubicBezTo>
                  <a:pt x="2445" y="1004"/>
                  <a:pt x="2457" y="1008"/>
                  <a:pt x="2469" y="1012"/>
                </a:cubicBezTo>
                <a:lnTo>
                  <a:pt x="2511" y="979"/>
                </a:lnTo>
                <a:cubicBezTo>
                  <a:pt x="2520" y="968"/>
                  <a:pt x="2529" y="957"/>
                  <a:pt x="2538" y="946"/>
                </a:cubicBezTo>
                <a:cubicBezTo>
                  <a:pt x="2532" y="937"/>
                  <a:pt x="2526" y="928"/>
                  <a:pt x="2520" y="919"/>
                </a:cubicBezTo>
                <a:lnTo>
                  <a:pt x="2553" y="862"/>
                </a:lnTo>
                <a:cubicBezTo>
                  <a:pt x="2559" y="848"/>
                  <a:pt x="2565" y="834"/>
                  <a:pt x="2571" y="820"/>
                </a:cubicBezTo>
                <a:lnTo>
                  <a:pt x="2649" y="769"/>
                </a:lnTo>
                <a:cubicBezTo>
                  <a:pt x="2652" y="759"/>
                  <a:pt x="2656" y="753"/>
                  <a:pt x="2658" y="739"/>
                </a:cubicBezTo>
                <a:lnTo>
                  <a:pt x="2660" y="687"/>
                </a:lnTo>
                <a:lnTo>
                  <a:pt x="2835" y="645"/>
                </a:lnTo>
                <a:lnTo>
                  <a:pt x="2945" y="620"/>
                </a:lnTo>
                <a:lnTo>
                  <a:pt x="2975" y="515"/>
                </a:lnTo>
                <a:lnTo>
                  <a:pt x="2955" y="420"/>
                </a:lnTo>
                <a:lnTo>
                  <a:pt x="3035" y="350"/>
                </a:lnTo>
                <a:lnTo>
                  <a:pt x="3095" y="530"/>
                </a:lnTo>
                <a:lnTo>
                  <a:pt x="3225" y="425"/>
                </a:lnTo>
                <a:lnTo>
                  <a:pt x="3335" y="455"/>
                </a:lnTo>
                <a:lnTo>
                  <a:pt x="3305" y="305"/>
                </a:lnTo>
                <a:lnTo>
                  <a:pt x="3365" y="240"/>
                </a:lnTo>
                <a:lnTo>
                  <a:pt x="3470" y="210"/>
                </a:lnTo>
                <a:lnTo>
                  <a:pt x="3480" y="120"/>
                </a:lnTo>
                <a:lnTo>
                  <a:pt x="3620" y="45"/>
                </a:lnTo>
                <a:lnTo>
                  <a:pt x="3705" y="135"/>
                </a:lnTo>
                <a:lnTo>
                  <a:pt x="3840" y="210"/>
                </a:lnTo>
                <a:lnTo>
                  <a:pt x="3975" y="230"/>
                </a:lnTo>
                <a:lnTo>
                  <a:pt x="4040" y="80"/>
                </a:lnTo>
                <a:lnTo>
                  <a:pt x="4170" y="0"/>
                </a:lnTo>
                <a:close/>
              </a:path>
            </a:pathLst>
          </a:cu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a:lstStyle/>
          <a:p>
            <a:endParaRPr lang="zh-CN" altLang="en-US" kern="0"/>
          </a:p>
        </p:txBody>
      </p:sp>
      <p:grpSp>
        <p:nvGrpSpPr>
          <p:cNvPr id="127" name="组合 181">
            <a:extLst>
              <a:ext uri="{FF2B5EF4-FFF2-40B4-BE49-F238E27FC236}">
                <a16:creationId xmlns:a16="http://schemas.microsoft.com/office/drawing/2014/main" id="{59ED0172-F53F-2980-A7EF-7533AA79CD55}"/>
              </a:ext>
            </a:extLst>
          </p:cNvPr>
          <p:cNvGrpSpPr/>
          <p:nvPr/>
        </p:nvGrpSpPr>
        <p:grpSpPr>
          <a:xfrm>
            <a:off x="5470177" y="829010"/>
            <a:ext cx="2330477" cy="2902245"/>
            <a:chOff x="239060" y="4720814"/>
            <a:chExt cx="2702708" cy="961246"/>
          </a:xfrm>
        </p:grpSpPr>
        <p:sp>
          <p:nvSpPr>
            <p:cNvPr id="128" name="圆角矩形 182">
              <a:extLst>
                <a:ext uri="{FF2B5EF4-FFF2-40B4-BE49-F238E27FC236}">
                  <a16:creationId xmlns:a16="http://schemas.microsoft.com/office/drawing/2014/main" id="{4DB71F22-4ABD-437E-140B-399CBBD3F862}"/>
                </a:ext>
              </a:extLst>
            </p:cNvPr>
            <p:cNvSpPr/>
            <p:nvPr/>
          </p:nvSpPr>
          <p:spPr>
            <a:xfrm>
              <a:off x="239060" y="4824410"/>
              <a:ext cx="2702708" cy="857650"/>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defTabSz="913765">
                <a:lnSpc>
                  <a:spcPct val="150000"/>
                </a:lnSpc>
                <a:defRPr/>
              </a:pPr>
              <a:endParaRPr lang="en-US" altLang="zh-CN" sz="1100" kern="0" dirty="0">
                <a:latin typeface="Arial" panose="020B0604020202020204" pitchFamily="34" charset="0"/>
                <a:ea typeface="Microsoft YaHei" panose="020B0503020204020204" pitchFamily="34" charset="-122"/>
                <a:cs typeface="Arial" panose="020B0604020202020204" pitchFamily="34" charset="0"/>
              </a:endParaRP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Hazira: RIL</a:t>
              </a: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Vadodara: RIL</a:t>
              </a:r>
            </a:p>
            <a:p>
              <a:pPr marL="285750" indent="-285750" defTabSz="913765">
                <a:lnSpc>
                  <a:spcPct val="150000"/>
                </a:lnSpc>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Dahej: RIL</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        Dahej: RIL (Planned) </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        Dahej: OPaL (Upcoming)</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4.     Mundra: Adani (Planned)</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5.     Ratnagiri: Finolex</a:t>
              </a:r>
            </a:p>
            <a:p>
              <a:pPr defTabSz="913765">
                <a:lnSpc>
                  <a:spcPct val="150000"/>
                </a:lnSpc>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6.     Kota: DCM Shriram</a:t>
              </a:r>
            </a:p>
          </p:txBody>
        </p:sp>
        <p:sp>
          <p:nvSpPr>
            <p:cNvPr id="129" name="圆角矩形 45">
              <a:extLst>
                <a:ext uri="{FF2B5EF4-FFF2-40B4-BE49-F238E27FC236}">
                  <a16:creationId xmlns:a16="http://schemas.microsoft.com/office/drawing/2014/main" id="{3BD7DA0B-6DEF-412C-30BE-C43AF12DE937}"/>
                </a:ext>
              </a:extLst>
            </p:cNvPr>
            <p:cNvSpPr/>
            <p:nvPr/>
          </p:nvSpPr>
          <p:spPr>
            <a:xfrm>
              <a:off x="829201" y="4720814"/>
              <a:ext cx="1582020" cy="235155"/>
            </a:xfrm>
            <a:prstGeom prst="roundRect">
              <a:avLst>
                <a:gd name="adj" fmla="val 50000"/>
              </a:avLst>
            </a:pr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West</a:t>
              </a:r>
            </a:p>
          </p:txBody>
        </p:sp>
      </p:grpSp>
      <p:grpSp>
        <p:nvGrpSpPr>
          <p:cNvPr id="130" name="组合 187">
            <a:extLst>
              <a:ext uri="{FF2B5EF4-FFF2-40B4-BE49-F238E27FC236}">
                <a16:creationId xmlns:a16="http://schemas.microsoft.com/office/drawing/2014/main" id="{09190C65-17CB-1629-099C-F0BF500ADD65}"/>
              </a:ext>
            </a:extLst>
          </p:cNvPr>
          <p:cNvGrpSpPr/>
          <p:nvPr/>
        </p:nvGrpSpPr>
        <p:grpSpPr>
          <a:xfrm>
            <a:off x="9748786" y="1057575"/>
            <a:ext cx="2211403" cy="1203231"/>
            <a:chOff x="-540388" y="3603522"/>
            <a:chExt cx="1965984" cy="2693568"/>
          </a:xfrm>
        </p:grpSpPr>
        <p:sp>
          <p:nvSpPr>
            <p:cNvPr id="131" name="圆角矩形 188">
              <a:extLst>
                <a:ext uri="{FF2B5EF4-FFF2-40B4-BE49-F238E27FC236}">
                  <a16:creationId xmlns:a16="http://schemas.microsoft.com/office/drawing/2014/main" id="{00411531-A153-4D48-21BD-313E993BAD33}"/>
                </a:ext>
              </a:extLst>
            </p:cNvPr>
            <p:cNvSpPr/>
            <p:nvPr/>
          </p:nvSpPr>
          <p:spPr>
            <a:xfrm>
              <a:off x="-540388" y="4077961"/>
              <a:ext cx="1965984" cy="2219129"/>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marL="228600" indent="-228600" defTabSz="913765">
                <a:buFont typeface="+mj-lt"/>
                <a:buAutoNum type="arabicPeriod"/>
                <a:defRPr/>
              </a:pPr>
              <a:r>
                <a:rPr lang="en-US" altLang="zh-CN" sz="1100" kern="0" dirty="0">
                  <a:latin typeface="Arial" panose="020B0604020202020204" pitchFamily="34" charset="0"/>
                  <a:ea typeface="Microsoft YaHei" panose="020B0503020204020204" pitchFamily="34" charset="-122"/>
                  <a:cs typeface="Arial" panose="020B0604020202020204" pitchFamily="34" charset="0"/>
                </a:rPr>
                <a:t>Paradip: IOCL (Planned) </a:t>
              </a:r>
            </a:p>
          </p:txBody>
        </p:sp>
        <p:sp>
          <p:nvSpPr>
            <p:cNvPr id="132" name="圆角矩形 45">
              <a:extLst>
                <a:ext uri="{FF2B5EF4-FFF2-40B4-BE49-F238E27FC236}">
                  <a16:creationId xmlns:a16="http://schemas.microsoft.com/office/drawing/2014/main" id="{D4EF1CE3-B2D5-A8F6-C20D-7D9609F64963}"/>
                </a:ext>
              </a:extLst>
            </p:cNvPr>
            <p:cNvSpPr/>
            <p:nvPr/>
          </p:nvSpPr>
          <p:spPr>
            <a:xfrm>
              <a:off x="-348406" y="3603522"/>
              <a:ext cx="1582020" cy="948878"/>
            </a:xfrm>
            <a:prstGeom prst="roundRect">
              <a:avLst>
                <a:gd name="adj" fmla="val 50000"/>
              </a:avLst>
            </a:pr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East</a:t>
              </a:r>
            </a:p>
          </p:txBody>
        </p:sp>
      </p:grpSp>
      <p:grpSp>
        <p:nvGrpSpPr>
          <p:cNvPr id="133" name="组合 199">
            <a:extLst>
              <a:ext uri="{FF2B5EF4-FFF2-40B4-BE49-F238E27FC236}">
                <a16:creationId xmlns:a16="http://schemas.microsoft.com/office/drawing/2014/main" id="{A11F687B-B57B-82D2-C05D-60984B58CC54}"/>
              </a:ext>
            </a:extLst>
          </p:cNvPr>
          <p:cNvGrpSpPr/>
          <p:nvPr/>
        </p:nvGrpSpPr>
        <p:grpSpPr>
          <a:xfrm>
            <a:off x="5869794" y="4179889"/>
            <a:ext cx="2521265" cy="1449134"/>
            <a:chOff x="1686300" y="4382534"/>
            <a:chExt cx="1679465" cy="1769180"/>
          </a:xfrm>
        </p:grpSpPr>
        <p:sp>
          <p:nvSpPr>
            <p:cNvPr id="134" name="圆角矩形 200">
              <a:extLst>
                <a:ext uri="{FF2B5EF4-FFF2-40B4-BE49-F238E27FC236}">
                  <a16:creationId xmlns:a16="http://schemas.microsoft.com/office/drawing/2014/main" id="{5048A8DF-5CAD-4B77-98CF-3C41272C94D0}"/>
                </a:ext>
              </a:extLst>
            </p:cNvPr>
            <p:cNvSpPr/>
            <p:nvPr/>
          </p:nvSpPr>
          <p:spPr>
            <a:xfrm>
              <a:off x="1686300" y="4593659"/>
              <a:ext cx="1679465" cy="1558055"/>
            </a:xfrm>
            <a:prstGeom prst="roundRect">
              <a:avLst>
                <a:gd name="adj" fmla="val 11361"/>
              </a:avLst>
            </a:prstGeom>
            <a:noFill/>
            <a:ln w="9525">
              <a:solidFill>
                <a:schemeClr val="bg1">
                  <a:lumMod val="65000"/>
                </a:schemeClr>
              </a:solidFill>
              <a:prstDash val="sysDash"/>
              <a:miter lim="800000"/>
            </a:ln>
          </p:spPr>
          <p:txBody>
            <a:bodyPr wrap="none" lIns="91405" tIns="45703" rIns="91405" bIns="45703" anchor="ctr"/>
            <a:lstStyle/>
            <a:p>
              <a:pPr marL="285750" indent="-285750" defTabSz="913765">
                <a:lnSpc>
                  <a:spcPct val="150000"/>
                </a:lnSpc>
                <a:buFont typeface="+mj-lt"/>
                <a:buAutoNum type="arabicPeriod"/>
                <a:defRPr/>
              </a:pPr>
              <a:endParaRPr lang="sv-SE" altLang="zh-CN" sz="1100" kern="0" dirty="0">
                <a:latin typeface="Arial" panose="020B0604020202020204" pitchFamily="34" charset="0"/>
                <a:ea typeface="Microsoft YaHei" panose="020B0503020204020204" pitchFamily="34" charset="-122"/>
                <a:cs typeface="Arial" panose="020B0604020202020204" pitchFamily="34" charset="0"/>
              </a:endParaRPr>
            </a:p>
            <a:p>
              <a:pPr marL="285750" indent="-285750" defTabSz="913765">
                <a:lnSpc>
                  <a:spcPct val="150000"/>
                </a:lnSpc>
                <a:buFont typeface="+mj-lt"/>
                <a:buAutoNum type="arabicPeriod"/>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Cuddalore: Chemplast</a:t>
              </a:r>
            </a:p>
            <a:p>
              <a:pPr defTabSz="913765">
                <a:lnSpc>
                  <a:spcPct val="150000"/>
                </a:lnSpc>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        Cuddalore: Chemplast (Planned)</a:t>
              </a:r>
            </a:p>
            <a:p>
              <a:pPr defTabSz="913765">
                <a:lnSpc>
                  <a:spcPct val="150000"/>
                </a:lnSpc>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2.     Mettur, Chemplast</a:t>
              </a:r>
              <a:endParaRPr lang="sv-SE" altLang="zh-CN" sz="1100" b="1" i="1" kern="0" dirty="0">
                <a:solidFill>
                  <a:schemeClr val="accent1">
                    <a:lumMod val="50000"/>
                  </a:schemeClr>
                </a:solidFill>
                <a:latin typeface="Arial" panose="020B0604020202020204" pitchFamily="34" charset="0"/>
                <a:ea typeface="Microsoft YaHei" panose="020B0503020204020204" pitchFamily="34" charset="-122"/>
                <a:cs typeface="Arial" panose="020B0604020202020204" pitchFamily="34" charset="0"/>
              </a:endParaRPr>
            </a:p>
            <a:p>
              <a:pPr defTabSz="913765">
                <a:lnSpc>
                  <a:spcPct val="150000"/>
                </a:lnSpc>
                <a:defRPr/>
              </a:pPr>
              <a:r>
                <a:rPr lang="sv-SE" altLang="zh-CN" sz="1100" kern="0" dirty="0">
                  <a:latin typeface="Arial" panose="020B0604020202020204" pitchFamily="34" charset="0"/>
                  <a:ea typeface="Microsoft YaHei" panose="020B0503020204020204" pitchFamily="34" charset="-122"/>
                  <a:cs typeface="Arial" panose="020B0604020202020204" pitchFamily="34" charset="0"/>
                </a:rPr>
                <a:t>3.     Tuticorin, DCW Ltd.</a:t>
              </a:r>
              <a:endParaRPr lang="zh-CN" altLang="en-US" sz="1100" kern="0" dirty="0">
                <a:latin typeface="Arial" panose="020B0604020202020204" pitchFamily="34" charset="0"/>
                <a:ea typeface="Microsoft YaHei" panose="020B0503020204020204" pitchFamily="34" charset="-122"/>
                <a:cs typeface="Arial" panose="020B0604020202020204" pitchFamily="34" charset="0"/>
              </a:endParaRPr>
            </a:p>
          </p:txBody>
        </p:sp>
        <p:sp>
          <p:nvSpPr>
            <p:cNvPr id="135" name="圆角矩形 45">
              <a:extLst>
                <a:ext uri="{FF2B5EF4-FFF2-40B4-BE49-F238E27FC236}">
                  <a16:creationId xmlns:a16="http://schemas.microsoft.com/office/drawing/2014/main" id="{6062952E-D33B-8E12-567D-88F0DB43B1FC}"/>
                </a:ext>
              </a:extLst>
            </p:cNvPr>
            <p:cNvSpPr/>
            <p:nvPr/>
          </p:nvSpPr>
          <p:spPr>
            <a:xfrm>
              <a:off x="2054327" y="4382534"/>
              <a:ext cx="962191" cy="422783"/>
            </a:xfrm>
            <a:prstGeom prst="roundRect">
              <a:avLst>
                <a:gd name="adj" fmla="val 50000"/>
              </a:avLst>
            </a:prstGeom>
            <a:solidFill>
              <a:srgbClr val="4BAFC8"/>
            </a:solidFill>
            <a:ln w="19050" cmpd="sng">
              <a:solidFill>
                <a:srgbClr val="FFFFFF"/>
              </a:solidFill>
              <a:prstDash val="solid"/>
              <a:round/>
            </a:ln>
            <a:effectLst>
              <a:outerShdw dist="28398" dir="6993903" algn="ctr" rotWithShape="0">
                <a:srgbClr val="B2B2B2">
                  <a:alpha val="50000"/>
                </a:srgbClr>
              </a:outerShdw>
            </a:effectLst>
          </p:spPr>
          <p:txBody>
            <a:bodyPr lIns="0" tIns="45703" rIns="0" bIns="45703" anchor="ctr" anchorCtr="1"/>
            <a:lstStyle/>
            <a:p>
              <a:pPr algn="ctr" fontAlgn="base">
                <a:spcBef>
                  <a:spcPct val="0"/>
                </a:spcBef>
                <a:spcAft>
                  <a:spcPct val="0"/>
                </a:spcAft>
              </a:pPr>
              <a:r>
                <a:rPr lang="en-US" altLang="zh-CN" sz="1400" kern="0" dirty="0"/>
                <a:t>South</a:t>
              </a:r>
            </a:p>
          </p:txBody>
        </p:sp>
      </p:grpSp>
      <p:sp>
        <p:nvSpPr>
          <p:cNvPr id="136" name="Oval 135">
            <a:extLst>
              <a:ext uri="{FF2B5EF4-FFF2-40B4-BE49-F238E27FC236}">
                <a16:creationId xmlns:a16="http://schemas.microsoft.com/office/drawing/2014/main" id="{DE88CCF1-144A-5BD7-3263-02A303CAB240}"/>
              </a:ext>
            </a:extLst>
          </p:cNvPr>
          <p:cNvSpPr/>
          <p:nvPr/>
        </p:nvSpPr>
        <p:spPr>
          <a:xfrm>
            <a:off x="8300810" y="3563069"/>
            <a:ext cx="162731" cy="145989"/>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137" name="Oval 136">
            <a:extLst>
              <a:ext uri="{FF2B5EF4-FFF2-40B4-BE49-F238E27FC236}">
                <a16:creationId xmlns:a16="http://schemas.microsoft.com/office/drawing/2014/main" id="{A41BE8D9-F199-757A-BA67-E1A87F2F085F}"/>
              </a:ext>
            </a:extLst>
          </p:cNvPr>
          <p:cNvSpPr/>
          <p:nvPr/>
        </p:nvSpPr>
        <p:spPr>
          <a:xfrm>
            <a:off x="8427125" y="3474989"/>
            <a:ext cx="162731" cy="15667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2</a:t>
            </a:r>
          </a:p>
        </p:txBody>
      </p:sp>
      <p:sp>
        <p:nvSpPr>
          <p:cNvPr id="138" name="Oval 137">
            <a:extLst>
              <a:ext uri="{FF2B5EF4-FFF2-40B4-BE49-F238E27FC236}">
                <a16:creationId xmlns:a16="http://schemas.microsoft.com/office/drawing/2014/main" id="{6E5884B0-F535-6913-5B75-C2BD0F29862A}"/>
              </a:ext>
            </a:extLst>
          </p:cNvPr>
          <p:cNvSpPr/>
          <p:nvPr/>
        </p:nvSpPr>
        <p:spPr>
          <a:xfrm>
            <a:off x="8334382" y="3268793"/>
            <a:ext cx="178502" cy="16630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3</a:t>
            </a:r>
          </a:p>
        </p:txBody>
      </p:sp>
      <p:sp>
        <p:nvSpPr>
          <p:cNvPr id="139" name="Oval 138">
            <a:extLst>
              <a:ext uri="{FF2B5EF4-FFF2-40B4-BE49-F238E27FC236}">
                <a16:creationId xmlns:a16="http://schemas.microsoft.com/office/drawing/2014/main" id="{CEB5DE9E-F0B6-A2DC-63A2-4811B9763937}"/>
              </a:ext>
            </a:extLst>
          </p:cNvPr>
          <p:cNvSpPr/>
          <p:nvPr/>
        </p:nvSpPr>
        <p:spPr>
          <a:xfrm>
            <a:off x="7972039" y="3117630"/>
            <a:ext cx="165421" cy="15116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4</a:t>
            </a:r>
          </a:p>
        </p:txBody>
      </p:sp>
      <p:sp>
        <p:nvSpPr>
          <p:cNvPr id="140" name="Oval 139">
            <a:extLst>
              <a:ext uri="{FF2B5EF4-FFF2-40B4-BE49-F238E27FC236}">
                <a16:creationId xmlns:a16="http://schemas.microsoft.com/office/drawing/2014/main" id="{387860E6-9FFC-A9E8-3096-EF91EC3B4A2C}"/>
              </a:ext>
            </a:extLst>
          </p:cNvPr>
          <p:cNvSpPr/>
          <p:nvPr/>
        </p:nvSpPr>
        <p:spPr>
          <a:xfrm>
            <a:off x="8840268" y="2883074"/>
            <a:ext cx="167776" cy="15671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6</a:t>
            </a:r>
          </a:p>
        </p:txBody>
      </p:sp>
      <p:sp>
        <p:nvSpPr>
          <p:cNvPr id="141" name="Oval 140">
            <a:extLst>
              <a:ext uri="{FF2B5EF4-FFF2-40B4-BE49-F238E27FC236}">
                <a16:creationId xmlns:a16="http://schemas.microsoft.com/office/drawing/2014/main" id="{565138AA-0ABB-152B-C31D-D34010BDF1F6}"/>
              </a:ext>
            </a:extLst>
          </p:cNvPr>
          <p:cNvSpPr/>
          <p:nvPr/>
        </p:nvSpPr>
        <p:spPr>
          <a:xfrm>
            <a:off x="8414216" y="3949526"/>
            <a:ext cx="197650" cy="18100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5</a:t>
            </a:r>
          </a:p>
        </p:txBody>
      </p:sp>
      <p:sp>
        <p:nvSpPr>
          <p:cNvPr id="142" name="Oval 141">
            <a:extLst>
              <a:ext uri="{FF2B5EF4-FFF2-40B4-BE49-F238E27FC236}">
                <a16:creationId xmlns:a16="http://schemas.microsoft.com/office/drawing/2014/main" id="{6E5CE4DE-6935-348D-57A4-3CF838CCEA83}"/>
              </a:ext>
            </a:extLst>
          </p:cNvPr>
          <p:cNvSpPr/>
          <p:nvPr/>
        </p:nvSpPr>
        <p:spPr>
          <a:xfrm>
            <a:off x="10113564" y="3718043"/>
            <a:ext cx="176494" cy="17698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143" name="Oval 142">
            <a:extLst>
              <a:ext uri="{FF2B5EF4-FFF2-40B4-BE49-F238E27FC236}">
                <a16:creationId xmlns:a16="http://schemas.microsoft.com/office/drawing/2014/main" id="{D1607C47-BA84-EDB9-6748-A03AF79FAA46}"/>
              </a:ext>
            </a:extLst>
          </p:cNvPr>
          <p:cNvSpPr/>
          <p:nvPr/>
        </p:nvSpPr>
        <p:spPr>
          <a:xfrm>
            <a:off x="9256076" y="5122716"/>
            <a:ext cx="178502" cy="16630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1</a:t>
            </a:r>
          </a:p>
        </p:txBody>
      </p:sp>
      <p:sp>
        <p:nvSpPr>
          <p:cNvPr id="144" name="Oval 143">
            <a:extLst>
              <a:ext uri="{FF2B5EF4-FFF2-40B4-BE49-F238E27FC236}">
                <a16:creationId xmlns:a16="http://schemas.microsoft.com/office/drawing/2014/main" id="{715333B2-22DA-5BDE-C101-1C737DFFC951}"/>
              </a:ext>
            </a:extLst>
          </p:cNvPr>
          <p:cNvSpPr/>
          <p:nvPr/>
        </p:nvSpPr>
        <p:spPr>
          <a:xfrm>
            <a:off x="9016090" y="5169679"/>
            <a:ext cx="178502" cy="16630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2</a:t>
            </a:r>
          </a:p>
        </p:txBody>
      </p:sp>
      <p:sp>
        <p:nvSpPr>
          <p:cNvPr id="145" name="Oval 144">
            <a:extLst>
              <a:ext uri="{FF2B5EF4-FFF2-40B4-BE49-F238E27FC236}">
                <a16:creationId xmlns:a16="http://schemas.microsoft.com/office/drawing/2014/main" id="{01CD964D-CDC4-9428-368B-E98E63FDF4F0}"/>
              </a:ext>
            </a:extLst>
          </p:cNvPr>
          <p:cNvSpPr/>
          <p:nvPr/>
        </p:nvSpPr>
        <p:spPr>
          <a:xfrm>
            <a:off x="9041573" y="5446575"/>
            <a:ext cx="178502" cy="16630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00" b="1" dirty="0">
                <a:latin typeface="Arial" panose="020B0604020202020204" pitchFamily="34" charset="0"/>
                <a:cs typeface="Arial" panose="020B0604020202020204" pitchFamily="34" charset="0"/>
              </a:rPr>
              <a:t>3</a:t>
            </a:r>
          </a:p>
        </p:txBody>
      </p:sp>
      <p:sp>
        <p:nvSpPr>
          <p:cNvPr id="146" name="TextBox 145">
            <a:extLst>
              <a:ext uri="{FF2B5EF4-FFF2-40B4-BE49-F238E27FC236}">
                <a16:creationId xmlns:a16="http://schemas.microsoft.com/office/drawing/2014/main" id="{107C803A-473A-1036-2A8E-3BA4F93AF2A9}"/>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Tree>
    <p:extLst>
      <p:ext uri="{BB962C8B-B14F-4D97-AF65-F5344CB8AC3E}">
        <p14:creationId xmlns:p14="http://schemas.microsoft.com/office/powerpoint/2010/main" val="167989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83FE3-2E24-4C07-B0AE-3EF8EA1E75FD}"/>
              </a:ext>
            </a:extLst>
          </p:cNvPr>
          <p:cNvSpPr>
            <a:spLocks noGrp="1"/>
          </p:cNvSpPr>
          <p:nvPr>
            <p:ph type="body" sz="quarter" idx="14"/>
          </p:nvPr>
        </p:nvSpPr>
        <p:spPr>
          <a:xfrm>
            <a:off x="134161" y="151592"/>
            <a:ext cx="7417745" cy="457200"/>
          </a:xfrm>
        </p:spPr>
        <p:txBody>
          <a:bodyPr>
            <a:normAutofit/>
          </a:bodyPr>
          <a:lstStyle/>
          <a:p>
            <a:r>
              <a:rPr lang="en-US" sz="1400" dirty="0">
                <a:solidFill>
                  <a:schemeClr val="tx1"/>
                </a:solidFill>
                <a:latin typeface="Arial" panose="020B0604020202020204" pitchFamily="34" charset="0"/>
              </a:rPr>
              <a:t>India: Imports, Exports (Opportunity) </a:t>
            </a:r>
            <a:endParaRPr lang="en-IN" sz="1400" dirty="0">
              <a:solidFill>
                <a:schemeClr val="tx1"/>
              </a:solidFill>
              <a:latin typeface="Arial" panose="020B0604020202020204" pitchFamily="34" charset="0"/>
            </a:endParaRPr>
          </a:p>
        </p:txBody>
      </p:sp>
      <p:sp>
        <p:nvSpPr>
          <p:cNvPr id="17" name="TextBox 22">
            <a:extLst>
              <a:ext uri="{FF2B5EF4-FFF2-40B4-BE49-F238E27FC236}">
                <a16:creationId xmlns:a16="http://schemas.microsoft.com/office/drawing/2014/main" id="{CA93C008-B057-45E0-8CAA-CAC503119A6C}"/>
              </a:ext>
            </a:extLst>
          </p:cNvPr>
          <p:cNvSpPr txBox="1"/>
          <p:nvPr/>
        </p:nvSpPr>
        <p:spPr>
          <a:xfrm>
            <a:off x="6241773" y="6489346"/>
            <a:ext cx="5857460" cy="245003"/>
          </a:xfrm>
          <a:prstGeom prst="rect">
            <a:avLst/>
          </a:prstGeom>
          <a:noFill/>
        </p:spPr>
        <p:txBody>
          <a:bodyPr wrap="square" rtlCol="0">
            <a:spAutoFit/>
          </a:bodyPr>
          <a:lstStyle/>
          <a:p>
            <a:pPr algn="r" fontAlgn="base">
              <a:lnSpc>
                <a:spcPct val="107000"/>
              </a:lnSpc>
              <a:spcAft>
                <a:spcPts val="800"/>
              </a:spcAft>
            </a:pPr>
            <a:r>
              <a:rPr lang="en-IN" sz="1000" i="1" dirty="0">
                <a:solidFill>
                  <a:srgbClr val="000000"/>
                </a:solidFill>
                <a:latin typeface="Arial" panose="020B0604020202020204" pitchFamily="34" charset="0"/>
                <a:ea typeface="Verdana" panose="020B0604030504040204" pitchFamily="34" charset="0"/>
                <a:cs typeface="Arial" panose="020B0604020202020204" pitchFamily="34" charset="0"/>
              </a:rPr>
              <a:t>Source: </a:t>
            </a:r>
            <a:r>
              <a:rPr lang="en-US" sz="1000" i="1" dirty="0">
                <a:solidFill>
                  <a:srgbClr val="000000"/>
                </a:solidFill>
                <a:latin typeface="Arial" panose="020B0604020202020204" pitchFamily="34" charset="0"/>
                <a:ea typeface="Verdana" panose="020B0604030504040204" pitchFamily="34" charset="0"/>
                <a:cs typeface="Arial" panose="020B0604020202020204" pitchFamily="34" charset="0"/>
              </a:rPr>
              <a:t>Department of Commerce, Ministry of Commerce and Industry, Government of India</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F8BA61CA-3C18-B1BE-1A86-B418A09B6501}"/>
              </a:ext>
            </a:extLst>
          </p:cNvPr>
          <p:cNvSpPr txBox="1"/>
          <p:nvPr/>
        </p:nvSpPr>
        <p:spPr>
          <a:xfrm>
            <a:off x="134161" y="696968"/>
            <a:ext cx="4558746" cy="335156"/>
          </a:xfrm>
          <a:prstGeom prst="rect">
            <a:avLst/>
          </a:prstGeom>
          <a:noFill/>
        </p:spPr>
        <p:txBody>
          <a:bodyPr wrap="square">
            <a:spAutoFit/>
          </a:bodyPr>
          <a:lstStyle/>
          <a:p>
            <a:pPr>
              <a:lnSpc>
                <a:spcPct val="150000"/>
              </a:lnSpc>
            </a:pPr>
            <a:r>
              <a:rPr lang="en-US" sz="1200" b="1" dirty="0">
                <a:latin typeface="Arial" panose="020B0604020202020204" pitchFamily="34" charset="0"/>
                <a:cs typeface="Arial" panose="020B0604020202020204" pitchFamily="34" charset="0"/>
              </a:rPr>
              <a:t>India Trade Imports PVC:2021</a:t>
            </a:r>
          </a:p>
        </p:txBody>
      </p:sp>
      <p:pic>
        <p:nvPicPr>
          <p:cNvPr id="4" name="Picture 3" descr="A map of the world&#10;&#10;Description automatically generated with low confidence">
            <a:extLst>
              <a:ext uri="{FF2B5EF4-FFF2-40B4-BE49-F238E27FC236}">
                <a16:creationId xmlns:a16="http://schemas.microsoft.com/office/drawing/2014/main" id="{CAADAB30-8896-4EB0-DB43-09A865BE6F50}"/>
              </a:ext>
            </a:extLst>
          </p:cNvPr>
          <p:cNvPicPr>
            <a:picLocks noChangeAspect="1"/>
          </p:cNvPicPr>
          <p:nvPr/>
        </p:nvPicPr>
        <p:blipFill rotWithShape="1">
          <a:blip r:embed="rId3">
            <a:extLst>
              <a:ext uri="{28A0092B-C50C-407E-A947-70E740481C1C}">
                <a14:useLocalDpi xmlns:a14="http://schemas.microsoft.com/office/drawing/2010/main" val="0"/>
              </a:ext>
            </a:extLst>
          </a:blip>
          <a:srcRect t="12007" r="6172"/>
          <a:stretch/>
        </p:blipFill>
        <p:spPr>
          <a:xfrm>
            <a:off x="-7762" y="736253"/>
            <a:ext cx="8390902" cy="5147170"/>
          </a:xfrm>
          <a:prstGeom prst="rect">
            <a:avLst/>
          </a:prstGeom>
        </p:spPr>
      </p:pic>
      <p:graphicFrame>
        <p:nvGraphicFramePr>
          <p:cNvPr id="13" name="Chart 12">
            <a:extLst>
              <a:ext uri="{FF2B5EF4-FFF2-40B4-BE49-F238E27FC236}">
                <a16:creationId xmlns:a16="http://schemas.microsoft.com/office/drawing/2014/main" id="{3E71FB08-C20D-C90A-D7F8-FE2CDC212161}"/>
              </a:ext>
            </a:extLst>
          </p:cNvPr>
          <p:cNvGraphicFramePr/>
          <p:nvPr/>
        </p:nvGraphicFramePr>
        <p:xfrm>
          <a:off x="0" y="3980209"/>
          <a:ext cx="4187689" cy="1903214"/>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7216BA7A-802C-7927-CF76-72303EF6D2B0}"/>
              </a:ext>
            </a:extLst>
          </p:cNvPr>
          <p:cNvSpPr txBox="1"/>
          <p:nvPr/>
        </p:nvSpPr>
        <p:spPr>
          <a:xfrm>
            <a:off x="41395" y="5922061"/>
            <a:ext cx="7410284" cy="369332"/>
          </a:xfrm>
          <a:prstGeom prst="rect">
            <a:avLst/>
          </a:prstGeom>
          <a:noFill/>
        </p:spPr>
        <p:txBody>
          <a:bodyPr wrap="square">
            <a:spAutoFit/>
          </a:bodyPr>
          <a:lstStyle/>
          <a:p>
            <a:r>
              <a:rPr lang="en-US" sz="900" i="1" dirty="0">
                <a:latin typeface="Arial" panose="020B0604020202020204" pitchFamily="34" charset="0"/>
                <a:cs typeface="Arial" panose="020B0604020202020204" pitchFamily="34" charset="0"/>
              </a:rPr>
              <a:t>Note: - The Import data is calculated for 2020 (calendar year from January 2020 to December 2020), India Import data vary as Import Export were taken from DGFT for Financial Year where FY 2021 means (April 2020 to March 2021).</a:t>
            </a:r>
            <a:endParaRPr lang="en-IN" sz="900" i="1" dirty="0">
              <a:latin typeface="Arial" panose="020B0604020202020204" pitchFamily="34" charset="0"/>
              <a:cs typeface="Arial" panose="020B0604020202020204" pitchFamily="34" charset="0"/>
            </a:endParaRPr>
          </a:p>
        </p:txBody>
      </p:sp>
      <p:graphicFrame>
        <p:nvGraphicFramePr>
          <p:cNvPr id="21" name="Table 20">
            <a:extLst>
              <a:ext uri="{FF2B5EF4-FFF2-40B4-BE49-F238E27FC236}">
                <a16:creationId xmlns:a16="http://schemas.microsoft.com/office/drawing/2014/main" id="{D7D29016-3FA6-E0A5-F606-792DD25732CA}"/>
              </a:ext>
            </a:extLst>
          </p:cNvPr>
          <p:cNvGraphicFramePr>
            <a:graphicFrameLocks noGrp="1"/>
          </p:cNvGraphicFramePr>
          <p:nvPr/>
        </p:nvGraphicFramePr>
        <p:xfrm>
          <a:off x="8390902" y="4430187"/>
          <a:ext cx="3708333" cy="1676400"/>
        </p:xfrm>
        <a:graphic>
          <a:graphicData uri="http://schemas.openxmlformats.org/drawingml/2006/table">
            <a:tbl>
              <a:tblPr firstRow="1" firstCol="1" bandRow="1">
                <a:tableStyleId>{912C8C85-51F0-491E-9774-3900AFEF0FD7}</a:tableStyleId>
              </a:tblPr>
              <a:tblGrid>
                <a:gridCol w="1210370">
                  <a:extLst>
                    <a:ext uri="{9D8B030D-6E8A-4147-A177-3AD203B41FA5}">
                      <a16:colId xmlns:a16="http://schemas.microsoft.com/office/drawing/2014/main" val="2049448392"/>
                    </a:ext>
                  </a:extLst>
                </a:gridCol>
                <a:gridCol w="728703">
                  <a:extLst>
                    <a:ext uri="{9D8B030D-6E8A-4147-A177-3AD203B41FA5}">
                      <a16:colId xmlns:a16="http://schemas.microsoft.com/office/drawing/2014/main" val="3664333860"/>
                    </a:ext>
                  </a:extLst>
                </a:gridCol>
                <a:gridCol w="736858">
                  <a:extLst>
                    <a:ext uri="{9D8B030D-6E8A-4147-A177-3AD203B41FA5}">
                      <a16:colId xmlns:a16="http://schemas.microsoft.com/office/drawing/2014/main" val="3863878375"/>
                    </a:ext>
                  </a:extLst>
                </a:gridCol>
                <a:gridCol w="1032402">
                  <a:extLst>
                    <a:ext uri="{9D8B030D-6E8A-4147-A177-3AD203B41FA5}">
                      <a16:colId xmlns:a16="http://schemas.microsoft.com/office/drawing/2014/main" val="2925950427"/>
                    </a:ext>
                  </a:extLst>
                </a:gridCol>
              </a:tblGrid>
              <a:tr h="62646">
                <a:tc rowSpan="2">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Countries</a:t>
                      </a:r>
                      <a:endParaRPr lang="en-IN" sz="1400" dirty="0">
                        <a:effectLst/>
                        <a:latin typeface="Arial" panose="020B0604020202020204" pitchFamily="34" charset="0"/>
                        <a:cs typeface="Arial" panose="020B0604020202020204" pitchFamily="34" charset="0"/>
                      </a:endParaRPr>
                    </a:p>
                  </a:txBody>
                  <a:tcPr marL="68580" marR="68580" marT="0" marB="0" anchor="ctr"/>
                </a:tc>
                <a:tc gridSpan="2">
                  <a:txBody>
                    <a:bodyPr/>
                    <a:lstStyle/>
                    <a:p>
                      <a:pPr marL="0" algn="ctr" defTabSz="914400" rtl="0" eaLnBrk="1" latinLnBrk="0" hangingPunct="1">
                        <a:lnSpc>
                          <a:spcPct val="100000"/>
                        </a:lnSpc>
                        <a:spcAft>
                          <a:spcPts val="800"/>
                        </a:spcAft>
                      </a:pPr>
                      <a:r>
                        <a:rPr lang="en-IN" sz="1100" b="1" kern="1200" dirty="0">
                          <a:solidFill>
                            <a:schemeClr val="bg1"/>
                          </a:solidFill>
                          <a:effectLst/>
                          <a:latin typeface="Arial" panose="020B0604020202020204" pitchFamily="34" charset="0"/>
                          <a:ea typeface="+mn-ea"/>
                          <a:cs typeface="Arial" panose="020B0604020202020204" pitchFamily="34" charset="0"/>
                        </a:rPr>
                        <a:t>2020</a:t>
                      </a:r>
                    </a:p>
                  </a:txBody>
                  <a:tcPr marL="68580" marR="68580" marT="0" marB="0" anchor="ctr"/>
                </a:tc>
                <a:tc hMerge="1">
                  <a:txBody>
                    <a:bodyPr/>
                    <a:lstStyle/>
                    <a:p>
                      <a:pPr algn="ctr">
                        <a:lnSpc>
                          <a:spcPct val="150000"/>
                        </a:lnSpc>
                        <a:spcAft>
                          <a:spcPts val="800"/>
                        </a:spcAft>
                      </a:pP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Net Export Potential</a:t>
                      </a:r>
                      <a:endParaRPr lang="en-IN" sz="1400" dirty="0">
                        <a:effectLst/>
                        <a:latin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0399276"/>
                  </a:ext>
                </a:extLst>
              </a:tr>
              <a:tr h="62646">
                <a:tc vMerge="1">
                  <a:txBody>
                    <a:bodyPr/>
                    <a:lstStyle/>
                    <a:p>
                      <a:pPr algn="ctr">
                        <a:lnSpc>
                          <a:spcPct val="150000"/>
                        </a:lnSpc>
                        <a:spcAft>
                          <a:spcPts val="800"/>
                        </a:spcAft>
                      </a:pPr>
                      <a:r>
                        <a:rPr lang="en-US" sz="1200" dirty="0">
                          <a:effectLst/>
                          <a:latin typeface="Arial" panose="020B0604020202020204" pitchFamily="34" charset="0"/>
                          <a:cs typeface="Arial" panose="020B0604020202020204" pitchFamily="34" charset="0"/>
                        </a:rPr>
                        <a:t>Countries</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b="1" dirty="0">
                          <a:solidFill>
                            <a:schemeClr val="bg1"/>
                          </a:solidFill>
                          <a:effectLst/>
                          <a:latin typeface="Arial" panose="020B0604020202020204" pitchFamily="34" charset="0"/>
                          <a:cs typeface="Arial" panose="020B0604020202020204" pitchFamily="34" charset="0"/>
                        </a:rPr>
                        <a:t>Import</a:t>
                      </a:r>
                      <a:endParaRPr lang="en-IN" sz="1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70AD47"/>
                    </a:solidFill>
                  </a:tcPr>
                </a:tc>
                <a:tc>
                  <a:txBody>
                    <a:bodyPr/>
                    <a:lstStyle/>
                    <a:p>
                      <a:pPr algn="ctr">
                        <a:lnSpc>
                          <a:spcPct val="100000"/>
                        </a:lnSpc>
                        <a:spcAft>
                          <a:spcPts val="800"/>
                        </a:spcAft>
                      </a:pPr>
                      <a:r>
                        <a:rPr lang="en-US" sz="1100" b="1" dirty="0">
                          <a:solidFill>
                            <a:schemeClr val="bg1"/>
                          </a:solidFill>
                          <a:effectLst/>
                          <a:latin typeface="Arial" panose="020B0604020202020204" pitchFamily="34" charset="0"/>
                          <a:cs typeface="Arial" panose="020B0604020202020204" pitchFamily="34" charset="0"/>
                        </a:rPr>
                        <a:t>Export</a:t>
                      </a:r>
                      <a:endParaRPr lang="en-IN" sz="1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solidFill>
                      <a:srgbClr val="70AD47"/>
                    </a:solidFill>
                  </a:tcPr>
                </a:tc>
                <a:tc vMerge="1">
                  <a:txBody>
                    <a:bodyPr/>
                    <a:lstStyle/>
                    <a:p>
                      <a:pPr algn="ctr">
                        <a:lnSpc>
                          <a:spcPct val="150000"/>
                        </a:lnSpc>
                        <a:spcAft>
                          <a:spcPts val="800"/>
                        </a:spcAft>
                      </a:pPr>
                      <a:r>
                        <a:rPr lang="en-US" sz="1200" dirty="0">
                          <a:effectLst/>
                          <a:latin typeface="Arial" panose="020B0604020202020204" pitchFamily="34" charset="0"/>
                          <a:cs typeface="Arial" panose="020B0604020202020204" pitchFamily="34" charset="0"/>
                        </a:rPr>
                        <a:t>Net Export Potential</a:t>
                      </a:r>
                      <a:endParaRPr lang="en-IN"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20701769"/>
                  </a:ext>
                </a:extLst>
              </a:tr>
              <a:tr h="62646">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Bangladesh</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290.10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290.10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22465928"/>
                  </a:ext>
                </a:extLst>
              </a:tr>
              <a:tr h="62646">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Malaysia</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169.66</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47.62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122.04</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97869658"/>
                  </a:ext>
                </a:extLst>
              </a:tr>
              <a:tr h="28931">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Myanmar</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59.27</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59.27</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715385"/>
                  </a:ext>
                </a:extLst>
              </a:tr>
              <a:tr h="62646">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Sri Lanka</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45.9</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45.9</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794451"/>
                  </a:ext>
                </a:extLst>
              </a:tr>
              <a:tr h="62646">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Singapore</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36.87</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2.35</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34.52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04947939"/>
                  </a:ext>
                </a:extLst>
              </a:tr>
              <a:tr h="62646">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Nepal</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6.99</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0</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6.99</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37571775"/>
                  </a:ext>
                </a:extLst>
              </a:tr>
              <a:tr h="125292">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Total Export Potential</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 </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IN"/>
                    </a:p>
                  </a:txBody>
                  <a:tcPr/>
                </a:tc>
                <a:tc>
                  <a:txBody>
                    <a:bodyPr/>
                    <a:lstStyle/>
                    <a:p>
                      <a:pPr algn="ctr">
                        <a:lnSpc>
                          <a:spcPct val="100000"/>
                        </a:lnSpc>
                        <a:spcAft>
                          <a:spcPts val="800"/>
                        </a:spcAft>
                      </a:pPr>
                      <a:r>
                        <a:rPr lang="en-US" sz="1100" dirty="0">
                          <a:effectLst/>
                          <a:latin typeface="Arial" panose="020B0604020202020204" pitchFamily="34" charset="0"/>
                          <a:cs typeface="Arial" panose="020B0604020202020204" pitchFamily="34" charset="0"/>
                        </a:rPr>
                        <a:t>558.82</a:t>
                      </a:r>
                      <a:endParaRPr lang="en-IN"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66531774"/>
                  </a:ext>
                </a:extLst>
              </a:tr>
            </a:tbl>
          </a:graphicData>
        </a:graphic>
      </p:graphicFrame>
      <p:sp>
        <p:nvSpPr>
          <p:cNvPr id="11" name="TextBox 10">
            <a:extLst>
              <a:ext uri="{FF2B5EF4-FFF2-40B4-BE49-F238E27FC236}">
                <a16:creationId xmlns:a16="http://schemas.microsoft.com/office/drawing/2014/main" id="{8BC1FCA1-A126-5275-F39D-508A0F9232D9}"/>
              </a:ext>
            </a:extLst>
          </p:cNvPr>
          <p:cNvSpPr txBox="1"/>
          <p:nvPr/>
        </p:nvSpPr>
        <p:spPr>
          <a:xfrm>
            <a:off x="8396079" y="1765887"/>
            <a:ext cx="3708333" cy="461665"/>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Anti-dumping duties imposed on imports from China PR and USA withdrawn in Feb 2022</a:t>
            </a:r>
            <a:endParaRPr lang="en-IN" sz="12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5F00CC5-562E-C5B1-4AB3-FEF43DB4E9FF}"/>
              </a:ext>
            </a:extLst>
          </p:cNvPr>
          <p:cNvSpPr txBox="1"/>
          <p:nvPr/>
        </p:nvSpPr>
        <p:spPr>
          <a:xfrm>
            <a:off x="8396079" y="1188977"/>
            <a:ext cx="3708333" cy="461665"/>
          </a:xfrm>
          <a:prstGeom prst="rect">
            <a:avLst/>
          </a:prstGeom>
          <a:solidFill>
            <a:srgbClr val="E9EBF5"/>
          </a:solidFill>
        </p:spPr>
        <p:txBody>
          <a:bodyPr wrap="square" rtlCol="0">
            <a:spAutoFit/>
          </a:bodyPr>
          <a:lstStyle/>
          <a:p>
            <a:pPr algn="ctr"/>
            <a:r>
              <a:rPr lang="en-US" sz="1200" b="1" dirty="0">
                <a:latin typeface="Arial" panose="020B0604020202020204" pitchFamily="34" charset="0"/>
                <a:cs typeface="Arial" panose="020B0604020202020204" pitchFamily="34" charset="0"/>
              </a:rPr>
              <a:t>India is the largest importer of PVC with 1.6 million tonnes of imports in 2020.</a:t>
            </a:r>
          </a:p>
        </p:txBody>
      </p:sp>
      <p:sp>
        <p:nvSpPr>
          <p:cNvPr id="14" name="TextBox 13">
            <a:extLst>
              <a:ext uri="{FF2B5EF4-FFF2-40B4-BE49-F238E27FC236}">
                <a16:creationId xmlns:a16="http://schemas.microsoft.com/office/drawing/2014/main" id="{C06081B8-110D-AA83-4392-8D2268F876F9}"/>
              </a:ext>
            </a:extLst>
          </p:cNvPr>
          <p:cNvSpPr txBox="1"/>
          <p:nvPr/>
        </p:nvSpPr>
        <p:spPr>
          <a:xfrm>
            <a:off x="8396078" y="2329543"/>
            <a:ext cx="3708333" cy="335156"/>
          </a:xfrm>
          <a:prstGeom prst="rect">
            <a:avLst/>
          </a:prstGeom>
          <a:solidFill>
            <a:srgbClr val="E9EBF5"/>
          </a:solidFill>
        </p:spPr>
        <p:txBody>
          <a:bodyPr wrap="square" rtlCol="0" anchor="ctr">
            <a:spAutoFit/>
          </a:bodyPr>
          <a:lstStyle/>
          <a:p>
            <a:pPr algn="ctr">
              <a:lnSpc>
                <a:spcPct val="150000"/>
              </a:lnSpc>
            </a:pPr>
            <a:r>
              <a:rPr lang="en-US" sz="1200" b="1" dirty="0">
                <a:latin typeface="Arial" panose="020B0604020202020204" pitchFamily="34" charset="0"/>
                <a:cs typeface="Arial" panose="020B0604020202020204" pitchFamily="34" charset="0"/>
              </a:rPr>
              <a:t>18% GST on PVC trade within the country</a:t>
            </a:r>
          </a:p>
        </p:txBody>
      </p:sp>
      <p:sp>
        <p:nvSpPr>
          <p:cNvPr id="15" name="TextBox 14">
            <a:extLst>
              <a:ext uri="{FF2B5EF4-FFF2-40B4-BE49-F238E27FC236}">
                <a16:creationId xmlns:a16="http://schemas.microsoft.com/office/drawing/2014/main" id="{7499BE2D-C81E-35E7-CD8C-1E015136C479}"/>
              </a:ext>
            </a:extLst>
          </p:cNvPr>
          <p:cNvSpPr txBox="1"/>
          <p:nvPr/>
        </p:nvSpPr>
        <p:spPr>
          <a:xfrm>
            <a:off x="8396078" y="3600743"/>
            <a:ext cx="3708333" cy="335156"/>
          </a:xfrm>
          <a:prstGeom prst="rect">
            <a:avLst/>
          </a:prstGeom>
          <a:solidFill>
            <a:srgbClr val="E9EBF5"/>
          </a:solidFill>
        </p:spPr>
        <p:txBody>
          <a:bodyPr wrap="square" rtlCol="0" anchor="ctr">
            <a:spAutoFit/>
          </a:bodyPr>
          <a:lstStyle/>
          <a:p>
            <a:pPr algn="ctr">
              <a:lnSpc>
                <a:spcPct val="150000"/>
              </a:lnSpc>
            </a:pPr>
            <a:r>
              <a:rPr lang="fr-FR" sz="1200" b="1" dirty="0">
                <a:latin typeface="Arial" panose="020B0604020202020204" pitchFamily="34" charset="0"/>
                <a:cs typeface="Arial" panose="020B0604020202020204" pitchFamily="34" charset="0"/>
              </a:rPr>
              <a:t>Suspension Grade PVC HS Code: 39041020</a:t>
            </a:r>
          </a:p>
        </p:txBody>
      </p:sp>
      <p:sp>
        <p:nvSpPr>
          <p:cNvPr id="18" name="TextBox 17">
            <a:extLst>
              <a:ext uri="{FF2B5EF4-FFF2-40B4-BE49-F238E27FC236}">
                <a16:creationId xmlns:a16="http://schemas.microsoft.com/office/drawing/2014/main" id="{37DD2B23-EA8E-6C1E-F679-09FE9F0ED952}"/>
              </a:ext>
            </a:extLst>
          </p:cNvPr>
          <p:cNvSpPr txBox="1"/>
          <p:nvPr/>
        </p:nvSpPr>
        <p:spPr>
          <a:xfrm>
            <a:off x="8396077" y="4041407"/>
            <a:ext cx="3708333" cy="335156"/>
          </a:xfrm>
          <a:prstGeom prst="rect">
            <a:avLst/>
          </a:prstGeom>
          <a:solidFill>
            <a:srgbClr val="E9EBF5"/>
          </a:solidFill>
        </p:spPr>
        <p:txBody>
          <a:bodyPr wrap="square" rtlCol="0" anchor="ctr">
            <a:spAutoFit/>
          </a:bodyPr>
          <a:lstStyle/>
          <a:p>
            <a:pPr algn="ctr">
              <a:lnSpc>
                <a:spcPct val="150000"/>
              </a:lnSpc>
            </a:pPr>
            <a:r>
              <a:rPr lang="en-US" sz="1200" b="1" dirty="0">
                <a:latin typeface="Arial" panose="020B0604020202020204" pitchFamily="34" charset="0"/>
                <a:cs typeface="Arial" panose="020B0604020202020204" pitchFamily="34" charset="0"/>
              </a:rPr>
              <a:t>Emulsion Grade PVC HS Code: 39041010 </a:t>
            </a:r>
          </a:p>
        </p:txBody>
      </p:sp>
      <p:sp>
        <p:nvSpPr>
          <p:cNvPr id="22" name="TextBox 21">
            <a:extLst>
              <a:ext uri="{FF2B5EF4-FFF2-40B4-BE49-F238E27FC236}">
                <a16:creationId xmlns:a16="http://schemas.microsoft.com/office/drawing/2014/main" id="{168CBCF9-065F-83BA-001B-AF0462F45F31}"/>
              </a:ext>
            </a:extLst>
          </p:cNvPr>
          <p:cNvSpPr txBox="1"/>
          <p:nvPr/>
        </p:nvSpPr>
        <p:spPr>
          <a:xfrm>
            <a:off x="8396077" y="3188878"/>
            <a:ext cx="3708333" cy="335156"/>
          </a:xfrm>
          <a:prstGeom prst="rect">
            <a:avLst/>
          </a:prstGeom>
          <a:solidFill>
            <a:srgbClr val="E9EBF5"/>
          </a:solidFill>
        </p:spPr>
        <p:txBody>
          <a:bodyPr wrap="square" rtlCol="0" anchor="ctr">
            <a:spAutoFit/>
          </a:bodyPr>
          <a:lstStyle/>
          <a:p>
            <a:pPr algn="ctr">
              <a:lnSpc>
                <a:spcPct val="150000"/>
              </a:lnSpc>
            </a:pPr>
            <a:r>
              <a:rPr lang="en-US" sz="1200" b="1" dirty="0">
                <a:latin typeface="Arial" panose="020B0604020202020204" pitchFamily="34" charset="0"/>
                <a:cs typeface="Arial" panose="020B0604020202020204" pitchFamily="34" charset="0"/>
              </a:rPr>
              <a:t>PVC HS Code: </a:t>
            </a:r>
            <a:r>
              <a:rPr lang="en-US"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390410 </a:t>
            </a:r>
            <a:endParaRPr lang="en-US" sz="12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1310470-DD84-847B-69A5-32EAAD0A4D01}"/>
              </a:ext>
            </a:extLst>
          </p:cNvPr>
          <p:cNvSpPr txBox="1"/>
          <p:nvPr/>
        </p:nvSpPr>
        <p:spPr>
          <a:xfrm>
            <a:off x="8396076" y="2775883"/>
            <a:ext cx="3708333" cy="335156"/>
          </a:xfrm>
          <a:prstGeom prst="rect">
            <a:avLst/>
          </a:prstGeom>
          <a:solidFill>
            <a:srgbClr val="E9EBF5"/>
          </a:solidFill>
        </p:spPr>
        <p:txBody>
          <a:bodyPr wrap="square" rtlCol="0" anchor="ctr">
            <a:spAutoFit/>
          </a:bodyPr>
          <a:lstStyle/>
          <a:p>
            <a:pPr algn="ctr">
              <a:lnSpc>
                <a:spcPct val="150000"/>
              </a:lnSpc>
            </a:pPr>
            <a:r>
              <a:rPr lang="en-US" sz="1200" b="1" dirty="0">
                <a:latin typeface="Arial" panose="020B0604020202020204" pitchFamily="34" charset="0"/>
                <a:cs typeface="Arial" panose="020B0604020202020204" pitchFamily="34" charset="0"/>
              </a:rPr>
              <a:t>10% custom duty imposed on Import </a:t>
            </a:r>
          </a:p>
        </p:txBody>
      </p:sp>
      <p:sp>
        <p:nvSpPr>
          <p:cNvPr id="19" name="TextBox 18">
            <a:extLst>
              <a:ext uri="{FF2B5EF4-FFF2-40B4-BE49-F238E27FC236}">
                <a16:creationId xmlns:a16="http://schemas.microsoft.com/office/drawing/2014/main" id="{66376FCC-D494-4416-5E4D-1E28262166BB}"/>
              </a:ext>
            </a:extLst>
          </p:cNvPr>
          <p:cNvSpPr txBox="1"/>
          <p:nvPr/>
        </p:nvSpPr>
        <p:spPr>
          <a:xfrm>
            <a:off x="2731085" y="1287878"/>
            <a:ext cx="4187687" cy="276999"/>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India is significantly (55%) imports dependent </a:t>
            </a:r>
            <a:endParaRPr lang="en-IN" sz="1200"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3EB9BA74-8529-39BA-64A0-657F776D07B2}"/>
              </a:ext>
            </a:extLst>
          </p:cNvPr>
          <p:cNvSpPr txBox="1"/>
          <p:nvPr/>
        </p:nvSpPr>
        <p:spPr>
          <a:xfrm>
            <a:off x="2731084" y="1673915"/>
            <a:ext cx="4187688" cy="276999"/>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Domestic Capacity Utilization : 89% </a:t>
            </a:r>
            <a:endParaRPr lang="en-IN" sz="1200" b="1"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798939D-F768-ECD3-70A6-59A64A5AC058}"/>
              </a:ext>
            </a:extLst>
          </p:cNvPr>
          <p:cNvSpPr txBox="1"/>
          <p:nvPr/>
        </p:nvSpPr>
        <p:spPr>
          <a:xfrm>
            <a:off x="2731083" y="2032507"/>
            <a:ext cx="4187689" cy="276999"/>
          </a:xfrm>
          <a:prstGeom prst="rect">
            <a:avLst/>
          </a:prstGeom>
          <a:solidFill>
            <a:schemeClr val="accent2"/>
          </a:solid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Significant Exports Opportunity in Nearby Countries </a:t>
            </a:r>
            <a:endParaRPr lang="en-IN" sz="12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BB14C02-9318-6EF3-C0A7-3406D36A0D1B}"/>
              </a:ext>
            </a:extLst>
          </p:cNvPr>
          <p:cNvSpPr txBox="1"/>
          <p:nvPr/>
        </p:nvSpPr>
        <p:spPr>
          <a:xfrm>
            <a:off x="3980" y="6409598"/>
            <a:ext cx="541930" cy="276999"/>
          </a:xfrm>
          <a:prstGeom prst="rect">
            <a:avLst/>
          </a:prstGeom>
          <a:solidFill>
            <a:srgbClr val="002060"/>
          </a:solidFill>
        </p:spPr>
        <p:txBody>
          <a:bodyPr wrap="square" rtlCol="0">
            <a:spAutoFit/>
          </a:bodyPr>
          <a:lstStyle/>
          <a:p>
            <a:r>
              <a:rPr lang="en-IN" sz="1200" b="1" dirty="0">
                <a:solidFill>
                  <a:schemeClr val="bg1"/>
                </a:solidFill>
                <a:latin typeface="Arial" panose="020B0604020202020204" pitchFamily="34" charset="0"/>
                <a:cs typeface="Arial" panose="020B0604020202020204" pitchFamily="34" charset="0"/>
              </a:rPr>
              <a:t>PVC</a:t>
            </a:r>
          </a:p>
        </p:txBody>
      </p:sp>
      <p:sp>
        <p:nvSpPr>
          <p:cNvPr id="27" name="TextBox 26">
            <a:extLst>
              <a:ext uri="{FF2B5EF4-FFF2-40B4-BE49-F238E27FC236}">
                <a16:creationId xmlns:a16="http://schemas.microsoft.com/office/drawing/2014/main" id="{CF7D59FF-9B72-CF6C-EACC-8F6AB857DEA1}"/>
              </a:ext>
            </a:extLst>
          </p:cNvPr>
          <p:cNvSpPr txBox="1"/>
          <p:nvPr/>
        </p:nvSpPr>
        <p:spPr>
          <a:xfrm>
            <a:off x="716752" y="5691229"/>
            <a:ext cx="2014331" cy="230832"/>
          </a:xfrm>
          <a:prstGeom prst="rect">
            <a:avLst/>
          </a:prstGeom>
          <a:noFill/>
        </p:spPr>
        <p:txBody>
          <a:bodyPr wrap="square" rtlCol="0">
            <a:spAutoFit/>
          </a:bodyPr>
          <a:lstStyle/>
          <a:p>
            <a:pPr algn="ctr"/>
            <a:r>
              <a:rPr lang="en-IN" sz="900" b="1" dirty="0">
                <a:latin typeface="Arial" panose="020B0604020202020204" pitchFamily="34" charset="0"/>
                <a:cs typeface="Arial" panose="020B0604020202020204" pitchFamily="34" charset="0"/>
              </a:rPr>
              <a:t>000’ Tonnes</a:t>
            </a:r>
          </a:p>
        </p:txBody>
      </p:sp>
    </p:spTree>
    <p:extLst>
      <p:ext uri="{BB962C8B-B14F-4D97-AF65-F5344CB8AC3E}">
        <p14:creationId xmlns:p14="http://schemas.microsoft.com/office/powerpoint/2010/main" val="2744272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55739</TotalTime>
  <Words>8599</Words>
  <Application>Microsoft Office PowerPoint</Application>
  <PresentationFormat>Widescreen</PresentationFormat>
  <Paragraphs>1813</Paragraphs>
  <Slides>53</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Calibri Light</vt:lpstr>
      <vt:lpstr>Montserrat</vt:lpstr>
      <vt:lpstr>Neue Haas Grotesk Display Std 75</vt:lpstr>
      <vt:lpstr>Univers-Light-Normal</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Sidhi Mishra</dc:creator>
  <cp:lastModifiedBy>Hardik Malhotra</cp:lastModifiedBy>
  <cp:revision>291</cp:revision>
  <dcterms:created xsi:type="dcterms:W3CDTF">2022-04-11T04:38:48Z</dcterms:created>
  <dcterms:modified xsi:type="dcterms:W3CDTF">2022-10-27T14:03:02Z</dcterms:modified>
</cp:coreProperties>
</file>